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9" r:id="rId2"/>
    <p:sldMasterId id="2147483720" r:id="rId3"/>
    <p:sldMasterId id="2147483725" r:id="rId4"/>
  </p:sldMasterIdLst>
  <p:notesMasterIdLst>
    <p:notesMasterId r:id="rId11"/>
  </p:notesMasterIdLst>
  <p:sldIdLst>
    <p:sldId id="290" r:id="rId5"/>
    <p:sldId id="295" r:id="rId6"/>
    <p:sldId id="296" r:id="rId7"/>
    <p:sldId id="297" r:id="rId8"/>
    <p:sldId id="293" r:id="rId9"/>
    <p:sldId id="292" r:id="rId1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5226" autoAdjust="0"/>
  </p:normalViewPr>
  <p:slideViewPr>
    <p:cSldViewPr>
      <p:cViewPr varScale="1">
        <p:scale>
          <a:sx n="64" d="100"/>
          <a:sy n="64" d="100"/>
        </p:scale>
        <p:origin x="67" y="4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16" tIns="43658" rIns="87316" bIns="43658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5" y="2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16" tIns="43658" rIns="87316" bIns="43658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66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5" y="4416100"/>
            <a:ext cx="5607712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16" tIns="43658" rIns="87316" bIns="43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60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16" tIns="43658" rIns="87316" bIns="43658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5" y="8830660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16" tIns="43658" rIns="87316" bIns="43658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" charset="0"/>
              </a:defRPr>
            </a:lvl1pPr>
          </a:lstStyle>
          <a:p>
            <a:pPr>
              <a:defRPr/>
            </a:pPr>
            <a:fld id="{EEC13262-D9E9-4150-AB89-9198BFD999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03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 Calculator highlight was also picked up by ANS and sent out via their newswire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C13262-D9E9-4150-AB89-9198BFD999B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C13262-D9E9-4150-AB89-9198BFD999B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31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7250" y="1568758"/>
            <a:ext cx="9144000" cy="5305425"/>
          </a:xfrm>
          <a:prstGeom prst="rect">
            <a:avLst/>
          </a:prstGeom>
          <a:gradFill rotWithShape="1">
            <a:gsLst>
              <a:gs pos="0">
                <a:srgbClr val="1B5527">
                  <a:alpha val="41000"/>
                </a:srgbClr>
              </a:gs>
              <a:gs pos="50000">
                <a:schemeClr val="bg1"/>
              </a:gs>
              <a:gs pos="100000">
                <a:srgbClr val="1B5527">
                  <a:alpha val="41000"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4" name="Picture 2" descr="DOE-NE LOGO (Horizontal) 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152400"/>
            <a:ext cx="87233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81000" y="1546225"/>
            <a:ext cx="8458200" cy="0"/>
          </a:xfrm>
          <a:prstGeom prst="line">
            <a:avLst/>
          </a:prstGeom>
          <a:noFill/>
          <a:ln w="38100">
            <a:solidFill>
              <a:srgbClr val="1B5527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33400" y="1600200"/>
            <a:ext cx="8458200" cy="0"/>
          </a:xfrm>
          <a:prstGeom prst="line">
            <a:avLst/>
          </a:prstGeom>
          <a:noFill/>
          <a:ln w="38100">
            <a:solidFill>
              <a:srgbClr val="E8BB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572000"/>
            <a:ext cx="7696200" cy="1752600"/>
          </a:xfrm>
        </p:spPr>
        <p:txBody>
          <a:bodyPr/>
          <a:lstStyle>
            <a:lvl1pPr marL="0" indent="0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791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373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E-NE LOGO (Horizontal) 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152400"/>
            <a:ext cx="87233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81000" y="1546225"/>
            <a:ext cx="8458200" cy="0"/>
          </a:xfrm>
          <a:prstGeom prst="line">
            <a:avLst/>
          </a:prstGeom>
          <a:noFill/>
          <a:ln w="38100">
            <a:solidFill>
              <a:srgbClr val="1B5527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33400" y="1600200"/>
            <a:ext cx="8458200" cy="0"/>
          </a:xfrm>
          <a:prstGeom prst="line">
            <a:avLst/>
          </a:prstGeom>
          <a:noFill/>
          <a:ln w="38100">
            <a:solidFill>
              <a:srgbClr val="E8BB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572000"/>
            <a:ext cx="7696200" cy="1752600"/>
          </a:xfrm>
        </p:spPr>
        <p:txBody>
          <a:bodyPr/>
          <a:lstStyle>
            <a:lvl1pPr marL="0" indent="0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0D9CDF-6FCF-4FF2-8A25-FBBDF326BF40}" type="datetime1">
              <a:rPr lang="en-US" smtClean="0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F3A4C-F202-4B25-9725-31132A560FF5}" type="datetime1">
              <a:rPr lang="en-US" smtClean="0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480312B-7CA1-4D4B-BDA9-047536F8F16C}" type="datetime1">
              <a:rPr lang="en-US" smtClean="0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CFABA7-A6A4-4D45-B97B-5694C9CA316B}" type="datetime1">
              <a:rPr lang="en-US" smtClean="0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6A857B-BB62-4AFF-A217-BD0BE798EF33}" type="datetime1">
              <a:rPr lang="en-US" smtClean="0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DA69A0-8A14-406D-A429-A41870320AE4}" type="datetime1">
              <a:rPr lang="en-US" smtClean="0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13D11E-7E34-4E0F-8D88-190C3DD7166D}" type="datetime1">
              <a:rPr lang="en-US" smtClean="0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BDFBC9-766E-4EE9-AE8D-61F1273F8EC7}" type="datetime1">
              <a:rPr lang="en-US" smtClean="0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4E8652-7D68-4356-B3E6-6888E98B5E9A}" type="datetime1">
              <a:rPr lang="en-US" smtClean="0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EE6713-7CAD-437F-A4DD-C331EAF1AD5C}" type="datetime1">
              <a:rPr lang="en-US" smtClean="0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791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EC1CFB-A56C-48FE-BCC4-CB282ECA5DC1}" type="datetime1">
              <a:rPr lang="en-US" smtClean="0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13B67-4CAC-4E67-BA3A-02CF6DA39FDA}" type="datetime1">
              <a:rPr lang="en-US" smtClean="0"/>
              <a:pPr>
                <a:defRPr/>
              </a:pPr>
              <a:t>11/3/2020</a:t>
            </a:fld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3087" y="0"/>
            <a:ext cx="141979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79102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40715" y="5329825"/>
            <a:ext cx="6828426" cy="1528175"/>
          </a:xfrm>
          <a:prstGeom prst="rect">
            <a:avLst/>
          </a:prstGeom>
        </p:spPr>
      </p:pic>
      <p:sp>
        <p:nvSpPr>
          <p:cNvPr id="11" name="Title Placeholder 1"/>
          <p:cNvSpPr txBox="1">
            <a:spLocks/>
          </p:cNvSpPr>
          <p:nvPr userDrawn="1"/>
        </p:nvSpPr>
        <p:spPr>
          <a:xfrm>
            <a:off x="2760428" y="2695147"/>
            <a:ext cx="5915273" cy="63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Helvetica Condensed Medium" charset="0"/>
                <a:ea typeface="Helvetica Condensed Medium" charset="0"/>
                <a:cs typeface="Helvetica Condensed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itle Placeholder 1"/>
          <p:cNvSpPr txBox="1">
            <a:spLocks/>
          </p:cNvSpPr>
          <p:nvPr userDrawn="1"/>
        </p:nvSpPr>
        <p:spPr>
          <a:xfrm>
            <a:off x="5669280" y="3208842"/>
            <a:ext cx="3006421" cy="63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Helvetica Condensed Medium" charset="0"/>
                <a:ea typeface="Helvetica Condensed Medium" charset="0"/>
                <a:cs typeface="Helvetica Condensed Medium" charset="0"/>
              </a:defRPr>
            </a:lvl1pPr>
          </a:lstStyle>
          <a:p>
            <a:r>
              <a:rPr lang="en-US" sz="1800" dirty="0"/>
              <a:t>Click to edit Master title style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11202" y="1029178"/>
            <a:ext cx="5915273" cy="589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0" i="0" baseline="0">
                <a:solidFill>
                  <a:schemeClr val="accent1">
                    <a:lumMod val="75000"/>
                  </a:schemeClr>
                </a:solidFill>
                <a:latin typeface="Helvetica Condensed Medium" charset="0"/>
                <a:ea typeface="Helvetica Condensed Medium" charset="0"/>
                <a:cs typeface="Helvetica Condensed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3338186" y="1828728"/>
            <a:ext cx="5288289" cy="381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Condensed Medium" charset="0"/>
                <a:ea typeface="Helvetica Condensed Medium" charset="0"/>
                <a:cs typeface="Helvetica Condensed Mediu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872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373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 b="0" i="0">
                <a:latin typeface="Helvetica Condensed Medium"/>
                <a:ea typeface="Helvetica Condensed Medium"/>
                <a:cs typeface="Helvetica Condensed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20628" y="6492875"/>
            <a:ext cx="2057400" cy="365125"/>
          </a:xfrm>
        </p:spPr>
        <p:txBody>
          <a:bodyPr/>
          <a:lstStyle/>
          <a:p>
            <a:fld id="{E569981E-FEC7-DB4B-9B5C-7EF887FBFA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436688"/>
            <a:ext cx="7886700" cy="4801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9075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 b="0" i="0">
                <a:latin typeface="Helvetica Condensed Medium"/>
                <a:ea typeface="Helvetica Condensed Medium"/>
                <a:cs typeface="Helvetica Condensed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8651" y="1393825"/>
            <a:ext cx="3868193" cy="4919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47157" y="1393825"/>
            <a:ext cx="3868194" cy="4919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3567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7324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014365" y="6492875"/>
            <a:ext cx="2057400" cy="365125"/>
          </a:xfrm>
        </p:spPr>
        <p:txBody>
          <a:bodyPr/>
          <a:lstStyle/>
          <a:p>
            <a:fld id="{E569981E-FEC7-DB4B-9B5C-7EF887FBFA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13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9981E-FEC7-DB4B-9B5C-7EF887FBFA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78BA17E-A8D8-4CD8-828B-6AD232D575EC}" type="datetimeFigureOut">
              <a:rPr lang="en-US" smtClean="0"/>
              <a:t>11/3/2020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91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AC95-DD43-4343-BFD4-A7956F072BC8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1AD5-928C-4C71-9E03-E35FA0D839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45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AC95-DD43-4343-BFD4-A7956F072BC8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1AD5-928C-4C71-9E03-E35FA0D839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334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AC95-DD43-4343-BFD4-A7956F072BC8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1AD5-928C-4C71-9E03-E35FA0D839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533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AC95-DD43-4343-BFD4-A7956F072BC8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1AD5-928C-4C71-9E03-E35FA0D839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77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AC95-DD43-4343-BFD4-A7956F072BC8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1AD5-928C-4C71-9E03-E35FA0D839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63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AC95-DD43-4343-BFD4-A7956F072BC8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1AD5-928C-4C71-9E03-E35FA0D839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5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AC95-DD43-4343-BFD4-A7956F072BC8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1AD5-928C-4C71-9E03-E35FA0D839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584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AC95-DD43-4343-BFD4-A7956F072BC8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1AD5-928C-4C71-9E03-E35FA0D839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16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AC95-DD43-4343-BFD4-A7956F072BC8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1AD5-928C-4C71-9E03-E35FA0D839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400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AC95-DD43-4343-BFD4-A7956F072BC8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1AD5-928C-4C71-9E03-E35FA0D839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93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AC95-DD43-4343-BFD4-A7956F072BC8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1AD5-928C-4C71-9E03-E35FA0D839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31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5600" y="6532563"/>
            <a:ext cx="3352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E-NE LOGO (Vertital) A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200" y="87313"/>
            <a:ext cx="27432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152400"/>
            <a:ext cx="5791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381000" y="1470025"/>
            <a:ext cx="8458200" cy="0"/>
          </a:xfrm>
          <a:prstGeom prst="line">
            <a:avLst/>
          </a:prstGeom>
          <a:noFill/>
          <a:ln w="38100">
            <a:solidFill>
              <a:srgbClr val="1B5527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533400" y="1524000"/>
            <a:ext cx="8458200" cy="0"/>
          </a:xfrm>
          <a:prstGeom prst="line">
            <a:avLst/>
          </a:prstGeom>
          <a:noFill/>
          <a:ln w="38100">
            <a:solidFill>
              <a:srgbClr val="E8BB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315200" y="661035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>
              <a:spcBef>
                <a:spcPct val="50000"/>
              </a:spcBef>
              <a:defRPr/>
            </a:pPr>
            <a:fld id="{89E2B685-5B3C-4EA9-A437-74F0C51D2199}" type="slidenum">
              <a:rPr lang="en-US" sz="9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defTabSz="914400">
                <a:spcBef>
                  <a:spcPct val="50000"/>
                </a:spcBef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9pPr>
    </p:titleStyle>
    <p:bodyStyle>
      <a:lvl1pPr marL="231775" indent="-231775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5425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SzPct val="110000"/>
        <a:buFont typeface="Symbol" pitchFamily="18" charset="2"/>
        <a:buChar char="·"/>
        <a:defRPr>
          <a:solidFill>
            <a:schemeClr val="tx1"/>
          </a:solidFill>
          <a:latin typeface="+mn-lt"/>
        </a:defRPr>
      </a:lvl2pPr>
      <a:lvl3pPr marL="9144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SzPct val="110000"/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3pPr>
      <a:lvl4pPr marL="12573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Char char="•"/>
        <a:defRPr sz="1400">
          <a:solidFill>
            <a:schemeClr val="tx1"/>
          </a:solidFill>
          <a:latin typeface="+mn-lt"/>
        </a:defRPr>
      </a:lvl4pPr>
      <a:lvl5pPr marL="16002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5pPr>
      <a:lvl6pPr marL="20574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6pPr>
      <a:lvl7pPr marL="25146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7pPr>
      <a:lvl8pPr marL="29718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8pPr>
      <a:lvl9pPr marL="34290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E-NE LOGO (Vertital) A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200" y="87313"/>
            <a:ext cx="27432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152400"/>
            <a:ext cx="5791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381000" y="1470025"/>
            <a:ext cx="8458200" cy="0"/>
          </a:xfrm>
          <a:prstGeom prst="line">
            <a:avLst/>
          </a:prstGeom>
          <a:noFill/>
          <a:ln w="38100">
            <a:solidFill>
              <a:srgbClr val="1B5527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533400" y="1524000"/>
            <a:ext cx="8458200" cy="0"/>
          </a:xfrm>
          <a:prstGeom prst="line">
            <a:avLst/>
          </a:prstGeom>
          <a:noFill/>
          <a:ln w="38100">
            <a:solidFill>
              <a:srgbClr val="E8BB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0000"/>
                </a:solidFill>
                <a:latin typeface="+mn-lt"/>
              </a:defRPr>
            </a:lvl1pPr>
          </a:lstStyle>
          <a:p>
            <a:pPr defTabSz="914400">
              <a:defRPr/>
            </a:pPr>
            <a:fld id="{94482BD1-FA5B-433F-8729-D6D67CD7F9B8}" type="datetime1">
              <a:rPr lang="en-US" smtClean="0">
                <a:ea typeface="+mn-ea"/>
                <a:cs typeface="+mn-cs"/>
              </a:rPr>
              <a:pPr defTabSz="914400">
                <a:defRPr/>
              </a:pPr>
              <a:t>11/3/2020</a:t>
            </a:fld>
            <a:endParaRPr lang="en-US" dirty="0">
              <a:ea typeface="+mn-ea"/>
              <a:cs typeface="+mn-cs"/>
            </a:endParaRP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532563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0000"/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162800" y="661035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>
              <a:spcBef>
                <a:spcPct val="50000"/>
              </a:spcBef>
              <a:defRPr/>
            </a:pPr>
            <a:fld id="{89E2B685-5B3C-4EA9-A437-74F0C51D2199}" type="slidenum">
              <a:rPr lang="en-US" sz="9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defTabSz="914400">
                <a:spcBef>
                  <a:spcPct val="50000"/>
                </a:spcBef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9pPr>
    </p:titleStyle>
    <p:bodyStyle>
      <a:lvl1pPr marL="231775" indent="-231775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5425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SzPct val="110000"/>
        <a:buFont typeface="Symbol" pitchFamily="18" charset="2"/>
        <a:buChar char="·"/>
        <a:defRPr>
          <a:solidFill>
            <a:schemeClr val="tx1"/>
          </a:solidFill>
          <a:latin typeface="+mn-lt"/>
        </a:defRPr>
      </a:lvl2pPr>
      <a:lvl3pPr marL="9144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SzPct val="110000"/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3pPr>
      <a:lvl4pPr marL="12573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Char char="•"/>
        <a:defRPr sz="1400">
          <a:solidFill>
            <a:schemeClr val="tx1"/>
          </a:solidFill>
          <a:latin typeface="+mn-lt"/>
        </a:defRPr>
      </a:lvl4pPr>
      <a:lvl5pPr marL="16002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5pPr>
      <a:lvl6pPr marL="20574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6pPr>
      <a:lvl7pPr marL="25146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7pPr>
      <a:lvl8pPr marL="29718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8pPr>
      <a:lvl9pPr marL="3429000" indent="-228600" algn="l" rtl="0" eaLnBrk="1" fontAlgn="base" hangingPunct="1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470971"/>
            <a:ext cx="9144000" cy="1411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50706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90198"/>
            <a:ext cx="7886700" cy="1074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0627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981E-FEC7-DB4B-9B5C-7EF887FBFA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BA17E-A8D8-4CD8-828B-6AD232D575EC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628650" y="1454456"/>
            <a:ext cx="7886700" cy="4722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533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3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accent1">
              <a:lumMod val="75000"/>
            </a:schemeClr>
          </a:solidFill>
          <a:latin typeface="Helvetica Condensed Medium"/>
          <a:ea typeface="Helvetica Condensed Medium"/>
          <a:cs typeface="Helvetica Condensed Medium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995"/>
        </a:buClr>
        <a:buSzPct val="85000"/>
        <a:buFont typeface="Wingdings" panose="05000000000000000000" pitchFamily="2" charset="2"/>
        <a:buChar char="Ø"/>
        <a:defRPr sz="2000" b="0" i="0" kern="1200" baseline="0">
          <a:solidFill>
            <a:schemeClr val="accent1">
              <a:lumMod val="75000"/>
            </a:schemeClr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SzPct val="100000"/>
        <a:buFont typeface="Wingdings" charset="2"/>
        <a:buChar char="§"/>
        <a:defRPr sz="1800" b="0" i="0" kern="1200" baseline="0">
          <a:solidFill>
            <a:schemeClr val="accent1">
              <a:lumMod val="75000"/>
            </a:schemeClr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anose="05000000000000000000" pitchFamily="2" charset="2"/>
        <a:buChar char="§"/>
        <a:defRPr sz="18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6AC95-DD43-4343-BFD4-A7956F072BC8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31AD5-928C-4C71-9E03-E35FA0D839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5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Communications Update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23F0A3-2653-4E45-B98E-010C6F90C3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Tiffany Adams</a:t>
            </a:r>
          </a:p>
          <a:p>
            <a:pPr marL="0" indent="0">
              <a:buNone/>
            </a:pPr>
            <a:r>
              <a:rPr lang="en-US" dirty="0"/>
              <a:t>NSUF Communications Lead</a:t>
            </a:r>
          </a:p>
        </p:txBody>
      </p:sp>
    </p:spTree>
    <p:extLst>
      <p:ext uri="{BB962C8B-B14F-4D97-AF65-F5344CB8AC3E}">
        <p14:creationId xmlns:p14="http://schemas.microsoft.com/office/powerpoint/2010/main" val="2447169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7267-CB41-4659-A592-12A9D8772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Stories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11AA3-10EC-411C-BF68-6C4B3D3DCE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36688"/>
            <a:ext cx="3409950" cy="4801274"/>
          </a:xfrm>
        </p:spPr>
        <p:txBody>
          <a:bodyPr>
            <a:normAutofit/>
          </a:bodyPr>
          <a:lstStyle/>
          <a:p>
            <a:r>
              <a:rPr lang="en-US" dirty="0"/>
              <a:t>RAD Calculator</a:t>
            </a:r>
          </a:p>
          <a:p>
            <a:r>
              <a:rPr lang="en-US" dirty="0"/>
              <a:t>NFML Updates</a:t>
            </a:r>
          </a:p>
          <a:p>
            <a:r>
              <a:rPr lang="en-US" dirty="0"/>
              <a:t>Students of NSUF</a:t>
            </a:r>
          </a:p>
          <a:p>
            <a:r>
              <a:rPr lang="en-US" dirty="0"/>
              <a:t>HPC Impacts</a:t>
            </a:r>
          </a:p>
          <a:p>
            <a:r>
              <a:rPr lang="en-US" dirty="0"/>
              <a:t>Researcher feature</a:t>
            </a:r>
          </a:p>
          <a:p>
            <a:pPr lvl="1"/>
            <a:r>
              <a:rPr lang="en-US" dirty="0"/>
              <a:t>Haiming Wen</a:t>
            </a:r>
          </a:p>
          <a:p>
            <a:pPr lvl="1"/>
            <a:r>
              <a:rPr lang="en-US" dirty="0"/>
              <a:t>Kaustubh Bawane</a:t>
            </a:r>
          </a:p>
          <a:p>
            <a:r>
              <a:rPr lang="en-US" dirty="0"/>
              <a:t>Program Office features</a:t>
            </a:r>
          </a:p>
          <a:p>
            <a:pPr lvl="1"/>
            <a:r>
              <a:rPr lang="en-US" dirty="0"/>
              <a:t>Jeff and Lindy</a:t>
            </a:r>
          </a:p>
          <a:p>
            <a:pPr lvl="1"/>
            <a:r>
              <a:rPr lang="en-US" dirty="0"/>
              <a:t>Colin Judge</a:t>
            </a:r>
          </a:p>
          <a:p>
            <a:pPr lvl="1"/>
            <a:r>
              <a:rPr lang="en-US" dirty="0"/>
              <a:t>Rachel Jones</a:t>
            </a:r>
          </a:p>
        </p:txBody>
      </p:sp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FB8A274-135B-452F-AF74-5C63B1704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36" y="1001383"/>
            <a:ext cx="2609464" cy="1741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erson in a suit sitting at a table&#10;&#10;Description automatically generated">
            <a:extLst>
              <a:ext uri="{FF2B5EF4-FFF2-40B4-BE49-F238E27FC236}">
                <a16:creationId xmlns:a16="http://schemas.microsoft.com/office/drawing/2014/main" id="{7815C509-03BE-4614-8F3F-40CAE970B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884" y="561215"/>
            <a:ext cx="1174949" cy="1762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91D56380-0CFD-4D79-A56A-C942C4556F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564" y="2852124"/>
            <a:ext cx="2653119" cy="176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3DBF3AF-C0B2-4212-9B5E-FBC6F9280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66" y="4267200"/>
            <a:ext cx="1905434" cy="1295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575180E-F9E5-450B-A7DB-96436D24F0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639" y="4267200"/>
            <a:ext cx="1012229" cy="151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A picture containing person, indoor, purple, dark&#10;&#10;Description automatically generated">
            <a:extLst>
              <a:ext uri="{FF2B5EF4-FFF2-40B4-BE49-F238E27FC236}">
                <a16:creationId xmlns:a16="http://schemas.microsoft.com/office/drawing/2014/main" id="{D956D514-D5E9-474C-9BAE-41E63547E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741510"/>
            <a:ext cx="2143357" cy="1430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1333D0-EFF2-4C66-8907-1D1E959798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71" y="2442874"/>
            <a:ext cx="3215974" cy="173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161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18E5-55BF-4485-A40F-48BFA2FAF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NFML Fact Sheet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4C9B3-F024-433C-972A-2D64816D28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36688"/>
            <a:ext cx="7886700" cy="1382712"/>
          </a:xfrm>
        </p:spPr>
        <p:txBody>
          <a:bodyPr/>
          <a:lstStyle/>
          <a:p>
            <a:r>
              <a:rPr lang="en-US" dirty="0"/>
              <a:t>Added an NFML fact sheet to use at conferences</a:t>
            </a:r>
          </a:p>
          <a:p>
            <a:r>
              <a:rPr lang="en-US" dirty="0"/>
              <a:t>Answers common questions about the NFML like what is included, how researchers can get access to samples, and how samples are added.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01524-9A8F-4040-B401-8B0AE3B37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3" t="15825" r="34999"/>
          <a:stretch/>
        </p:blipFill>
        <p:spPr>
          <a:xfrm>
            <a:off x="838200" y="2943853"/>
            <a:ext cx="1729661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80229-A3A0-425C-B2D4-91D087083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3" t="15825" r="35000"/>
          <a:stretch/>
        </p:blipFill>
        <p:spPr>
          <a:xfrm>
            <a:off x="6785689" y="2943852"/>
            <a:ext cx="1729661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801593-A190-42D2-8A14-1EB75DDA5B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4" t="15825" r="17500"/>
          <a:stretch/>
        </p:blipFill>
        <p:spPr>
          <a:xfrm>
            <a:off x="2887921" y="2943852"/>
            <a:ext cx="3501509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516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06721-1A7B-46F2-B977-8D1ACFA3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Series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6FF43-D993-4684-B4ED-D5A1993E97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36688"/>
            <a:ext cx="3333750" cy="4801274"/>
          </a:xfrm>
        </p:spPr>
        <p:txBody>
          <a:bodyPr/>
          <a:lstStyle/>
          <a:p>
            <a:r>
              <a:rPr lang="en-US" dirty="0"/>
              <a:t>Began in September 2020 </a:t>
            </a:r>
          </a:p>
          <a:p>
            <a:r>
              <a:rPr lang="en-US" dirty="0"/>
              <a:t>Goal is to help users better understand how to utilize the NSUF’s capabilities</a:t>
            </a:r>
          </a:p>
          <a:p>
            <a:r>
              <a:rPr lang="en-US" dirty="0"/>
              <a:t>First two topics</a:t>
            </a:r>
          </a:p>
          <a:p>
            <a:pPr lvl="1"/>
            <a:r>
              <a:rPr lang="en-US" dirty="0"/>
              <a:t>Experiment Wizard demo</a:t>
            </a:r>
          </a:p>
          <a:p>
            <a:pPr lvl="1"/>
            <a:r>
              <a:rPr lang="en-US" dirty="0"/>
              <a:t>Neutron irradiation best practices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A0025-A8F8-43F9-9B1D-1466E2FC5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1" t="15825" r="8749"/>
          <a:stretch/>
        </p:blipFill>
        <p:spPr>
          <a:xfrm>
            <a:off x="4360252" y="1103764"/>
            <a:ext cx="3590925" cy="188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AC77E-1CC2-4625-B146-96D81A31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66" t="28252" r="24999" b="14272"/>
          <a:stretch/>
        </p:blipFill>
        <p:spPr>
          <a:xfrm>
            <a:off x="4114800" y="3124199"/>
            <a:ext cx="2590800" cy="1571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79F04-573D-4EB6-A98D-F45F3D69A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t="25145" r="39167" b="14272"/>
          <a:stretch/>
        </p:blipFill>
        <p:spPr>
          <a:xfrm>
            <a:off x="6858000" y="3124199"/>
            <a:ext cx="1805354" cy="2514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922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8E87-DA42-4CDB-B473-FF9194F76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85545-2BD1-49C9-9ED1-9EBACB1891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36688"/>
            <a:ext cx="5467350" cy="1382712"/>
          </a:xfrm>
        </p:spPr>
        <p:txBody>
          <a:bodyPr/>
          <a:lstStyle/>
          <a:p>
            <a:r>
              <a:rPr lang="en-US" dirty="0"/>
              <a:t>FY-19 annual report was completed in April</a:t>
            </a:r>
          </a:p>
          <a:p>
            <a:pPr lvl="1"/>
            <a:r>
              <a:rPr lang="en-US" dirty="0"/>
              <a:t>Included new Highlights and Short Communications section</a:t>
            </a:r>
          </a:p>
          <a:p>
            <a:r>
              <a:rPr lang="en-US" dirty="0"/>
              <a:t>Work has begun on FY-20 annual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A5855-42CE-499F-8E3E-3B012A1B7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15826" r="35000" b="9385"/>
          <a:stretch/>
        </p:blipFill>
        <p:spPr>
          <a:xfrm>
            <a:off x="6096000" y="812493"/>
            <a:ext cx="1822396" cy="2437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822E1-7BE9-404D-934A-B9253E9D6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67" t="17379" r="19167" b="9385"/>
          <a:stretch/>
        </p:blipFill>
        <p:spPr>
          <a:xfrm>
            <a:off x="762000" y="3048981"/>
            <a:ext cx="3657600" cy="233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D085ED-5C75-49FE-9565-EDE330A684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7" t="17379" r="19167" b="9385"/>
          <a:stretch/>
        </p:blipFill>
        <p:spPr>
          <a:xfrm>
            <a:off x="4584646" y="3608265"/>
            <a:ext cx="3657600" cy="233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08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A654-B12F-4E68-9387-9331E7373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706B0-2FDE-44C5-823E-C81816A61C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49" y="1436688"/>
            <a:ext cx="4431936" cy="48012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Feature stories</a:t>
            </a:r>
          </a:p>
          <a:p>
            <a:pPr lvl="1"/>
            <a:r>
              <a:rPr lang="en-US" dirty="0"/>
              <a:t>Project and journal article specific feature stories</a:t>
            </a:r>
          </a:p>
          <a:p>
            <a:pPr lvl="1"/>
            <a:r>
              <a:rPr lang="en-US" dirty="0"/>
              <a:t>Experiment Wizard overview</a:t>
            </a:r>
          </a:p>
          <a:p>
            <a:pPr lvl="1"/>
            <a:r>
              <a:rPr lang="en-US" dirty="0"/>
              <a:t>Rory’s ANS Fellow announcement (already written)</a:t>
            </a:r>
          </a:p>
          <a:p>
            <a:pPr lvl="1"/>
            <a:r>
              <a:rPr lang="en-US" dirty="0"/>
              <a:t>NSUF’s impact on industry (already written)</a:t>
            </a:r>
          </a:p>
          <a:p>
            <a:r>
              <a:rPr lang="en-US" dirty="0"/>
              <a:t>Experiment Wizard fact sheet</a:t>
            </a:r>
          </a:p>
          <a:p>
            <a:r>
              <a:rPr lang="en-US" dirty="0"/>
              <a:t>FY-20 annual report</a:t>
            </a:r>
          </a:p>
          <a:p>
            <a:r>
              <a:rPr lang="en-US" dirty="0"/>
              <a:t>New presentation template</a:t>
            </a:r>
          </a:p>
          <a:p>
            <a:r>
              <a:rPr lang="en-US" dirty="0"/>
              <a:t>Webinar </a:t>
            </a:r>
          </a:p>
          <a:p>
            <a:pPr lvl="1"/>
            <a:r>
              <a:rPr lang="en-US" dirty="0"/>
              <a:t>Ion irradiation best practices</a:t>
            </a:r>
          </a:p>
          <a:p>
            <a:pPr lvl="1"/>
            <a:r>
              <a:rPr lang="en-US" dirty="0"/>
              <a:t>Converting mechanical property measurements from micro to macro scale</a:t>
            </a:r>
          </a:p>
          <a:p>
            <a:pPr lvl="1"/>
            <a:r>
              <a:rPr lang="en-US" dirty="0"/>
              <a:t>Neutron v. X-ray v. synchrotron tomography</a:t>
            </a:r>
          </a:p>
          <a:p>
            <a:pPr lvl="1"/>
            <a:r>
              <a:rPr lang="en-US" i="1" dirty="0"/>
              <a:t>In situ</a:t>
            </a:r>
            <a:r>
              <a:rPr lang="en-US" dirty="0"/>
              <a:t> TEM best practices</a:t>
            </a:r>
          </a:p>
          <a:p>
            <a:pPr lvl="1"/>
            <a:r>
              <a:rPr lang="en-US" dirty="0"/>
              <a:t>How experimentalists create useful modeling and simulation data</a:t>
            </a:r>
          </a:p>
          <a:p>
            <a:r>
              <a:rPr lang="en-US" dirty="0"/>
              <a:t>New NSUF Communications Lead to be hired. Tiffany to begin a new job at INL on 11/16.</a:t>
            </a:r>
          </a:p>
          <a:p>
            <a:pPr lvl="1"/>
            <a:endParaRPr lang="en-US" dirty="0"/>
          </a:p>
        </p:txBody>
      </p:sp>
      <p:pic>
        <p:nvPicPr>
          <p:cNvPr id="9" name="Picture 2" descr="EPRI | NEEP">
            <a:extLst>
              <a:ext uri="{FF2B5EF4-FFF2-40B4-BE49-F238E27FC236}">
                <a16:creationId xmlns:a16="http://schemas.microsoft.com/office/drawing/2014/main" id="{DB9DE645-EE59-4DA2-9137-3CBFE6094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929" y="1143540"/>
            <a:ext cx="1595753" cy="7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ndoor, object, sitting, room&#10;&#10;Description automatically generated">
            <a:extLst>
              <a:ext uri="{FF2B5EF4-FFF2-40B4-BE49-F238E27FC236}">
                <a16:creationId xmlns:a16="http://schemas.microsoft.com/office/drawing/2014/main" id="{D9371697-2A86-494C-9D7F-A8FFAD492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29" y="1966289"/>
            <a:ext cx="1977885" cy="1318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91333A2D-159D-4425-9670-70F3575673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03" y="1171179"/>
            <a:ext cx="998483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CA5DD12-661A-4D9F-B6D3-383AD85DA9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30" y="3392902"/>
            <a:ext cx="2001670" cy="1349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1FFE61-D9B0-4F7C-9E85-CA60146ACA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33" t="40680" r="43333" b="22038"/>
          <a:stretch/>
        </p:blipFill>
        <p:spPr>
          <a:xfrm>
            <a:off x="5170654" y="2750087"/>
            <a:ext cx="1328207" cy="199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5114F4-C9F7-443F-8D9E-2250822C75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833" t="14071" r="15833" b="2122"/>
          <a:stretch/>
        </p:blipFill>
        <p:spPr>
          <a:xfrm>
            <a:off x="5873223" y="4859947"/>
            <a:ext cx="1878706" cy="1236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796291"/>
      </p:ext>
    </p:extLst>
  </p:cSld>
  <p:clrMapOvr>
    <a:masterClrMapping/>
  </p:clrMapOvr>
</p:sld>
</file>

<file path=ppt/theme/theme1.xml><?xml version="1.0" encoding="utf-8"?>
<a:theme xmlns:a="http://schemas.openxmlformats.org/drawingml/2006/main" name="DOE NE">
  <a:themeElements>
    <a:clrScheme name="DOE NE Lar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OE NE Lar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OE NE Lar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OE NE Large">
  <a:themeElements>
    <a:clrScheme name="DOE NE Lar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OE NE Lar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OE NE Lar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u-style.potx" id="{0F7CA267-E06F-4442-8E50-9FB316E2577E}" vid="{8196C169-C6A1-4D6A-863E-ADBD4F0C0264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DOE NE</Template>
  <TotalTime>6589</TotalTime>
  <Words>239</Words>
  <Application>Microsoft Office PowerPoint</Application>
  <PresentationFormat>On-screen Show (4:3)</PresentationFormat>
  <Paragraphs>47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Helvetica Condensed Medium</vt:lpstr>
      <vt:lpstr>Symbol</vt:lpstr>
      <vt:lpstr>Wingdings</vt:lpstr>
      <vt:lpstr>DOE NE</vt:lpstr>
      <vt:lpstr>1_DOE NE Large</vt:lpstr>
      <vt:lpstr>Office Theme</vt:lpstr>
      <vt:lpstr>Custom Design</vt:lpstr>
      <vt:lpstr>  Communications Update   </vt:lpstr>
      <vt:lpstr>Feature Stories</vt:lpstr>
      <vt:lpstr>NFML Fact Sheet</vt:lpstr>
      <vt:lpstr>Webinar Series</vt:lpstr>
      <vt:lpstr>Annual Report</vt:lpstr>
      <vt:lpstr>Future Activities</vt:lpstr>
    </vt:vector>
  </TitlesOfParts>
  <Company>INL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TEST</dc:creator>
  <cp:lastModifiedBy>Tiffany M. Adams</cp:lastModifiedBy>
  <cp:revision>279</cp:revision>
  <cp:lastPrinted>2017-07-17T20:26:18Z</cp:lastPrinted>
  <dcterms:created xsi:type="dcterms:W3CDTF">2009-04-28T20:15:46Z</dcterms:created>
  <dcterms:modified xsi:type="dcterms:W3CDTF">2020-11-03T15:06:47Z</dcterms:modified>
</cp:coreProperties>
</file>