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1" r:id="rId3"/>
    <p:sldId id="315" r:id="rId4"/>
    <p:sldId id="316" r:id="rId5"/>
    <p:sldId id="292" r:id="rId6"/>
    <p:sldId id="330" r:id="rId7"/>
    <p:sldId id="318" r:id="rId8"/>
    <p:sldId id="319" r:id="rId9"/>
    <p:sldId id="328" r:id="rId10"/>
    <p:sldId id="320" r:id="rId11"/>
    <p:sldId id="327" r:id="rId12"/>
    <p:sldId id="321" r:id="rId13"/>
    <p:sldId id="329" r:id="rId14"/>
    <p:sldId id="322" r:id="rId15"/>
    <p:sldId id="323" r:id="rId16"/>
    <p:sldId id="270" r:id="rId17"/>
    <p:sldId id="26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M. Shaver" initials="JMS" lastIdx="12" clrIdx="0">
    <p:extLst>
      <p:ext uri="{19B8F6BF-5375-455C-9EA6-DF929625EA0E}">
        <p15:presenceInfo xmlns:p15="http://schemas.microsoft.com/office/powerpoint/2012/main" userId="S::John.Shaver@inl.gov::371acd96-c5d1-45c8-bef4-110f37af7b29" providerId="AD"/>
      </p:ext>
    </p:extLst>
  </p:cmAuthor>
  <p:cmAuthor id="2" name="Kelly A. Cunningham" initials="KAC" lastIdx="2" clrIdx="1">
    <p:extLst>
      <p:ext uri="{19B8F6BF-5375-455C-9EA6-DF929625EA0E}">
        <p15:presenceInfo xmlns:p15="http://schemas.microsoft.com/office/powerpoint/2012/main" userId="S::Kelly.Cunningham@inl.gov::7d079723-e74c-4fea-b0e4-6d72c7c67a0b" providerId="AD"/>
      </p:ext>
    </p:extLst>
  </p:cmAuthor>
  <p:cmAuthor id="3" name="Simon M. Pimblott" initials="SMP" lastIdx="2" clrIdx="2">
    <p:extLst>
      <p:ext uri="{19B8F6BF-5375-455C-9EA6-DF929625EA0E}">
        <p15:presenceInfo xmlns:p15="http://schemas.microsoft.com/office/powerpoint/2012/main" userId="S::Simon.Pimblott@inl.gov::fbfe4cb0-37fa-4801-9c5d-a8c6ad7342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0"/>
    <a:srgbClr val="3E6DC2"/>
    <a:srgbClr val="3864B2"/>
    <a:srgbClr val="62983E"/>
    <a:srgbClr val="005995"/>
    <a:srgbClr val="0099CC"/>
    <a:srgbClr val="FF9900"/>
    <a:srgbClr val="5B9BD5"/>
    <a:srgbClr val="FF33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3" autoAdjust="0"/>
    <p:restoredTop sz="93220" autoAdjust="0"/>
  </p:normalViewPr>
  <p:slideViewPr>
    <p:cSldViewPr snapToGrid="0" snapToObjects="1">
      <p:cViewPr varScale="1">
        <p:scale>
          <a:sx n="104" d="100"/>
          <a:sy n="104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OKKA\Desktop\NFML%20STATS\Proposals%20with%20Samples%20FY%2010%20-%20FY%2020%202nd%209-15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 w="152400" h="50800" prst="softRound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 w="152400" h="50800" prst="softRound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9A1-4CB4-9F10-DC29BDEA13AC}"/>
              </c:ext>
            </c:extLst>
          </c:dPt>
          <c:dLbls>
            <c:dLbl>
              <c:idx val="0"/>
              <c:layout>
                <c:manualLayout>
                  <c:x val="4.7364378506766755E-4"/>
                  <c:y val="0.12780725194677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1-4CB4-9F10-DC29BDEA1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re-dux 9-17-2020'!$AJ$17</c:f>
              <c:strCache>
                <c:ptCount val="1"/>
                <c:pt idx="0">
                  <c:v>Samples</c:v>
                </c:pt>
              </c:strCache>
            </c:strRef>
          </c:cat>
          <c:val>
            <c:numRef>
              <c:f>'Stats re-dux 9-17-2020'!$AK$17</c:f>
              <c:numCache>
                <c:formatCode>#,##0</c:formatCode>
                <c:ptCount val="1"/>
                <c:pt idx="0">
                  <c:v>5723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1-4CB4-9F10-DC29BDEA13AC}"/>
            </c:ext>
          </c:extLst>
        </c:ser>
        <c:ser>
          <c:idx val="1"/>
          <c:order val="1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3.8302276296601551E-4"/>
                  <c:y val="0.12078668232839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A1-4CB4-9F10-DC29BDEA1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29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re-dux 9-17-2020'!$AJ$17</c:f>
              <c:strCache>
                <c:ptCount val="1"/>
                <c:pt idx="0">
                  <c:v>Samples</c:v>
                </c:pt>
              </c:strCache>
            </c:strRef>
          </c:cat>
          <c:val>
            <c:numRef>
              <c:f>'Stats re-dux 9-17-2020'!$AL$17</c:f>
              <c:numCache>
                <c:formatCode>#,##0</c:formatCode>
                <c:ptCount val="1"/>
                <c:pt idx="0">
                  <c:v>5822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1-4CB4-9F10-DC29BDEA13AC}"/>
            </c:ext>
          </c:extLst>
        </c:ser>
        <c:ser>
          <c:idx val="2"/>
          <c:order val="2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2.1853463298721225E-2"/>
                  <c:y val="-3.979616098455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A1-4CB4-9F10-DC29BDEA1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re-dux 9-17-2020'!$AJ$17</c:f>
              <c:strCache>
                <c:ptCount val="1"/>
                <c:pt idx="0">
                  <c:v>Samples</c:v>
                </c:pt>
              </c:strCache>
            </c:strRef>
          </c:cat>
          <c:val>
            <c:numRef>
              <c:f>'Stats re-dux 9-17-2020'!$AM$17</c:f>
              <c:numCache>
                <c:formatCode>#,##0</c:formatCode>
                <c:ptCount val="1"/>
                <c:pt idx="0">
                  <c:v>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A1-4CB4-9F10-DC29BDEA13AC}"/>
            </c:ext>
          </c:extLst>
        </c:ser>
        <c:ser>
          <c:idx val="3"/>
          <c:order val="3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905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2.1853463298721225E-2"/>
                  <c:y val="-3.979616098455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A1-4CB4-9F10-DC29BDEA1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re-dux 9-17-2020'!$AJ$17</c:f>
              <c:strCache>
                <c:ptCount val="1"/>
                <c:pt idx="0">
                  <c:v>Samples</c:v>
                </c:pt>
              </c:strCache>
            </c:strRef>
          </c:cat>
          <c:val>
            <c:numRef>
              <c:f>'Stats re-dux 9-17-2020'!$AN$17</c:f>
              <c:numCache>
                <c:formatCode>#,##0</c:formatCode>
                <c:ptCount val="1"/>
                <c:pt idx="0">
                  <c:v>6333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A1-4CB4-9F10-DC29BDEA13AC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1905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9A1-4CB4-9F10-DC29BDEA13AC}"/>
              </c:ext>
            </c:extLst>
          </c:dPt>
          <c:dLbls>
            <c:dLbl>
              <c:idx val="0"/>
              <c:layout>
                <c:manualLayout>
                  <c:x val="4.2502513635876746E-2"/>
                  <c:y val="-3.81710795116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A1-4CB4-9F10-DC29BDEA1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re-dux 9-17-2020'!$AJ$17</c:f>
              <c:strCache>
                <c:ptCount val="1"/>
                <c:pt idx="0">
                  <c:v>Samples</c:v>
                </c:pt>
              </c:strCache>
            </c:strRef>
          </c:cat>
          <c:val>
            <c:numRef>
              <c:f>'Stats re-dux 9-17-2020'!$AO$17</c:f>
              <c:numCache>
                <c:formatCode>#,##0</c:formatCode>
                <c:ptCount val="1"/>
                <c:pt idx="0">
                  <c:v>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A1-4CB4-9F10-DC29BDEA13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7524624"/>
        <c:axId val="1461913984"/>
        <c:axId val="0"/>
      </c:bar3DChart>
      <c:catAx>
        <c:axId val="2137524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913984"/>
        <c:crosses val="autoZero"/>
        <c:auto val="1"/>
        <c:lblAlgn val="ctr"/>
        <c:lblOffset val="100"/>
        <c:noMultiLvlLbl val="0"/>
      </c:catAx>
      <c:valAx>
        <c:axId val="14619139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3752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C39CFB-61FB-EB47-AF6B-E92310346A53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15C0A5-A151-CC4E-8D1F-0E6AA26D1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889B6-DA44-8142-A4E5-5B931A87380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86B1DB-C0BE-0C4C-AB9D-5858AAC361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29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Repository for valuable material and samples that may otherwise be lost in storage, forgotten or considered waste but must be preserved and made available for research.</a:t>
            </a:r>
          </a:p>
          <a:p>
            <a:r>
              <a:rPr lang="en-US" dirty="0"/>
              <a:t>NSUF staff were contacted to offer materials that must be available for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9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material that has been offered to the NFML for curation.</a:t>
            </a:r>
          </a:p>
          <a:p>
            <a:r>
              <a:rPr lang="en-US" dirty="0"/>
              <a:t>NSUF staff are working with DOE-NE/NRC/EPRI to get structural samples from the Halden Research Reactor.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3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NSUF staff are working with ORANO to obtain material and samples from decommissioned reactors.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0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4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3422-B1E8-4C8C-9378-6F7732B804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4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actions increased much more in 2020 because a new action, </a:t>
            </a:r>
            <a:r>
              <a:rPr lang="en-US" i="1" dirty="0"/>
              <a:t>browse by material</a:t>
            </a:r>
            <a:r>
              <a:rPr lang="en-US" dirty="0"/>
              <a:t>, was added to the group of actions.</a:t>
            </a:r>
          </a:p>
          <a:p>
            <a:r>
              <a:rPr lang="en-US" dirty="0"/>
              <a:t>NFML Requests have remained around 12% each year. Only 2 RTE calls in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0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awarded RTEs, a CINR, and a request granted by the NFUS director utilized NFML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1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Publications and presentations are collected by calendar year (not fiscal). Numerous publications resulted from UCSB-2 project that completed PIE last year and from Purdue students of a previous NSUF-awarded PI turned professor.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8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Publications and presentations are collected by calendar year (not fiscal)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4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more samples in the NFML than 6800 as many samples have exact duplicates that are noted in Number of Samples within the library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6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BSU 2015 CINR, CSM 2016 CINR, GE Hitachi  2016 CINR</a:t>
            </a:r>
          </a:p>
          <a:p>
            <a:r>
              <a:rPr lang="en-US" dirty="0"/>
              <a:t>Many additively manufactured samples will be added.</a:t>
            </a:r>
          </a:p>
          <a:p>
            <a:r>
              <a:rPr lang="en-US" dirty="0"/>
              <a:t>PIE for UCSB was completed in 2019/2020. The samples will be added when a complete list of samples and locations are compiled.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4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Scheduled to be removed ~2023. Some samples will undergo PIE and the rest will be added to the NFML for researchers’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7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6B1DB-C0BE-0C4C-AB9D-5858AAC361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8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87" y="0"/>
            <a:ext cx="141979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7910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40715" y="5329825"/>
            <a:ext cx="6828426" cy="1528175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760428" y="2695147"/>
            <a:ext cx="5915273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5669280" y="3208842"/>
            <a:ext cx="3006421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11202" y="1029178"/>
            <a:ext cx="5915273" cy="58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 baseline="0">
                <a:solidFill>
                  <a:schemeClr val="accent1">
                    <a:lumMod val="75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338186" y="1828728"/>
            <a:ext cx="5288289" cy="381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42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0" i="0"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8028" y="6529098"/>
            <a:ext cx="2057400" cy="365125"/>
          </a:xfrm>
        </p:spPr>
        <p:txBody>
          <a:bodyPr/>
          <a:lstStyle/>
          <a:p>
            <a:fld id="{E569981E-FEC7-DB4B-9B5C-7EF887FBFA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436688"/>
            <a:ext cx="7886700" cy="48012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E8938-5CB2-425D-9F76-EFFCF049B8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649966"/>
            <a:ext cx="2057400" cy="22210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NFML FY 2020 Annual Review</a:t>
            </a:r>
          </a:p>
        </p:txBody>
      </p:sp>
    </p:spTree>
    <p:extLst>
      <p:ext uri="{BB962C8B-B14F-4D97-AF65-F5344CB8AC3E}">
        <p14:creationId xmlns:p14="http://schemas.microsoft.com/office/powerpoint/2010/main" val="29986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0" i="0"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1" y="1393825"/>
            <a:ext cx="3868193" cy="4919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7157" y="1393825"/>
            <a:ext cx="3868194" cy="4919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98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7324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NFML FY 2020 Annual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14365" y="6492875"/>
            <a:ext cx="2057400" cy="365125"/>
          </a:xfrm>
        </p:spPr>
        <p:txBody>
          <a:bodyPr/>
          <a:lstStyle/>
          <a:p>
            <a:fld id="{E569981E-FEC7-DB4B-9B5C-7EF887FBFA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NFML FY 2020 Annual Review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NFML FY 2020 Annual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47A0-6719-47C2-B6DF-FA6A7F05F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087" y="0"/>
            <a:ext cx="141979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7910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40715" y="5329825"/>
            <a:ext cx="6828426" cy="1528175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760428" y="2695147"/>
            <a:ext cx="5915273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5669280" y="3208842"/>
            <a:ext cx="3006421" cy="63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11202" y="1029178"/>
            <a:ext cx="5915273" cy="58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>
                <a:solidFill>
                  <a:schemeClr val="accent5">
                    <a:lumMod val="75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338186" y="1828728"/>
            <a:ext cx="5288289" cy="381000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470971"/>
            <a:ext cx="9144000" cy="1411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070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0198"/>
            <a:ext cx="7886700" cy="1074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175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981E-FEC7-DB4B-9B5C-7EF887FBFA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670"/>
            <a:ext cx="20574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NFML FY 2020 Annual Review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454456"/>
            <a:ext cx="7886700" cy="472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53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chemeClr val="accent1">
              <a:lumMod val="75000"/>
            </a:schemeClr>
          </a:solidFill>
          <a:latin typeface="Helvetica Condensed Medium"/>
          <a:ea typeface="Helvetica Condensed Medium"/>
          <a:cs typeface="Helvetica Condensed Mediu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995"/>
        </a:buClr>
        <a:buSzPct val="85000"/>
        <a:buFont typeface="Wingdings" panose="05000000000000000000" pitchFamily="2" charset="2"/>
        <a:buChar char="Ø"/>
        <a:defRPr sz="2000" b="0" i="0" kern="1200" baseline="0">
          <a:solidFill>
            <a:schemeClr val="accent1">
              <a:lumMod val="75000"/>
            </a:schemeClr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100000"/>
        <a:buFont typeface="Wingdings" charset="2"/>
        <a:buChar char="§"/>
        <a:defRPr sz="1800" b="0" i="0" kern="1200" baseline="0">
          <a:solidFill>
            <a:schemeClr val="accent1">
              <a:lumMod val="75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§"/>
        <a:defRPr sz="1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2589152920301344?via%3Dihub#ack0001" TargetMode="External"/><Relationship Id="rId3" Type="http://schemas.openxmlformats.org/officeDocument/2006/relationships/hyperlink" Target="https://www.sciencedirect.com/science/article/pii/S0022311519309407?via%3Dihub" TargetMode="External"/><Relationship Id="rId7" Type="http://schemas.openxmlformats.org/officeDocument/2006/relationships/hyperlink" Target="https://www.sciencedirect.com/science/article/pii/S1044580319329511?via%3Dihub#s0140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0022311519306713?via%3Dihub#ack0010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sciencedirect.com/science/article/pii/S0022311519305781?via%3Dihub#ack0010" TargetMode="External"/><Relationship Id="rId10" Type="http://schemas.openxmlformats.org/officeDocument/2006/relationships/hyperlink" Target="https://www.sciencedirect.com/science/article/pii/S0022311520300660#ack0010" TargetMode="External"/><Relationship Id="rId4" Type="http://schemas.openxmlformats.org/officeDocument/2006/relationships/hyperlink" Target="https://www.sciencedirect.com/science/article/pii/S135964621930630X?via%3Dihub#ack0001" TargetMode="External"/><Relationship Id="rId9" Type="http://schemas.openxmlformats.org/officeDocument/2006/relationships/hyperlink" Target="https://www.sciencedirect.com/science/article/pii/S0169433220317682#s010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359645420303591#ack0001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www.sciencedirect.com/science/article/pii/S0022311519312528" TargetMode="External"/><Relationship Id="rId7" Type="http://schemas.openxmlformats.org/officeDocument/2006/relationships/hyperlink" Target="https://www.sciencedirect.com/science/article/pii/S2589152920301873#ack0001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ambridge.org/core/services/aop-cambridge-core/content/view/BC4E6C260679C6B6B772D0E5F7A90B1B/S0884291419002954a.pdf/understanding_plasticity_in_irradiated_alloys_through_tem_in_situ_compression_pillar_tests.pdf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link.springer.com/article/10.1007%2Fs11837-020-04110-x#Ack1" TargetMode="External"/><Relationship Id="rId10" Type="http://schemas.openxmlformats.org/officeDocument/2006/relationships/hyperlink" Target="https://www.sciencedirect.com/science/article/pii/S2589152920300144#ack0001" TargetMode="External"/><Relationship Id="rId4" Type="http://schemas.openxmlformats.org/officeDocument/2006/relationships/hyperlink" Target="https://link.springer.com/article/10.1007/s11837-020-04365-4#article-info" TargetMode="External"/><Relationship Id="rId9" Type="http://schemas.openxmlformats.org/officeDocument/2006/relationships/hyperlink" Target="https://www.sciencedirect.com/science/article/pii/S2589152920302222#ack0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7847" y="1592101"/>
            <a:ext cx="7384774" cy="5895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The</a:t>
            </a:r>
            <a:r>
              <a:rPr lang="en-US" dirty="0"/>
              <a:t> Nuclear Fuels and Materials Library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2470" y="1194834"/>
            <a:ext cx="3795530" cy="381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600" dirty="0"/>
              <a:t>The</a:t>
            </a:r>
            <a:r>
              <a:rPr lang="en-US" dirty="0"/>
              <a:t> Nuclear Science User Facilities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56036" y="3247401"/>
            <a:ext cx="2848397" cy="128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99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Condensed Medium" charset="0"/>
                <a:ea typeface="Helvetica Condensed Medium" charset="0"/>
                <a:cs typeface="Helvetica Condensed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9817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Kelly Cunningham NFML Coordinator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5146" y="5007405"/>
            <a:ext cx="236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FY 2020 Annual Review</a:t>
            </a:r>
            <a:br>
              <a:rPr lang="en-US" altLang="en-US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November 9-10, 2020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32834" y="6550223"/>
            <a:ext cx="151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LRS/EXT-20-00709</a:t>
            </a:r>
            <a:endParaRPr lang="en-US" sz="1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0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1964" y="47451"/>
            <a:ext cx="6340069" cy="842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FY 2020 Inventory Status 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and beyond</a:t>
            </a:r>
            <a:endParaRPr lang="en-US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5FA324-719F-475E-BF90-A3AD7BA33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5623"/>
              </p:ext>
            </p:extLst>
          </p:nvPr>
        </p:nvGraphicFramePr>
        <p:xfrm>
          <a:off x="116731" y="1675647"/>
          <a:ext cx="8891081" cy="373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873">
                  <a:extLst>
                    <a:ext uri="{9D8B030D-6E8A-4147-A177-3AD203B41FA5}">
                      <a16:colId xmlns:a16="http://schemas.microsoft.com/office/drawing/2014/main" val="1334001455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val="3799786945"/>
                    </a:ext>
                  </a:extLst>
                </a:gridCol>
                <a:gridCol w="1186775">
                  <a:extLst>
                    <a:ext uri="{9D8B030D-6E8A-4147-A177-3AD203B41FA5}">
                      <a16:colId xmlns:a16="http://schemas.microsoft.com/office/drawing/2014/main" val="1800104065"/>
                    </a:ext>
                  </a:extLst>
                </a:gridCol>
                <a:gridCol w="1760706">
                  <a:extLst>
                    <a:ext uri="{9D8B030D-6E8A-4147-A177-3AD203B41FA5}">
                      <a16:colId xmlns:a16="http://schemas.microsoft.com/office/drawing/2014/main" val="203412595"/>
                    </a:ext>
                  </a:extLst>
                </a:gridCol>
                <a:gridCol w="1235412">
                  <a:extLst>
                    <a:ext uri="{9D8B030D-6E8A-4147-A177-3AD203B41FA5}">
                      <a16:colId xmlns:a16="http://schemas.microsoft.com/office/drawing/2014/main" val="3021814267"/>
                    </a:ext>
                  </a:extLst>
                </a:gridCol>
              </a:tblGrid>
              <a:tr h="384224">
                <a:tc>
                  <a:txBody>
                    <a:bodyPr/>
                    <a:lstStyle/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Material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Irradiation</a:t>
                      </a:r>
                    </a:p>
                    <a:p>
                      <a:pPr algn="ctr"/>
                      <a:r>
                        <a:rPr lang="en-US" sz="14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*Availability</a:t>
                      </a:r>
                    </a:p>
                    <a:p>
                      <a:pPr algn="ctr"/>
                      <a:r>
                        <a:rPr lang="en-US" sz="14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(projected)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94225"/>
                  </a:ext>
                </a:extLst>
              </a:tr>
              <a:tr h="553382">
                <a:tc>
                  <a:txBody>
                    <a:bodyPr/>
                    <a:lstStyle/>
                    <a:p>
                      <a:pPr marL="1089025" indent="-1089025" defTabSz="544513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ISU 16-10537            </a:t>
                      </a:r>
                      <a:r>
                        <a:rPr 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Nanostructured Steels for Enhanced Radiation Tolerance</a:t>
                      </a:r>
                      <a:endParaRPr lang="en-US" sz="9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Steels/Alloys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Fe-Cr &amp; high-entropy alloys</a:t>
                      </a:r>
                      <a:endParaRPr lang="en-US" sz="1200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set completed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set in progress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733795"/>
                  </a:ext>
                </a:extLst>
              </a:tr>
              <a:tr h="527668">
                <a:tc>
                  <a:txBody>
                    <a:bodyPr/>
                    <a:lstStyle/>
                    <a:p>
                      <a:pPr marL="1089025" indent="-1089025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BSU-269                    </a:t>
                      </a:r>
                      <a:r>
                        <a:rPr 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High Temperature In-Pile Irrad Test of Single Phase U</a:t>
                      </a:r>
                      <a:r>
                        <a:rPr lang="en-US" sz="1300" baseline="-25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r>
                        <a:rPr 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</a:t>
                      </a:r>
                      <a:endParaRPr lang="en-US" sz="1300" baseline="-25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</a:t>
                      </a:r>
                      <a:r>
                        <a:rPr lang="en-US" sz="1200" baseline="-25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Capsule 1 completed</a:t>
                      </a:r>
                    </a:p>
                    <a:p>
                      <a:r>
                        <a:rPr lang="en-US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Cpsl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2: 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~2024</a:t>
                      </a:r>
                      <a:b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92968"/>
                  </a:ext>
                </a:extLst>
              </a:tr>
              <a:tr h="553382">
                <a:tc>
                  <a:txBody>
                    <a:bodyPr/>
                    <a:lstStyle/>
                    <a:p>
                      <a:pPr marL="1089025" indent="0" algn="l" defTabSz="914400" rtl="0" eaLnBrk="1" latinLnBrk="0" hangingPunct="1"/>
                      <a:r>
                        <a:rPr lang="en-US" sz="13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EPRI-ZG-C and -D</a:t>
                      </a:r>
                      <a:r>
                        <a:rPr lang="en-US" sz="13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(CRADA) </a:t>
                      </a:r>
                    </a:p>
                    <a:p>
                      <a:pPr marL="1089025" indent="0" algn="l" defTabSz="914400" rtl="0" eaLnBrk="1" latinLnBrk="0" hangingPunct="1"/>
                      <a:r>
                        <a:rPr lang="en-US" sz="13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Zirconium Growth 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Ceramics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Zr alloys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ZG-C: Oct 2020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ZG-D: 2021</a:t>
                      </a:r>
                      <a:endParaRPr lang="en-US" sz="12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571394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pPr marL="1089025" indent="-1089025" algn="l" defTabSz="914400" rtl="0" eaLnBrk="1" latinLnBrk="0" hangingPunct="1"/>
                      <a:r>
                        <a:rPr lang="en-US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18-14788</a:t>
                      </a: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           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ATAMM</a:t>
                      </a:r>
                      <a:r>
                        <a:rPr lang="en-US" sz="13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– Aeroprobe Test of Additively Manufactured Materials</a:t>
                      </a:r>
                      <a:endParaRPr lang="en-US" sz="9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Steels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 316L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Completion: Mar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~2024</a:t>
                      </a:r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919288"/>
                  </a:ext>
                </a:extLst>
              </a:tr>
              <a:tr h="410402">
                <a:tc>
                  <a:txBody>
                    <a:bodyPr/>
                    <a:lstStyle/>
                    <a:p>
                      <a:pPr marL="1031875" indent="-1031875"/>
                      <a:r>
                        <a:rPr lang="en-US" sz="9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19-16583 OSU</a:t>
                      </a:r>
                      <a:r>
                        <a:rPr lang="en-US" sz="9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</a:t>
                      </a:r>
                      <a:r>
                        <a:rPr lang="en-US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NOeMAD - </a:t>
                      </a:r>
                      <a:r>
                        <a:rPr 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Nuclear Operations Effect on Mobility and Accelerated Diffusion</a:t>
                      </a:r>
                    </a:p>
                    <a:p>
                      <a:pPr marL="1031875" indent="0"/>
                      <a:r>
                        <a:rPr lang="en-US" sz="13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TREAT Irradiation</a:t>
                      </a:r>
                      <a:endParaRPr lang="en-US" sz="9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Ceramics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Zr-based Cr coatings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TREAT </a:t>
                      </a:r>
                      <a:r>
                        <a:rPr lang="en-US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irrad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.: April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313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6FDBA9-53D1-40A2-A00A-0B276C93059B}"/>
              </a:ext>
            </a:extLst>
          </p:cNvPr>
          <p:cNvSpPr txBox="1"/>
          <p:nvPr/>
        </p:nvSpPr>
        <p:spPr>
          <a:xfrm>
            <a:off x="70295" y="5468996"/>
            <a:ext cx="393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*Implies a prior 3-year exclusive use by PIs for PIE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20ADE-440A-47F5-8610-A5F4BDA12761}"/>
              </a:ext>
            </a:extLst>
          </p:cNvPr>
          <p:cNvSpPr txBox="1"/>
          <p:nvPr/>
        </p:nvSpPr>
        <p:spPr>
          <a:xfrm>
            <a:off x="70295" y="1260135"/>
            <a:ext cx="873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US" sz="1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uture NSUF-awarded ATR irradiation </a:t>
            </a:r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sz="1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amples to be added to NFML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567305-6B6A-4498-81EB-D3F718F0DEA5}"/>
              </a:ext>
            </a:extLst>
          </p:cNvPr>
          <p:cNvGrpSpPr/>
          <p:nvPr/>
        </p:nvGrpSpPr>
        <p:grpSpPr>
          <a:xfrm>
            <a:off x="136188" y="2244957"/>
            <a:ext cx="1053118" cy="2752178"/>
            <a:chOff x="2775462" y="2258864"/>
            <a:chExt cx="1053118" cy="27521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78BDEB-65D9-4E22-85B6-2A6D2CAD797C}"/>
                </a:ext>
              </a:extLst>
            </p:cNvPr>
            <p:cNvGrpSpPr/>
            <p:nvPr/>
          </p:nvGrpSpPr>
          <p:grpSpPr>
            <a:xfrm>
              <a:off x="2787389" y="2258864"/>
              <a:ext cx="1041191" cy="2752178"/>
              <a:chOff x="2920909" y="1955374"/>
              <a:chExt cx="1041191" cy="275217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4FF661D-4988-416A-8FA3-36434063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202" y="1955374"/>
                <a:ext cx="1022898" cy="374559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CC89850-840C-4438-A267-64E70348F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0909" y="2477676"/>
                <a:ext cx="1022897" cy="374559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E6C634E-2E5C-49AF-91BF-1E722483F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0651" y="3013718"/>
                <a:ext cx="507616" cy="452644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826EAC1-4950-42A3-8F12-2F3BF001E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5370" y="3660659"/>
                <a:ext cx="1022897" cy="374559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D059E07-1826-4E66-A8EE-EA37DB556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5369" y="4332993"/>
                <a:ext cx="1022897" cy="374559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0C27748-46BC-46BC-9133-95E69A0E2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75462" y="3317208"/>
              <a:ext cx="541669" cy="452644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254000"/>
            </a:sp3d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A766E88-9E28-4201-AE91-C95B5F142B38}"/>
              </a:ext>
            </a:extLst>
          </p:cNvPr>
          <p:cNvSpPr/>
          <p:nvPr/>
        </p:nvSpPr>
        <p:spPr>
          <a:xfrm>
            <a:off x="1455266" y="471630"/>
            <a:ext cx="6214009" cy="3831818"/>
          </a:xfrm>
          <a:prstGeom prst="rect">
            <a:avLst/>
          </a:prstGeom>
          <a:noFill/>
          <a:scene3d>
            <a:camera prst="perspectiveRelaxed" fov="7200000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300" dirty="0">
              <a:ln w="0"/>
              <a:solidFill>
                <a:srgbClr val="005995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1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15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16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17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19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20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21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22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2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  <a:p>
            <a:pPr algn="ctr"/>
            <a:r>
              <a:rPr lang="en-US" sz="2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Future Samples to Be Added</a:t>
            </a:r>
          </a:p>
        </p:txBody>
      </p:sp>
    </p:spTree>
    <p:extLst>
      <p:ext uri="{BB962C8B-B14F-4D97-AF65-F5344CB8AC3E}">
        <p14:creationId xmlns:p14="http://schemas.microsoft.com/office/powerpoint/2010/main" val="30552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1964" y="47451"/>
            <a:ext cx="6340069" cy="842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FY 2020 Inventory Status 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and beyond</a:t>
            </a:r>
            <a:endParaRPr lang="en-US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20ADE-440A-47F5-8610-A5F4BDA12761}"/>
              </a:ext>
            </a:extLst>
          </p:cNvPr>
          <p:cNvSpPr txBox="1"/>
          <p:nvPr/>
        </p:nvSpPr>
        <p:spPr>
          <a:xfrm>
            <a:off x="47038" y="1304323"/>
            <a:ext cx="90390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Even more future NSUF-awarded ATR irradiation samples to be added to NFML</a:t>
            </a:r>
            <a:endParaRPr lang="en-US" dirty="0"/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B99A50A-F839-46BD-9902-EFF1ADE20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12802"/>
              </p:ext>
            </p:extLst>
          </p:nvPr>
        </p:nvGraphicFramePr>
        <p:xfrm>
          <a:off x="121030" y="1702385"/>
          <a:ext cx="8891081" cy="388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386">
                  <a:extLst>
                    <a:ext uri="{9D8B030D-6E8A-4147-A177-3AD203B41FA5}">
                      <a16:colId xmlns:a16="http://schemas.microsoft.com/office/drawing/2014/main" val="1334001455"/>
                    </a:ext>
                  </a:extLst>
                </a:gridCol>
                <a:gridCol w="1083716">
                  <a:extLst>
                    <a:ext uri="{9D8B030D-6E8A-4147-A177-3AD203B41FA5}">
                      <a16:colId xmlns:a16="http://schemas.microsoft.com/office/drawing/2014/main" val="3799786945"/>
                    </a:ext>
                  </a:extLst>
                </a:gridCol>
                <a:gridCol w="1366231">
                  <a:extLst>
                    <a:ext uri="{9D8B030D-6E8A-4147-A177-3AD203B41FA5}">
                      <a16:colId xmlns:a16="http://schemas.microsoft.com/office/drawing/2014/main" val="1800104065"/>
                    </a:ext>
                  </a:extLst>
                </a:gridCol>
                <a:gridCol w="1605064">
                  <a:extLst>
                    <a:ext uri="{9D8B030D-6E8A-4147-A177-3AD203B41FA5}">
                      <a16:colId xmlns:a16="http://schemas.microsoft.com/office/drawing/2014/main" val="203412595"/>
                    </a:ext>
                  </a:extLst>
                </a:gridCol>
                <a:gridCol w="1225684">
                  <a:extLst>
                    <a:ext uri="{9D8B030D-6E8A-4147-A177-3AD203B41FA5}">
                      <a16:colId xmlns:a16="http://schemas.microsoft.com/office/drawing/2014/main" val="3021814267"/>
                    </a:ext>
                  </a:extLst>
                </a:gridCol>
              </a:tblGrid>
              <a:tr h="535019">
                <a:tc>
                  <a:txBody>
                    <a:bodyPr/>
                    <a:lstStyle/>
                    <a:p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Material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Irradiation</a:t>
                      </a:r>
                    </a:p>
                    <a:p>
                      <a:pPr algn="ctr"/>
                      <a:r>
                        <a:rPr lang="en-US" sz="14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*Availability</a:t>
                      </a:r>
                    </a:p>
                    <a:p>
                      <a:pPr algn="ctr"/>
                      <a:r>
                        <a:rPr lang="en-US" sz="1400" i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(projected)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94225"/>
                  </a:ext>
                </a:extLst>
              </a:tr>
              <a:tr h="708113">
                <a:tc>
                  <a:txBody>
                    <a:bodyPr/>
                    <a:lstStyle/>
                    <a:p>
                      <a:pPr marL="1031875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EPIC-THOR</a:t>
                      </a:r>
                      <a:r>
                        <a:rPr lang="en-US" sz="13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– Pre-Irradiated Conductivity Experiment</a:t>
                      </a:r>
                    </a:p>
                    <a:p>
                      <a:pPr marL="0" indent="0"/>
                      <a:r>
                        <a:rPr lang="en-US" sz="13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            TREAT Irradiation</a:t>
                      </a:r>
                      <a:endParaRPr lang="en-US" sz="9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Alloy 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Fresh U-Pu-Zr, EBR-II U-Zr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TREAT </a:t>
                      </a:r>
                      <a:r>
                        <a:rPr lang="en-US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irrad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 ~2022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~2025/26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733795"/>
                  </a:ext>
                </a:extLst>
              </a:tr>
              <a:tr h="351520">
                <a:tc>
                  <a:txBody>
                    <a:bodyPr/>
                    <a:lstStyle/>
                    <a:p>
                      <a:pPr marL="515938" indent="0" algn="l">
                        <a:spcBef>
                          <a:spcPts val="1200"/>
                        </a:spcBef>
                      </a:pPr>
                      <a:r>
                        <a:rPr lang="en-US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MVP</a:t>
                      </a:r>
                      <a:r>
                        <a:rPr 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</a:t>
                      </a:r>
                      <a:r>
                        <a:rPr 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MARMOT Validation 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Alloy 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U-Zr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~2025/26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92968"/>
                  </a:ext>
                </a:extLst>
              </a:tr>
              <a:tr h="573890">
                <a:tc>
                  <a:txBody>
                    <a:bodyPr/>
                    <a:lstStyle/>
                    <a:p>
                      <a:pPr marL="1031875" indent="-1031875"/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19-16547</a:t>
                      </a:r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      </a:t>
                      </a:r>
                      <a:r>
                        <a:rPr lang="en-US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NuScale </a:t>
                      </a:r>
                      <a:r>
                        <a:rPr lang="en-US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 NuScale SMR Materials Irradiation and Testing</a:t>
                      </a:r>
                      <a:endParaRPr lang="en-US" sz="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Steels/Alloys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SA508, F6NM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~2025/26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571394"/>
                  </a:ext>
                </a:extLst>
              </a:tr>
              <a:tr h="305649">
                <a:tc>
                  <a:txBody>
                    <a:bodyPr/>
                    <a:lstStyle/>
                    <a:p>
                      <a:pPr marL="515938" indent="0"/>
                      <a:r>
                        <a:rPr lang="en-US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FINESSE</a:t>
                      </a:r>
                      <a:r>
                        <a:rPr lang="en-US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– </a:t>
                      </a:r>
                      <a:r>
                        <a:rPr 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Fracture of Irradiated Neutron Embrittled Structural Steel and Examination                                                                 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Steels/Alloys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Low-alloy A508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~2025/26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91928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946275" indent="0" algn="l" defTabSz="914400" rtl="0" eaLnBrk="1" latinLnBrk="0" hangingPunct="1"/>
                      <a:endParaRPr lang="en-US" sz="9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1946275" indent="0" algn="l" defTabSz="914400" rtl="0" eaLnBrk="1" latinLnBrk="0" hangingPunct="1">
                        <a:spcAft>
                          <a:spcPts val="1600"/>
                        </a:spcAft>
                      </a:pPr>
                      <a:r>
                        <a:rPr lang="en-US" sz="13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DISECT</a:t>
                      </a:r>
                      <a:r>
                        <a:rPr lang="en-US" sz="13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(CRADA) </a:t>
                      </a:r>
                      <a:r>
                        <a:rPr lang="en-US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–</a:t>
                      </a:r>
                      <a:endParaRPr lang="en-US" sz="13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en-US" sz="13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Disc Irradiation for Separate Effects Testing with Control of Temperature</a:t>
                      </a:r>
                      <a:endParaRPr lang="en-US" sz="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Alloy 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U-Zr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~2025/26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313754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FBE6A71-7D07-4F04-BC9D-4CFC3CED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4" y="2344564"/>
            <a:ext cx="1022897" cy="36237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7F6B3F-A71E-4BBF-AB5B-FF55F8B20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6" y="2884394"/>
            <a:ext cx="484960" cy="45264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BC133B-EC54-4A2F-B7B9-00B3CB5C7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24" y="3389334"/>
            <a:ext cx="1022897" cy="36237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B04620F-5B02-469E-AD48-64F3961B2D4C}"/>
              </a:ext>
            </a:extLst>
          </p:cNvPr>
          <p:cNvSpPr txBox="1"/>
          <p:nvPr/>
        </p:nvSpPr>
        <p:spPr>
          <a:xfrm>
            <a:off x="88898" y="5653235"/>
            <a:ext cx="393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*Implies a prior 3-year exclusive use by PIs for PIE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8F908D-3B68-48D8-BE72-0F1E0D18FB83}"/>
              </a:ext>
            </a:extLst>
          </p:cNvPr>
          <p:cNvGrpSpPr/>
          <p:nvPr/>
        </p:nvGrpSpPr>
        <p:grpSpPr>
          <a:xfrm>
            <a:off x="161324" y="4585442"/>
            <a:ext cx="1930944" cy="458438"/>
            <a:chOff x="1722965" y="5137664"/>
            <a:chExt cx="2156741" cy="45264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D9397E7-7C86-41F4-A4DC-8B69BDFAE08F}"/>
                </a:ext>
              </a:extLst>
            </p:cNvPr>
            <p:cNvGrpSpPr/>
            <p:nvPr/>
          </p:nvGrpSpPr>
          <p:grpSpPr>
            <a:xfrm>
              <a:off x="2254696" y="5137664"/>
              <a:ext cx="1625010" cy="452644"/>
              <a:chOff x="1286432" y="5406815"/>
              <a:chExt cx="1625010" cy="45264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5E78773-B2BE-4433-972B-465546B0E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6432" y="5406815"/>
                <a:ext cx="541670" cy="452644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B9C058B-2695-4D77-ADD6-236710C3C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8102" y="5406815"/>
                <a:ext cx="541670" cy="452644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471FEC2-89EA-4220-8C1B-EAB946B13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9772" y="5406815"/>
                <a:ext cx="541670" cy="452644"/>
              </a:xfrm>
              <a:prstGeom prst="rect">
                <a:avLst/>
              </a:prstGeom>
              <a:effectLst>
                <a:outerShdw blurRad="76200" dist="12700" dir="8100000" sy="-23000" kx="800400" algn="br" rotWithShape="0">
                  <a:prstClr val="black">
                    <a:alpha val="6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254000"/>
              </a:sp3d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3E6AA67-8221-4705-83C2-798872E57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22965" y="5137664"/>
              <a:ext cx="541669" cy="452644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254000"/>
            </a:sp3d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640B91D-85F0-4CBA-8DD1-1A1B991EA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24" y="3950473"/>
            <a:ext cx="507616" cy="43719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AD91D9-6231-4C33-A34F-EE43C3FD9504}"/>
              </a:ext>
            </a:extLst>
          </p:cNvPr>
          <p:cNvSpPr/>
          <p:nvPr/>
        </p:nvSpPr>
        <p:spPr>
          <a:xfrm>
            <a:off x="1459564" y="523703"/>
            <a:ext cx="6214009" cy="3831818"/>
          </a:xfrm>
          <a:prstGeom prst="rect">
            <a:avLst/>
          </a:prstGeom>
          <a:noFill/>
          <a:scene3d>
            <a:camera prst="perspectiveRelaxed" fov="7200000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300" dirty="0">
              <a:ln w="0"/>
              <a:solidFill>
                <a:srgbClr val="005995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1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15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16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17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19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20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21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22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2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  <a:p>
            <a:pPr algn="ctr"/>
            <a:r>
              <a:rPr lang="en-US" sz="2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Even More Future Samples to Be Added</a:t>
            </a:r>
          </a:p>
        </p:txBody>
      </p:sp>
    </p:spTree>
    <p:extLst>
      <p:ext uri="{BB962C8B-B14F-4D97-AF65-F5344CB8AC3E}">
        <p14:creationId xmlns:p14="http://schemas.microsoft.com/office/powerpoint/2010/main" val="25701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35720" y="95492"/>
            <a:ext cx="6409938" cy="842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As a Repository in FY 2020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and beyond</a:t>
            </a:r>
            <a:endParaRPr lang="en-US" sz="21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2BA42-90F0-4B7B-B446-FF0A02B81444}"/>
              </a:ext>
            </a:extLst>
          </p:cNvPr>
          <p:cNvSpPr txBox="1"/>
          <p:nvPr/>
        </p:nvSpPr>
        <p:spPr>
          <a:xfrm>
            <a:off x="403698" y="1012743"/>
            <a:ext cx="8336604" cy="55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Added in 2020: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Joint Fuel Cycle Studies Program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Peach Bottom commercial reactor fuel</a:t>
            </a:r>
            <a:r>
              <a:rPr lang="en-US" sz="17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en-US" sz="1200" dirty="0"/>
          </a:p>
          <a:p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Process: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</a:t>
            </a: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Advanced Gas Reactor Program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unirradiated TRISO particles</a:t>
            </a:r>
          </a:p>
          <a:p>
            <a:pPr>
              <a:spcAft>
                <a:spcPts val="1200"/>
              </a:spcAft>
            </a:pPr>
            <a:endParaRPr lang="en-US" sz="17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7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0070C0"/>
              </a:buClr>
              <a:buSzPct val="125000"/>
            </a:pPr>
            <a:endParaRPr lang="en-US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0070C0"/>
              </a:buClr>
              <a:buSzPct val="125000"/>
            </a:pP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Core shroud boat 304 SS samples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1700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 transfer in process</a:t>
            </a:r>
          </a:p>
          <a:p>
            <a:pPr>
              <a:buClr>
                <a:srgbClr val="0070C0"/>
              </a:buClr>
              <a:buSzPct val="125000"/>
            </a:pPr>
            <a:endParaRPr lang="en-US" sz="17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0070C0"/>
              </a:buClr>
              <a:buSzPct val="125000"/>
            </a:pPr>
            <a:endParaRPr lang="en-US" sz="17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600"/>
              </a:spcAft>
              <a:buClr>
                <a:srgbClr val="0070C0"/>
              </a:buClr>
              <a:buSzPct val="125000"/>
            </a:pP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TerraPower 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BOR-60-irradiated steel/alloy TEM samples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DCA6A-97B5-45A4-8532-8AA367AE4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2" y="5500312"/>
            <a:ext cx="1361538" cy="4949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F5203-9A88-499F-A74B-61E409E8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22" y="1382591"/>
            <a:ext cx="654905" cy="50896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70326-E0E9-4F1C-BAC0-8506F0E6A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999" y="1311074"/>
            <a:ext cx="3545720" cy="1064385"/>
          </a:xfrm>
          <a:prstGeom prst="rect">
            <a:avLst/>
          </a:prstGeom>
        </p:spPr>
      </p:pic>
      <p:pic>
        <p:nvPicPr>
          <p:cNvPr id="8" name="Picture 7" descr="An egg on a plate&#10;&#10;Description automatically generated">
            <a:extLst>
              <a:ext uri="{FF2B5EF4-FFF2-40B4-BE49-F238E27FC236}">
                <a16:creationId xmlns:a16="http://schemas.microsoft.com/office/drawing/2014/main" id="{97F8B792-14EA-49E5-B6BE-172E882CF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022" y="2551645"/>
            <a:ext cx="1325390" cy="1253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D8A9D8-4926-4FC1-A0BA-617E8B5EA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188" y="3982168"/>
            <a:ext cx="4621342" cy="2013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B80BA3-5C42-4775-B7E9-982503F6F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22" y="4042028"/>
            <a:ext cx="1361538" cy="4949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D9843A-8F87-42B1-B0AA-C9EFF2173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822" y="2800923"/>
            <a:ext cx="1361538" cy="4949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</p:spTree>
    <p:extLst>
      <p:ext uri="{BB962C8B-B14F-4D97-AF65-F5344CB8AC3E}">
        <p14:creationId xmlns:p14="http://schemas.microsoft.com/office/powerpoint/2010/main" val="55693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85807" y="95492"/>
            <a:ext cx="7372385" cy="842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As a Repository in FY 2020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and beyond</a:t>
            </a:r>
            <a:endParaRPr lang="en-US" sz="21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2BA42-90F0-4B7B-B446-FF0A02B81444}"/>
              </a:ext>
            </a:extLst>
          </p:cNvPr>
          <p:cNvSpPr txBox="1"/>
          <p:nvPr/>
        </p:nvSpPr>
        <p:spPr>
          <a:xfrm>
            <a:off x="403697" y="1192669"/>
            <a:ext cx="83366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Potential Additions:</a:t>
            </a:r>
          </a:p>
          <a:p>
            <a:endParaRPr lang="en-US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KAERI/INL                                                      </a:t>
            </a:r>
          </a:p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CRADA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Fuel plate material from the Ki-Jang Research Reactor (KJRR) project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Westinghouse    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316 SS baffle former bolts (last year, we added 347 SS baffle former bolts provided by Westinghouse)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Halden Reactor Project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DOE-NE/NRC/EPRI request for structural material samples from the Halden research reactor                                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4F79E-9B9D-4C2A-AAA3-340F046F6C82}"/>
              </a:ext>
            </a:extLst>
          </p:cNvPr>
          <p:cNvGrpSpPr/>
          <p:nvPr/>
        </p:nvGrpSpPr>
        <p:grpSpPr>
          <a:xfrm>
            <a:off x="510007" y="2147158"/>
            <a:ext cx="2016443" cy="508967"/>
            <a:chOff x="477245" y="1541296"/>
            <a:chExt cx="2016443" cy="5089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AC92B6-6706-49A0-A8E3-BCA9EE248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8783" y="1541296"/>
              <a:ext cx="654905" cy="508967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254000"/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F98820-D979-4900-AFE5-43B3FB97D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45" y="1541296"/>
              <a:ext cx="1361538" cy="508967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254000"/>
            </a:sp3d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6301F9-AE8D-4926-8B9A-B2E8C291A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42" y="3429000"/>
            <a:ext cx="1361538" cy="50896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897840-749F-4D62-A427-4B254F723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07" y="4783096"/>
            <a:ext cx="654904" cy="50896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</p:spTree>
    <p:extLst>
      <p:ext uri="{BB962C8B-B14F-4D97-AF65-F5344CB8AC3E}">
        <p14:creationId xmlns:p14="http://schemas.microsoft.com/office/powerpoint/2010/main" val="4176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3319" y="-61297"/>
            <a:ext cx="7871791" cy="9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The</a:t>
            </a:r>
            <a:r>
              <a:rPr lang="en-US" sz="2400" dirty="0"/>
              <a:t> </a:t>
            </a:r>
            <a:r>
              <a:rPr lang="en-US" sz="2800" dirty="0"/>
              <a:t>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As a Repository in FY 2020 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and beyond</a:t>
            </a:r>
            <a:endParaRPr lang="en-US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B16933-A712-477E-A025-5632D0AD5509}"/>
              </a:ext>
            </a:extLst>
          </p:cNvPr>
          <p:cNvGrpSpPr/>
          <p:nvPr/>
        </p:nvGrpSpPr>
        <p:grpSpPr>
          <a:xfrm>
            <a:off x="1876357" y="1047043"/>
            <a:ext cx="5582367" cy="4917537"/>
            <a:chOff x="1581400" y="1018944"/>
            <a:chExt cx="5582367" cy="49175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8AB81F-46D3-4C2A-9E1F-59F7271EF66D}"/>
                </a:ext>
              </a:extLst>
            </p:cNvPr>
            <p:cNvSpPr txBox="1"/>
            <p:nvPr/>
          </p:nvSpPr>
          <p:spPr>
            <a:xfrm>
              <a:off x="1581400" y="1018944"/>
              <a:ext cx="2960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Harvesting Possibilities: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1DBB53A-CF17-41EA-B352-34A6138C1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327" y="1273740"/>
              <a:ext cx="2259550" cy="1425613"/>
            </a:xfrm>
            <a:prstGeom prst="rect">
              <a:avLst/>
            </a:prstGeom>
          </p:spPr>
        </p:pic>
        <p:pic>
          <p:nvPicPr>
            <p:cNvPr id="1026" name="Picture 2" descr="This Vermont Town Took A Big Hit When Its Nuclear Plant Closed | Earthwhile">
              <a:extLst>
                <a:ext uri="{FF2B5EF4-FFF2-40B4-BE49-F238E27FC236}">
                  <a16:creationId xmlns:a16="http://schemas.microsoft.com/office/drawing/2014/main" id="{C822B645-5F05-4FC7-9567-98DAD49B9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217" y="2892304"/>
              <a:ext cx="2259550" cy="142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nterstate Power and Light gets OK to extend nuke power contract | The  Gazette">
              <a:extLst>
                <a:ext uri="{FF2B5EF4-FFF2-40B4-BE49-F238E27FC236}">
                  <a16:creationId xmlns:a16="http://schemas.microsoft.com/office/drawing/2014/main" id="{E0866634-C140-488F-8B28-DCAE00BD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58" y="4510868"/>
              <a:ext cx="2259550" cy="142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7495C8-37E9-4DD2-A125-4D417D27163C}"/>
                </a:ext>
              </a:extLst>
            </p:cNvPr>
            <p:cNvSpPr txBox="1"/>
            <p:nvPr/>
          </p:nvSpPr>
          <p:spPr>
            <a:xfrm>
              <a:off x="1581400" y="1681921"/>
              <a:ext cx="2812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Crystal River NPP (Florida)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A173F2-6C22-4D76-97B8-1B3D19A097D0}"/>
                </a:ext>
              </a:extLst>
            </p:cNvPr>
            <p:cNvSpPr txBox="1"/>
            <p:nvPr/>
          </p:nvSpPr>
          <p:spPr>
            <a:xfrm>
              <a:off x="1581400" y="3243211"/>
              <a:ext cx="3233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Vermont Yankee NPP (Vermont)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9732BE-38F3-4D4F-8081-296670CC782A}"/>
                </a:ext>
              </a:extLst>
            </p:cNvPr>
            <p:cNvSpPr txBox="1"/>
            <p:nvPr/>
          </p:nvSpPr>
          <p:spPr>
            <a:xfrm>
              <a:off x="1581400" y="4934703"/>
              <a:ext cx="268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Duane Arnold NPP (Iowa)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05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15994" y="37752"/>
            <a:ext cx="6141836" cy="722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Outreach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E1E763-578C-4102-9C89-C71D0BE29ECB}"/>
              </a:ext>
            </a:extLst>
          </p:cNvPr>
          <p:cNvGrpSpPr/>
          <p:nvPr/>
        </p:nvGrpSpPr>
        <p:grpSpPr>
          <a:xfrm>
            <a:off x="77697" y="770285"/>
            <a:ext cx="8988601" cy="5874531"/>
            <a:chOff x="175098" y="830450"/>
            <a:chExt cx="8793804" cy="5874531"/>
          </a:xfrm>
        </p:grpSpPr>
        <p:sp>
          <p:nvSpPr>
            <p:cNvPr id="2" name="Content Placeholder 1">
              <a:extLst>
                <a:ext uri="{FF2B5EF4-FFF2-40B4-BE49-F238E27FC236}">
                  <a16:creationId xmlns:a16="http://schemas.microsoft.com/office/drawing/2014/main" id="{A84E91C3-7125-4129-9B23-2D2B60412B09}"/>
                </a:ext>
              </a:extLst>
            </p:cNvPr>
            <p:cNvSpPr txBox="1">
              <a:spLocks/>
            </p:cNvSpPr>
            <p:nvPr/>
          </p:nvSpPr>
          <p:spPr>
            <a:xfrm>
              <a:off x="204281" y="830450"/>
              <a:ext cx="8764621" cy="56262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5995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bg2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F9817"/>
                </a:buClr>
                <a:buSzPct val="100000"/>
                <a:buFont typeface="Wingdings" charset="2"/>
                <a:buChar char="§"/>
                <a:defRPr sz="1800" b="0" i="0" kern="1200">
                  <a:solidFill>
                    <a:schemeClr val="bg2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9725" lvl="1" indent="-339725">
                <a:spcBef>
                  <a:spcPts val="0"/>
                </a:spcBef>
                <a:spcAft>
                  <a:spcPts val="1600"/>
                </a:spcAft>
                <a:buClr>
                  <a:schemeClr val="accent5">
                    <a:lumMod val="75000"/>
                  </a:schemeClr>
                </a:buClr>
                <a:buSzPct val="150000"/>
                <a:buFont typeface="Arial" panose="020B0604020202020204" pitchFamily="34" charset="0"/>
                <a:buChar char="•"/>
                <a:defRPr/>
              </a:pPr>
              <a:r>
                <a:rPr lang="en-US" altLang="en-US" sz="1500" dirty="0"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Survey request for input on future needs regarding nuclear energy-related materials</a:t>
              </a:r>
            </a:p>
            <a:p>
              <a:pPr marL="690563" lvl="2" indent="-339725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5">
                    <a:lumMod val="75000"/>
                  </a:schemeClr>
                </a:buClr>
                <a:buSzPct val="150000"/>
                <a:defRPr/>
              </a:pPr>
              <a:r>
                <a:rPr lang="en-US" altLang="en-US" sz="15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NSUF registered users</a:t>
              </a:r>
            </a:p>
            <a:p>
              <a:pPr marL="690563" lvl="2" indent="-339725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5">
                    <a:lumMod val="75000"/>
                  </a:schemeClr>
                </a:buClr>
                <a:buSzPct val="150000"/>
                <a:defRPr/>
              </a:pPr>
              <a:r>
                <a:rPr lang="en-US" altLang="en-US" sz="15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Nuclear research contacts</a:t>
              </a:r>
            </a:p>
            <a:p>
              <a:pPr marL="690563" lvl="2" indent="-339725">
                <a:lnSpc>
                  <a:spcPct val="100000"/>
                </a:lnSpc>
                <a:spcBef>
                  <a:spcPts val="0"/>
                </a:spcBef>
                <a:buClr>
                  <a:schemeClr val="accent5">
                    <a:lumMod val="75000"/>
                  </a:schemeClr>
                </a:buClr>
                <a:buSzPct val="150000"/>
                <a:defRPr/>
              </a:pPr>
              <a:r>
                <a:rPr lang="en-US" altLang="en-US" sz="15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Chairs from the Fast Reactor, Molten Salt Reactor, and</a:t>
              </a:r>
              <a:endParaRPr lang="en-US" altLang="en-US" sz="15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690563" lvl="2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5">
                    <a:lumMod val="75000"/>
                  </a:schemeClr>
                </a:buClr>
                <a:buSzPct val="150000"/>
                <a:buNone/>
                <a:defRPr/>
              </a:pPr>
              <a:r>
                <a:rPr lang="en-US" altLang="en-US" sz="15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High-Temperature Reactor Technology Working </a:t>
              </a:r>
              <a:r>
                <a:rPr lang="en-US" altLang="en-US" sz="15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</a:t>
              </a:r>
              <a:r>
                <a:rPr lang="en-US" altLang="en-US" sz="15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roups</a:t>
              </a:r>
            </a:p>
            <a:p>
              <a:pPr marL="690563" lvl="2" indent="-339725">
                <a:spcBef>
                  <a:spcPts val="0"/>
                </a:spcBef>
                <a:spcAft>
                  <a:spcPts val="1200"/>
                </a:spcAft>
                <a:buClr>
                  <a:schemeClr val="accent5">
                    <a:lumMod val="75000"/>
                  </a:schemeClr>
                </a:buClr>
                <a:buSzPct val="150000"/>
                <a:defRPr/>
              </a:pPr>
              <a:r>
                <a:rPr lang="en-US" altLang="en-US" sz="15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INL Facebook and Twitter</a:t>
              </a:r>
            </a:p>
            <a:p>
              <a:pPr marL="350838" lvl="2" indent="0">
                <a:spcBef>
                  <a:spcPts val="0"/>
                </a:spcBef>
                <a:buClr>
                  <a:schemeClr val="accent5">
                    <a:lumMod val="75000"/>
                  </a:schemeClr>
                </a:buClr>
                <a:buSzPct val="150000"/>
                <a:buNone/>
                <a:defRPr/>
              </a:pPr>
              <a:r>
                <a:rPr lang="en-US" alt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Low response numbers but valuable information—most requests</a:t>
              </a:r>
            </a:p>
            <a:p>
              <a:pPr marL="350838" lvl="2" indent="0">
                <a:spcBef>
                  <a:spcPts val="0"/>
                </a:spcBef>
                <a:buClr>
                  <a:schemeClr val="accent5">
                    <a:lumMod val="75000"/>
                  </a:schemeClr>
                </a:buClr>
                <a:buSzPct val="150000"/>
                <a:buNone/>
                <a:defRPr/>
              </a:pPr>
              <a:r>
                <a:rPr lang="en-US" alt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were for materials already in NFML or to be added </a:t>
              </a:r>
              <a:r>
                <a:rPr lang="en-US" alt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once</a:t>
              </a:r>
              <a:r>
                <a:rPr lang="en-US" alt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CINR</a:t>
              </a:r>
            </a:p>
            <a:p>
              <a:pPr marL="350838" lvl="2" indent="0">
                <a:spcBef>
                  <a:spcPts val="0"/>
                </a:spcBef>
                <a:spcAft>
                  <a:spcPts val="1400"/>
                </a:spcAft>
                <a:buClr>
                  <a:schemeClr val="accent5">
                    <a:lumMod val="75000"/>
                  </a:schemeClr>
                </a:buClr>
                <a:buSzPct val="150000"/>
                <a:buNone/>
                <a:defRPr/>
              </a:pPr>
              <a:r>
                <a:rPr lang="en-US" alt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samples become available.</a:t>
              </a:r>
            </a:p>
            <a:p>
              <a:pPr marL="350838" lvl="2" indent="0">
                <a:spcBef>
                  <a:spcPts val="0"/>
                </a:spcBef>
                <a:spcAft>
                  <a:spcPts val="1600"/>
                </a:spcAft>
                <a:buClr>
                  <a:schemeClr val="accent5">
                    <a:lumMod val="75000"/>
                  </a:schemeClr>
                </a:buClr>
                <a:buSzPct val="150000"/>
                <a:buNone/>
                <a:defRPr/>
              </a:pPr>
              <a:r>
                <a:rPr lang="en-US" alt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Email from contact who missed the survey window:</a:t>
              </a:r>
            </a:p>
            <a:p>
              <a:pPr marL="350838" lvl="2" indent="0">
                <a:spcBef>
                  <a:spcPts val="0"/>
                </a:spcBef>
                <a:spcAft>
                  <a:spcPts val="1000"/>
                </a:spcAft>
                <a:buClr>
                  <a:schemeClr val="accent5">
                    <a:lumMod val="75000"/>
                  </a:schemeClr>
                </a:buClr>
                <a:buSzPct val="150000"/>
                <a:buNone/>
                <a:defRPr/>
              </a:pPr>
              <a:r>
                <a:rPr lang="en-US" alt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                     C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hairman of the VGB</a:t>
              </a:r>
              <a:r>
                <a:rPr lang="en-US" sz="1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*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work panel on component integrity </a:t>
              </a:r>
            </a:p>
            <a:p>
              <a:pPr marL="339725" indent="0"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“Specimens from &gt;30 years exposed components coming available due to the ongoing phase-out of German LWRs” - German LWR components </a:t>
              </a:r>
              <a:endParaRPr lang="en-US" alt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39725" lvl="1" indent="-339725">
                <a:spcBef>
                  <a:spcPts val="0"/>
                </a:spcBef>
                <a:spcAft>
                  <a:spcPts val="2000"/>
                </a:spcAft>
                <a:buClr>
                  <a:schemeClr val="accent5">
                    <a:lumMod val="75000"/>
                  </a:schemeClr>
                </a:buClr>
                <a:buSzPct val="150000"/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UK Irradiated Material Archive Options Study (</a:t>
              </a:r>
              <a:r>
                <a:rPr lang="en-US" sz="1300" dirty="0"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conducted with universities and supply chain organizations) – discussions on creating their database</a:t>
              </a:r>
            </a:p>
            <a:p>
              <a:pPr marL="339725" lvl="1" indent="-339725">
                <a:spcBef>
                  <a:spcPts val="0"/>
                </a:spcBef>
                <a:spcAft>
                  <a:spcPts val="3000"/>
                </a:spcAft>
                <a:buClr>
                  <a:schemeClr val="accent5">
                    <a:lumMod val="75000"/>
                  </a:schemeClr>
                </a:buClr>
                <a:buSzPct val="150000"/>
                <a:buFont typeface="Arial" panose="020B0604020202020204" pitchFamily="34" charset="0"/>
                <a:buChar char="•"/>
                <a:defRPr/>
              </a:pPr>
              <a:r>
                <a:rPr lang="en-US" sz="1500" dirty="0"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Harvesting group </a:t>
              </a:r>
              <a:r>
                <a:rPr lang="en-US" sz="1300" dirty="0"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(NRC, DOE-NE, EPRI, ORNL) </a:t>
              </a:r>
              <a:r>
                <a:rPr lang="en-US" sz="1500" dirty="0"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– NFML representation in group meetings and updates</a:t>
              </a: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82FB84-BAC4-4F48-B91D-427BDE884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0938" y="1178882"/>
              <a:ext cx="3165161" cy="29165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A78092-962D-4587-B25F-42C0771CA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040" y="3998491"/>
              <a:ext cx="1006723" cy="376331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254000"/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A45DA8-291E-406B-8F81-752BDAF1B0D6}"/>
                </a:ext>
              </a:extLst>
            </p:cNvPr>
            <p:cNvSpPr txBox="1"/>
            <p:nvPr/>
          </p:nvSpPr>
          <p:spPr>
            <a:xfrm>
              <a:off x="2928025" y="3407341"/>
              <a:ext cx="1104084" cy="179531"/>
            </a:xfrm>
            <a:prstGeom prst="rect">
              <a:avLst/>
            </a:prstGeom>
            <a:noFill/>
          </p:spPr>
          <p:txBody>
            <a:bodyPr wrap="square" rtlCol="0">
              <a:prstTxWarp prst="textInflateBottom">
                <a:avLst/>
              </a:prstTxWarp>
              <a:spAutoFit/>
            </a:bodyPr>
            <a:lstStyle/>
            <a:p>
              <a:r>
                <a:rPr lang="en-US" sz="120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Good News?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95EF5C-AD6D-41FF-9891-262C784CB39F}"/>
                </a:ext>
              </a:extLst>
            </p:cNvPr>
            <p:cNvSpPr txBox="1"/>
            <p:nvPr/>
          </p:nvSpPr>
          <p:spPr>
            <a:xfrm>
              <a:off x="4102345" y="3395366"/>
              <a:ext cx="948692" cy="175791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/>
              </a:prstTxWarp>
              <a:spAutoFit/>
            </a:bodyPr>
            <a:lstStyle/>
            <a:p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Bad News?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33D8E6-2248-48B9-9830-AAB7AE531B9F}"/>
                </a:ext>
              </a:extLst>
            </p:cNvPr>
            <p:cNvSpPr txBox="1"/>
            <p:nvPr/>
          </p:nvSpPr>
          <p:spPr>
            <a:xfrm>
              <a:off x="175098" y="6274094"/>
              <a:ext cx="8015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*</a:t>
              </a:r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International Association of Energy Plant Operators, representing NPP operators in Germany, Belgium, France, the Netherlands, and Switzerland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22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3"/>
          <p:cNvSpPr txBox="1">
            <a:spLocks/>
          </p:cNvSpPr>
          <p:nvPr/>
        </p:nvSpPr>
        <p:spPr>
          <a:xfrm>
            <a:off x="896667" y="52314"/>
            <a:ext cx="7374418" cy="833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1" dirty="0"/>
              <a:t>The</a:t>
            </a:r>
            <a:r>
              <a:rPr lang="en-US" sz="2400" b="1" dirty="0"/>
              <a:t> NUCLEAR FUELS AND MATERIALS LIBRARY</a:t>
            </a:r>
            <a:br>
              <a:rPr lang="en-US" sz="2400" b="1" dirty="0"/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008" y="824929"/>
            <a:ext cx="8573984" cy="566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Utilization of the NFML databased increased. RTE requests for NFML samples maintained status quo.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NFML inventory increased thanks to new additions from:</a:t>
            </a:r>
          </a:p>
          <a:p>
            <a:pPr marL="1200150" lvl="2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BSU</a:t>
            </a:r>
          </a:p>
          <a:p>
            <a:pPr marL="1200150" lvl="2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CSM</a:t>
            </a:r>
          </a:p>
          <a:p>
            <a:pPr marL="1200150" lvl="2" indent="-285750">
              <a:spcAft>
                <a:spcPts val="1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GE-Hitachi.</a:t>
            </a:r>
          </a:p>
          <a:p>
            <a:pPr marL="285750" indent="-285750">
              <a:spcAft>
                <a:spcPts val="1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NSUF-awarded projects will generate many additional samples over the next 3–7 years.</a:t>
            </a:r>
          </a:p>
          <a:p>
            <a:pPr marL="285750" indent="-285750">
              <a:spcAft>
                <a:spcPts val="1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Calendar year publications related to NFML samples are doing well thanks to the completion of UCSB-2 PIE and NSUF-awarded PIs turned professors.</a:t>
            </a:r>
          </a:p>
          <a:p>
            <a:pPr marL="285750" indent="-285750">
              <a:spcAft>
                <a:spcPts val="1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NSUF SAM-2 irradiation project is underway to add SiC to the NFML and provide a new capsule design that will save time and money on future experiments.</a:t>
            </a:r>
          </a:p>
          <a:p>
            <a:pPr marL="285750" indent="-285750">
              <a:spcAft>
                <a:spcPts val="1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survey request for input showed that the existing NFML database samples are relevant to current research but some researchers aren’t aware of them or can’t find by searching.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NFML is being nationally and internationally recognized and sought out as a repository for valuable materials.</a:t>
            </a:r>
          </a:p>
          <a:p>
            <a:pPr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always, the NFML staff welcome your questions, suggestions, comments, and constructive critiques.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EA1E7-CC70-4691-9637-ABDF3EB6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87947A0-6719-47C2-B6DF-FA6A7F05FAE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65AF1-5445-4A92-9DB8-8485171A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90527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NFML FY 2020 Annual Review</a:t>
            </a:r>
          </a:p>
        </p:txBody>
      </p:sp>
    </p:spTree>
    <p:extLst>
      <p:ext uri="{BB962C8B-B14F-4D97-AF65-F5344CB8AC3E}">
        <p14:creationId xmlns:p14="http://schemas.microsoft.com/office/powerpoint/2010/main" val="357122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0623" y="190198"/>
            <a:ext cx="7886700" cy="10740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/>
              <a:t>The</a:t>
            </a:r>
            <a:r>
              <a:rPr lang="en-US" sz="2400" b="1" dirty="0"/>
              <a:t> NUCLEAR FUELS AND MATERIALS LIBRARY</a:t>
            </a:r>
            <a:br>
              <a:rPr lang="en-US" sz="2400" b="1" dirty="0"/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Contact Information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177766" y="1349181"/>
            <a:ext cx="4432414" cy="1260457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Kelly Cunningham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(208) 526-2369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Kelly.Cunningham@INL.gov</a:t>
            </a:r>
          </a:p>
        </p:txBody>
      </p:sp>
      <p:pic>
        <p:nvPicPr>
          <p:cNvPr id="7" name="Picture 9" descr="14-50260-R3_NSUF_Logo_Stacked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4" y="2507112"/>
            <a:ext cx="5812894" cy="2904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6404C-2A81-4C7E-999A-867ECD3E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5239"/>
            <a:ext cx="2057400" cy="365125"/>
          </a:xfrm>
        </p:spPr>
        <p:txBody>
          <a:bodyPr/>
          <a:lstStyle/>
          <a:p>
            <a:fld id="{E569981E-FEC7-DB4B-9B5C-7EF887FBFA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0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233587" y="158022"/>
            <a:ext cx="7141927" cy="8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/>
              <a:t>The</a:t>
            </a:r>
            <a:r>
              <a:rPr lang="en-US" sz="2400" dirty="0"/>
              <a:t> NUCLEAR FUELS AND MATERIALS LIBRARY</a:t>
            </a:r>
            <a:br>
              <a:rPr lang="en-US" sz="2400" b="1" dirty="0"/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FY 2020 Status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413EC-9A57-48D0-9EE8-335B479B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8027" y="6492875"/>
            <a:ext cx="2057400" cy="365125"/>
          </a:xfrm>
        </p:spPr>
        <p:txBody>
          <a:bodyPr/>
          <a:lstStyle/>
          <a:p>
            <a:fld id="{F87947A0-6719-47C2-B6DF-FA6A7F05FAE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C064-3EF1-457F-A42F-DA68B9D2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02384"/>
            <a:ext cx="2057400" cy="273723"/>
          </a:xfrm>
        </p:spPr>
        <p:txBody>
          <a:bodyPr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NFML FY 2020 Annual Review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88D8AA-0EEE-4BB3-8D62-FE96B766078D}"/>
              </a:ext>
            </a:extLst>
          </p:cNvPr>
          <p:cNvGrpSpPr/>
          <p:nvPr/>
        </p:nvGrpSpPr>
        <p:grpSpPr>
          <a:xfrm>
            <a:off x="1378730" y="1326794"/>
            <a:ext cx="6386537" cy="3462691"/>
            <a:chOff x="1103761" y="1326794"/>
            <a:chExt cx="6727176" cy="34626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1F3E10-976B-459D-A219-1068372940E4}"/>
                </a:ext>
              </a:extLst>
            </p:cNvPr>
            <p:cNvSpPr txBox="1"/>
            <p:nvPr/>
          </p:nvSpPr>
          <p:spPr>
            <a:xfrm>
              <a:off x="1103761" y="4327820"/>
              <a:ext cx="25222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chemeClr val="accent5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srgbClr val="00599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Summary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3DEA52-9268-4791-A06F-0556D0C7318B}"/>
                </a:ext>
              </a:extLst>
            </p:cNvPr>
            <p:cNvSpPr txBox="1"/>
            <p:nvPr/>
          </p:nvSpPr>
          <p:spPr>
            <a:xfrm>
              <a:off x="1103763" y="1326794"/>
              <a:ext cx="269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Utilization</a:t>
              </a:r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B89FEF-73EB-4017-A6BA-89439E84FCAD}"/>
                </a:ext>
              </a:extLst>
            </p:cNvPr>
            <p:cNvSpPr txBox="1"/>
            <p:nvPr/>
          </p:nvSpPr>
          <p:spPr>
            <a:xfrm>
              <a:off x="1103762" y="2526056"/>
              <a:ext cx="6584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chemeClr val="accent4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2400" b="1" dirty="0">
                  <a:solidFill>
                    <a:schemeClr val="accent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FY 2020 Inventory Status … </a:t>
              </a:r>
              <a:r>
                <a:rPr lang="en-US" sz="2000" b="1" i="1" dirty="0">
                  <a:solidFill>
                    <a:schemeClr val="accent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and beyond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6D19CA-CE93-49E5-A854-2762D31755CC}"/>
                </a:ext>
              </a:extLst>
            </p:cNvPr>
            <p:cNvSpPr txBox="1"/>
            <p:nvPr/>
          </p:nvSpPr>
          <p:spPr>
            <a:xfrm>
              <a:off x="1103761" y="1926425"/>
              <a:ext cx="252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Publications</a:t>
              </a:r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D265F6-7D21-4089-9738-36D231B62BE8}"/>
                </a:ext>
              </a:extLst>
            </p:cNvPr>
            <p:cNvSpPr txBox="1"/>
            <p:nvPr/>
          </p:nvSpPr>
          <p:spPr>
            <a:xfrm>
              <a:off x="1103762" y="3725318"/>
              <a:ext cx="2057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Outreach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A665E9-2462-4E6A-83BB-27432DC7C218}"/>
                </a:ext>
              </a:extLst>
            </p:cNvPr>
            <p:cNvSpPr txBox="1"/>
            <p:nvPr/>
          </p:nvSpPr>
          <p:spPr>
            <a:xfrm>
              <a:off x="1103763" y="3125687"/>
              <a:ext cx="6727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FY 2020 Repository Status … </a:t>
              </a:r>
              <a:r>
                <a:rPr lang="en-US" sz="2000" b="1" i="1" dirty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and beyond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31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00741" y="94676"/>
            <a:ext cx="7142517" cy="8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/>
              <a:t>The</a:t>
            </a:r>
            <a:r>
              <a:rPr lang="en-US" sz="2400" dirty="0"/>
              <a:t> NUCLEAR FUELS AND MATERIALS LIBRARY</a:t>
            </a:r>
            <a:br>
              <a:rPr lang="en-US" sz="2400" b="1" dirty="0"/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Utilization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413EC-9A57-48D0-9EE8-335B479B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8027" y="6492875"/>
            <a:ext cx="2057400" cy="365125"/>
          </a:xfrm>
        </p:spPr>
        <p:txBody>
          <a:bodyPr/>
          <a:lstStyle/>
          <a:p>
            <a:fld id="{F87947A0-6719-47C2-B6DF-FA6A7F05FAE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C064-3EF1-457F-A42F-DA68B9D2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02384"/>
            <a:ext cx="2057400" cy="273723"/>
          </a:xfrm>
        </p:spPr>
        <p:txBody>
          <a:bodyPr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A6B4F9CA-307D-45A8-862E-6B49A63F9BBA}"/>
              </a:ext>
            </a:extLst>
          </p:cNvPr>
          <p:cNvSpPr txBox="1"/>
          <p:nvPr/>
        </p:nvSpPr>
        <p:spPr>
          <a:xfrm>
            <a:off x="1105165" y="1025390"/>
            <a:ext cx="2596157" cy="3714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Database Utilization</a:t>
            </a:r>
          </a:p>
        </p:txBody>
      </p:sp>
      <p:sp>
        <p:nvSpPr>
          <p:cNvPr id="2" name="TextBox 33">
            <a:extLst>
              <a:ext uri="{FF2B5EF4-FFF2-40B4-BE49-F238E27FC236}">
                <a16:creationId xmlns:a16="http://schemas.microsoft.com/office/drawing/2014/main" id="{8F5B8007-4A51-421B-B6EB-BB688AB9C19A}"/>
              </a:ext>
            </a:extLst>
          </p:cNvPr>
          <p:cNvSpPr txBox="1"/>
          <p:nvPr/>
        </p:nvSpPr>
        <p:spPr>
          <a:xfrm>
            <a:off x="5670773" y="2092780"/>
            <a:ext cx="2814507" cy="3714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RTE Sample Utilization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79836-D86B-4089-BDBF-E96A06444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9" t="9835" r="8367"/>
          <a:stretch/>
        </p:blipFill>
        <p:spPr>
          <a:xfrm>
            <a:off x="250255" y="1396865"/>
            <a:ext cx="4305979" cy="3854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7250C-B272-4CFF-8E56-FA192339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2" t="17743" r="3391"/>
          <a:stretch/>
        </p:blipFill>
        <p:spPr>
          <a:xfrm>
            <a:off x="4587768" y="2464255"/>
            <a:ext cx="4459979" cy="36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38689" y="25493"/>
            <a:ext cx="7112743" cy="8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/>
              <a:t>The</a:t>
            </a:r>
            <a:r>
              <a:rPr lang="en-US" sz="2400" dirty="0"/>
              <a:t> NUCLEAR FUELS AND MATERIALS LIBRARY</a:t>
            </a:r>
            <a:br>
              <a:rPr lang="en-US" sz="2400" b="1" dirty="0"/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Sample Utilization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413EC-9A57-48D0-9EE8-335B479B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8027" y="6492875"/>
            <a:ext cx="2057400" cy="365125"/>
          </a:xfrm>
        </p:spPr>
        <p:txBody>
          <a:bodyPr/>
          <a:lstStyle/>
          <a:p>
            <a:fld id="{F87947A0-6719-47C2-B6DF-FA6A7F05FAE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C064-3EF1-457F-A42F-DA68B9D2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02384"/>
            <a:ext cx="2057400" cy="273723"/>
          </a:xfrm>
        </p:spPr>
        <p:txBody>
          <a:bodyPr/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NFML FY 2020 Annual Review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0D52A4-6BC3-44E3-B53E-3FF3D59CB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23911"/>
              </p:ext>
            </p:extLst>
          </p:nvPr>
        </p:nvGraphicFramePr>
        <p:xfrm>
          <a:off x="323554" y="896735"/>
          <a:ext cx="8543014" cy="5533457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1270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0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8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FY 2020 Awarded Institution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Awarded RTE</a:t>
                      </a:r>
                      <a:r>
                        <a:rPr lang="en-US" sz="1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Title</a:t>
                      </a:r>
                      <a:endParaRPr lang="en-US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Requested Samples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NSUF Project Samples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90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900" dirty="0"/>
                        <a:t>2929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Effects of cold rolling and induction casting on the microstructural evolution in irradiated uranium-10wt.% molybdenum (U-Mo) alloys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Metallic Fuel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U-Mo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University of Central Florida - Low Fluence Behavior of Metallic Fuels</a:t>
                      </a:r>
                    </a:p>
                  </a:txBody>
                  <a:tcPr marR="640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85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1050" dirty="0"/>
                        <a:t>2946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Unraveling the Mystery of Irradiation-Induced Void Closure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304 SS</a:t>
                      </a:r>
                    </a:p>
                    <a:p>
                      <a:pPr algn="l"/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EBR-II Legacy Hexblocks and Assemblies</a:t>
                      </a:r>
                    </a:p>
                  </a:txBody>
                  <a:tcPr marR="640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177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00" dirty="0"/>
                        <a:t>2954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Radiation-accelerated, strain-induced martensitic transformation and its potential impact on performance of 304 stainless steel irradiated to high doses in PWRs following plant life extension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304 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EBR-II Legacy Hexblocks and Assemblies</a:t>
                      </a:r>
                    </a:p>
                  </a:txBody>
                  <a:tcPr marR="640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464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2997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Post-irradiation Microstructure Characterization of Radiation-Tolerant Piezoelectric Materials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BiTiO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Transducers for In-Pile Ultrasonic Measurements of Fuels and Materials Evolution</a:t>
                      </a: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74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4094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Radiation effect to the deformation mechanism of Alloys 800H and 800H-TMP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800H,</a:t>
                      </a:r>
                      <a:b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800H-TMP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University of Wisconsin (2008) - Neutron irradiations of structural materials of relevance to nuclear reactor systems</a:t>
                      </a: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91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4201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Microstructural characterization of neutron irradiated HT-9 heats (ORNL, LANL and EBR II) at LWR and fast reactor relevant temperatures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HT-9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University of Wisconsin (2008) - Neutron irradiations of structural materials of relevance to nuclear reactor systems</a:t>
                      </a:r>
                    </a:p>
                  </a:txBody>
                  <a:tcPr marR="6400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49426"/>
                  </a:ext>
                </a:extLst>
              </a:tr>
              <a:tr h="542491"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CINR 19122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CINR: </a:t>
                      </a: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Effect of neutron irradiation on microstructure and mechanical properties of nanocrystalline nickel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Cu, ECAP,</a:t>
                      </a:r>
                      <a:br>
                        <a:rPr lang="en-US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en-US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Influence of Fast Neutron Irradiation 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 Mechanical Properties and Micro-structure of Nanostructured Metals/Alloys</a:t>
                      </a:r>
                    </a:p>
                  </a:txBody>
                  <a:tcPr marR="640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06965"/>
                  </a:ext>
                </a:extLst>
              </a:tr>
              <a:tr h="542491">
                <a:tc>
                  <a:txBody>
                    <a:bodyPr/>
                    <a:lstStyle/>
                    <a:p>
                      <a:pPr algn="ctr"/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REQUEST: </a:t>
                      </a: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NDE ultrasonic interrogation techniques to determine void swelling &amp; other microstructural components for application to PWR pressure vessel internals.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304 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EBR-II Legacy Hexblocks and Assemblies</a:t>
                      </a:r>
                    </a:p>
                  </a:txBody>
                  <a:tcPr marR="640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0702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BC6E528-63C9-474D-A557-0E5D9A161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5" y="1556670"/>
            <a:ext cx="595502" cy="55093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6792A5-ECCB-48C0-939E-B8FB03D55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5" y="2133765"/>
            <a:ext cx="595502" cy="55093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4749EB-EE3A-4F68-A05C-AAF4A1DB0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91" y="3430006"/>
            <a:ext cx="1111682" cy="51765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3A2EF4-7811-4FCA-8398-4ED54A261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5" y="4009733"/>
            <a:ext cx="1111682" cy="51765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A40AD7-DE37-4C54-845B-25161F999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91" y="2755397"/>
            <a:ext cx="1111683" cy="51765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C47520-52F5-4620-BCE6-F3D079BE2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92" y="4599225"/>
            <a:ext cx="1111682" cy="51765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EBA525-52AD-48D8-9870-F8A809A4E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945" y="1579811"/>
            <a:ext cx="595502" cy="51707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D46447-372F-4B05-93BA-9B8ED0B41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0799" y="2158616"/>
            <a:ext cx="595502" cy="46280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728419-54DF-4C09-8320-FE39C9743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0799" y="2771187"/>
            <a:ext cx="595502" cy="46280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DC4A82-0216-44B0-B9DA-FD34D7E66E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565" y="3398350"/>
            <a:ext cx="1016215" cy="51765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866DD0-4297-4CA0-AB1F-8045674AEB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0799" y="3991136"/>
            <a:ext cx="595502" cy="54532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435E29-A668-42B3-8030-ECD190506E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4945" y="4584034"/>
            <a:ext cx="595502" cy="54532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505F1C-3324-4E46-98E6-C6D084DF7C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992" y="5206189"/>
            <a:ext cx="1111682" cy="54145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886772C-9945-4EE6-83BE-21A1388646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2173" y="5192045"/>
            <a:ext cx="1041046" cy="52808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713DF-FD41-4B3C-B099-BBF3996C10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154" y="5823986"/>
            <a:ext cx="595503" cy="51707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AC3E4-F29F-4881-A5AB-F7933E88F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0799" y="5840770"/>
            <a:ext cx="595502" cy="462801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</p:spTree>
    <p:extLst>
      <p:ext uri="{BB962C8B-B14F-4D97-AF65-F5344CB8AC3E}">
        <p14:creationId xmlns:p14="http://schemas.microsoft.com/office/powerpoint/2010/main" val="168505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0859" y="30869"/>
            <a:ext cx="7062280" cy="88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The</a:t>
            </a:r>
            <a:r>
              <a:rPr lang="en-US" sz="2400" dirty="0"/>
              <a:t> NUCLEAR FUELS AND MATERIALS LIBRARY</a:t>
            </a:r>
            <a:br>
              <a:rPr lang="en-US" sz="2400" b="1" dirty="0"/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CY 2020 NFML-Related Publications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01544"/>
              </p:ext>
            </p:extLst>
          </p:nvPr>
        </p:nvGraphicFramePr>
        <p:xfrm>
          <a:off x="438251" y="1111427"/>
          <a:ext cx="8267495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9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NFML Samples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Publications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Surv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3"/>
                        </a:rPr>
                        <a:t>Effect of laser welding on deformation mechanisms in irradiated austenitic stainless steel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Journal of Nuclear Materials, 528, </a:t>
                      </a:r>
                      <a:r>
                        <a:rPr lang="en-US" sz="12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151878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4"/>
                        </a:rPr>
                        <a:t>Role of cavities on deformation-induced martensitic transformation pathways in a laser-welded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neutron irradiated austenitic stainless steel,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Scripta Materialia, 178, 1-6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8669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"/>
                        </a:rPr>
                        <a:t>A transmission electron microscopy study of EBR-II neutron-irradiated austenitic stainless steel 304 and nickel-based alloy X-750</a:t>
                      </a:r>
                      <a:r>
                        <a:rPr lang="en-US" sz="130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Journal of Nuclear Materials, 528, 1-9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6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UCSB-2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6"/>
                        </a:rPr>
                        <a:t>A novel approach to determine the local burnup in irradiated fuels using Atom Probe Tomography (APT), </a:t>
                      </a:r>
                      <a:r>
                        <a:rPr lang="en-US" sz="13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Journal of Nuclear Materials, 528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7"/>
                        </a:rPr>
                        <a:t>Using alpha hulls to automatically and reproducibly detect edge clusters in atom probe tomography datasets</a:t>
                      </a:r>
                      <a:r>
                        <a:rPr lang="en-US" sz="13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Materials Characterisation, 160, </a:t>
                      </a:r>
                      <a:r>
                        <a:rPr lang="en-US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110078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000517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8"/>
                        </a:rPr>
                        <a:t>The effect of composition variations on the response of steels subjected to high fluence neutron irradiation</a:t>
                      </a: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Materialia, 11, </a:t>
                      </a:r>
                      <a:r>
                        <a:rPr lang="en-US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100717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635480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9"/>
                        </a:rPr>
                        <a:t>A more holistic characterisation of internal interfaces in a variety of materials via complementary use of transmission Kikuchi diffraction and Atom probe tomography</a:t>
                      </a: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Applied Surface Science, 528, </a:t>
                      </a:r>
                      <a:r>
                        <a:rPr lang="en-US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147011</a:t>
                      </a:r>
                      <a:endParaRPr lang="en-US" sz="1200" b="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45743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10"/>
                        </a:rPr>
                        <a:t>On the use of charged particles to characterize precipitation in irradiated reactor pressure vessel steels with a wide range of compositions</a:t>
                      </a:r>
                      <a:r>
                        <a:rPr lang="en-US" sz="13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Journal of Nuclear Materials, 536, </a:t>
                      </a:r>
                      <a:r>
                        <a:rPr lang="en-US" sz="12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152173</a:t>
                      </a:r>
                      <a:endParaRPr lang="en-US" sz="1200" b="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021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732CC0A-2307-4A0A-A813-5FBE9AEBD1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406" y="2191522"/>
            <a:ext cx="654905" cy="50896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2E1F62-5D98-4326-ADDA-3A9C6335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82" y="6613699"/>
            <a:ext cx="2072235" cy="213432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1895D-6784-48C2-9E7D-01154C47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2413" y="6492875"/>
            <a:ext cx="272131" cy="365125"/>
          </a:xfrm>
        </p:spPr>
        <p:txBody>
          <a:bodyPr/>
          <a:lstStyle/>
          <a:p>
            <a:fld id="{E569981E-FEC7-DB4B-9B5C-7EF887FBFA9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FEB40-170F-4736-8926-409706C17E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401" y="4157511"/>
            <a:ext cx="975568" cy="50896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</p:spTree>
    <p:extLst>
      <p:ext uri="{BB962C8B-B14F-4D97-AF65-F5344CB8AC3E}">
        <p14:creationId xmlns:p14="http://schemas.microsoft.com/office/powerpoint/2010/main" val="331186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0859" y="30869"/>
            <a:ext cx="7062280" cy="88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The</a:t>
            </a:r>
            <a:r>
              <a:rPr lang="en-US" sz="2400" dirty="0"/>
              <a:t> NUCLEAR FUELS AND MATERIALS LIBRARY</a:t>
            </a:r>
            <a:br>
              <a:rPr lang="en-US" sz="2400" b="1" dirty="0"/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CY 2020 NFML-Related Publications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64396"/>
              </p:ext>
            </p:extLst>
          </p:nvPr>
        </p:nvGraphicFramePr>
        <p:xfrm>
          <a:off x="477284" y="1052111"/>
          <a:ext cx="818943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NFML Samples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Publications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UCSB-1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3"/>
                        </a:rPr>
                        <a:t>Microstructural examination of neutron, proton and self-ion irradiation damage in a model Fe9Cr alloy,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3"/>
                        </a:rPr>
                        <a:t>Journal of Nuclear Materials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533, 152130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UW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4"/>
                        </a:rPr>
                        <a:t>Rate Theory Model of Irradiation-Induced Solute Clustering in b.c.c. Fe-Based Alloys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Journal of Minerals, Metals &amp; Materials Society, 72(9)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73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5"/>
                        </a:rPr>
                        <a:t>Method for Evaluating Irradiation Effects on Flow Stress in Fe-9%Cr ODS Using TEM In Situ Cantilevers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Journal of Minerals, Metals &amp; Materials Society, 72, 2065-2074</a:t>
                      </a:r>
                      <a:endParaRPr lang="en-US" sz="13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6"/>
                        </a:rPr>
                        <a:t>Understanding plasticity in irradiated alloys through TEM in situ compression pillar tests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Journal of Materials Research, 35, 1037-1050</a:t>
                      </a:r>
                      <a:endParaRPr lang="en-US" sz="13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194165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7"/>
                        </a:rPr>
                        <a:t>Comparison of microstructure evolution in Fe2+ or neutron-irradiated T91 at 500°C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Materialia, 12, 100770</a:t>
                      </a:r>
                      <a:endParaRPr lang="en-US" sz="13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243468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8"/>
                        </a:rPr>
                        <a:t>The correlation between microstructure and nanoindentation property of neutron-irradiated austenitic alloy D9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Acta Materialia, 195, 1-13</a:t>
                      </a:r>
                      <a:endParaRPr lang="en-US" sz="13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635148"/>
                  </a:ext>
                </a:extLst>
              </a:tr>
              <a:tr h="42926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17-865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SURV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EBR-II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9"/>
                        </a:rPr>
                        <a:t>Enhanced Resistance to Irradiation Induced Ferritic Transformation in Nanostructured Austenitic Steels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Materialia, 13, 100806</a:t>
                      </a:r>
                      <a:endParaRPr lang="en-US" sz="13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96094"/>
                  </a:ext>
                </a:extLst>
              </a:tr>
              <a:tr h="4292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hlinkClick r:id="rId10"/>
                        </a:rPr>
                        <a:t>Effects of proton irradiation on microstructure and mechanical properties of nanocrystalline Cu–10at%Ta alloy</a:t>
                      </a:r>
                      <a:r>
                        <a:rPr lang="en-US" sz="13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30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Materialia, 9, 100597</a:t>
                      </a:r>
                      <a:endParaRPr lang="en-US" sz="1300" b="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61212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2E1F62-5D98-4326-ADDA-3A9C6335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82" y="6613699"/>
            <a:ext cx="2072235" cy="213432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1895D-6784-48C2-9E7D-01154C47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2413" y="6492875"/>
            <a:ext cx="272131" cy="365125"/>
          </a:xfrm>
        </p:spPr>
        <p:txBody>
          <a:bodyPr/>
          <a:lstStyle/>
          <a:p>
            <a:fld id="{E569981E-FEC7-DB4B-9B5C-7EF887FBFA92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25EC51-2F9D-4A14-9FA9-9A119374E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552" y="2940517"/>
            <a:ext cx="654904" cy="48848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8B8C1-1FEE-4E4B-8F55-DD7502EA34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403" y="1593737"/>
            <a:ext cx="975568" cy="50896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E0067-D54B-4293-B66E-ECAC44FE9A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552" y="4755296"/>
            <a:ext cx="654905" cy="50896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</p:spTree>
    <p:extLst>
      <p:ext uri="{BB962C8B-B14F-4D97-AF65-F5344CB8AC3E}">
        <p14:creationId xmlns:p14="http://schemas.microsoft.com/office/powerpoint/2010/main" val="68789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1964" y="47451"/>
            <a:ext cx="6340069" cy="842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FY 2020 Inventory Status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AD2CF-C5BF-482E-81D0-C75D7B2B57CD}"/>
              </a:ext>
            </a:extLst>
          </p:cNvPr>
          <p:cNvSpPr txBox="1"/>
          <p:nvPr/>
        </p:nvSpPr>
        <p:spPr>
          <a:xfrm>
            <a:off x="5806591" y="5404304"/>
            <a:ext cx="3097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IDs/KGTs have duplicate samples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0D445D5-BDA6-4B04-BCF1-75EF95E18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20458"/>
              </p:ext>
            </p:extLst>
          </p:nvPr>
        </p:nvGraphicFramePr>
        <p:xfrm>
          <a:off x="428163" y="1125793"/>
          <a:ext cx="6378211" cy="422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DA4FB0B-EEF5-4F7B-8254-262E5F589710}"/>
              </a:ext>
            </a:extLst>
          </p:cNvPr>
          <p:cNvSpPr txBox="1"/>
          <p:nvPr/>
        </p:nvSpPr>
        <p:spPr>
          <a:xfrm flipH="1">
            <a:off x="4741800" y="1050082"/>
            <a:ext cx="33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E187D1A7-234F-4A9B-BE6D-C75DF33A47C7}"/>
              </a:ext>
            </a:extLst>
          </p:cNvPr>
          <p:cNvSpPr/>
          <p:nvPr/>
        </p:nvSpPr>
        <p:spPr>
          <a:xfrm>
            <a:off x="440170" y="1274173"/>
            <a:ext cx="2887526" cy="1238787"/>
          </a:xfrm>
          <a:prstGeom prst="cloudCallout">
            <a:avLst>
              <a:gd name="adj1" fmla="val 20247"/>
              <a:gd name="adj2" fmla="val 75722"/>
            </a:avLst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Inventory Growth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8E3082-E68B-4F14-A81F-AF5323B9A222}"/>
              </a:ext>
            </a:extLst>
          </p:cNvPr>
          <p:cNvGrpSpPr/>
          <p:nvPr/>
        </p:nvGrpSpPr>
        <p:grpSpPr>
          <a:xfrm>
            <a:off x="2511639" y="5114249"/>
            <a:ext cx="3340898" cy="251600"/>
            <a:chOff x="2511639" y="5114249"/>
            <a:chExt cx="3340898" cy="251600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9E94E24D-96FD-409A-A072-7225C230B6E4}"/>
                </a:ext>
              </a:extLst>
            </p:cNvPr>
            <p:cNvSpPr txBox="1"/>
            <p:nvPr/>
          </p:nvSpPr>
          <p:spPr>
            <a:xfrm>
              <a:off x="2511639" y="5118795"/>
              <a:ext cx="947806" cy="245228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FY 2017</a:t>
              </a: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702C14ED-3291-477E-AB87-50E4BCB4FD59}"/>
                </a:ext>
              </a:extLst>
            </p:cNvPr>
            <p:cNvSpPr txBox="1"/>
            <p:nvPr/>
          </p:nvSpPr>
          <p:spPr>
            <a:xfrm>
              <a:off x="3300867" y="5120621"/>
              <a:ext cx="970471" cy="245228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FY 2018</a:t>
              </a: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64218191-4155-49E6-9BCB-2286C6D207BB}"/>
                </a:ext>
              </a:extLst>
            </p:cNvPr>
            <p:cNvSpPr txBox="1"/>
            <p:nvPr/>
          </p:nvSpPr>
          <p:spPr>
            <a:xfrm>
              <a:off x="4128220" y="5114249"/>
              <a:ext cx="925801" cy="245228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FY 2019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59E59487-CD07-4794-92AE-9378DFAB6940}"/>
                </a:ext>
              </a:extLst>
            </p:cNvPr>
            <p:cNvSpPr txBox="1"/>
            <p:nvPr/>
          </p:nvSpPr>
          <p:spPr>
            <a:xfrm>
              <a:off x="4940114" y="5114249"/>
              <a:ext cx="912423" cy="241466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FY 2020</a:t>
              </a:r>
            </a:p>
          </p:txBody>
        </p:sp>
      </p:grpSp>
      <p:sp>
        <p:nvSpPr>
          <p:cNvPr id="25" name="TextBox 44">
            <a:extLst>
              <a:ext uri="{FF2B5EF4-FFF2-40B4-BE49-F238E27FC236}">
                <a16:creationId xmlns:a16="http://schemas.microsoft.com/office/drawing/2014/main" id="{76B241EF-3497-479F-A834-679F4FC2FD58}"/>
              </a:ext>
            </a:extLst>
          </p:cNvPr>
          <p:cNvSpPr txBox="1"/>
          <p:nvPr/>
        </p:nvSpPr>
        <p:spPr>
          <a:xfrm>
            <a:off x="1638791" y="5118795"/>
            <a:ext cx="947806" cy="24522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DEA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 2016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B6F74-464B-477E-BBD2-F60EABD21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203" y="2924197"/>
            <a:ext cx="1619045" cy="93883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E616FC7-3BDC-49C1-AC17-8A8BB46DC033}"/>
              </a:ext>
            </a:extLst>
          </p:cNvPr>
          <p:cNvGrpSpPr/>
          <p:nvPr/>
        </p:nvGrpSpPr>
        <p:grpSpPr>
          <a:xfrm>
            <a:off x="6191068" y="1609767"/>
            <a:ext cx="2393905" cy="3749710"/>
            <a:chOff x="6235236" y="2238258"/>
            <a:chExt cx="2393905" cy="37497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BC29242-9570-42FD-B162-112D31054F33}"/>
                </a:ext>
              </a:extLst>
            </p:cNvPr>
            <p:cNvGrpSpPr/>
            <p:nvPr/>
          </p:nvGrpSpPr>
          <p:grpSpPr>
            <a:xfrm>
              <a:off x="6235237" y="2238258"/>
              <a:ext cx="2393904" cy="3749710"/>
              <a:chOff x="6332919" y="1961918"/>
              <a:chExt cx="2393904" cy="374971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C187B30-9924-433D-BCBF-E00707A7B331}"/>
                  </a:ext>
                </a:extLst>
              </p:cNvPr>
              <p:cNvGrpSpPr/>
              <p:nvPr/>
            </p:nvGrpSpPr>
            <p:grpSpPr>
              <a:xfrm>
                <a:off x="6332920" y="3620103"/>
                <a:ext cx="2393903" cy="2091525"/>
                <a:chOff x="6692887" y="3956812"/>
                <a:chExt cx="2186294" cy="1913007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FB739285-7E60-416C-B1DB-0E3D62299C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92887" y="3956812"/>
                  <a:ext cx="2186294" cy="1913007"/>
                </a:xfrm>
                <a:prstGeom prst="rect">
                  <a:avLst/>
                </a:prstGeom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78A73EC-1A2F-452A-8590-5B193DDAED99}"/>
                    </a:ext>
                  </a:extLst>
                </p:cNvPr>
                <p:cNvGrpSpPr/>
                <p:nvPr/>
              </p:nvGrpSpPr>
              <p:grpSpPr>
                <a:xfrm>
                  <a:off x="6952496" y="4058734"/>
                  <a:ext cx="1461683" cy="1083899"/>
                  <a:chOff x="6952496" y="4058734"/>
                  <a:chExt cx="1461683" cy="1083899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663C6C84-CD03-4B95-825F-3892D9805D59}"/>
                      </a:ext>
                    </a:extLst>
                  </p:cNvPr>
                  <p:cNvSpPr/>
                  <p:nvPr/>
                </p:nvSpPr>
                <p:spPr>
                  <a:xfrm>
                    <a:off x="6952496" y="4058734"/>
                    <a:ext cx="1461683" cy="20405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E1FB2CAD-A754-4547-961A-7E24D5A99003}"/>
                      </a:ext>
                    </a:extLst>
                  </p:cNvPr>
                  <p:cNvSpPr/>
                  <p:nvPr/>
                </p:nvSpPr>
                <p:spPr>
                  <a:xfrm>
                    <a:off x="6990231" y="4938582"/>
                    <a:ext cx="1207979" cy="20405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pic>
            <p:nvPicPr>
              <p:cNvPr id="4" name="Picture 5" descr="C:\Users\cookka\Pictures\Pictures\Specimens.jpg">
                <a:extLst>
                  <a:ext uri="{FF2B5EF4-FFF2-40B4-BE49-F238E27FC236}">
                    <a16:creationId xmlns:a16="http://schemas.microsoft.com/office/drawing/2014/main" id="{37A998F2-8C51-4C80-B547-121FC0507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04" t="27547" r="33487" b="25983"/>
              <a:stretch>
                <a:fillRect/>
              </a:stretch>
            </p:blipFill>
            <p:spPr bwMode="auto">
              <a:xfrm>
                <a:off x="6332919" y="1961918"/>
                <a:ext cx="2393903" cy="1615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3218CF1-F860-4732-85E3-4A64E5FE8CAA}"/>
                  </a:ext>
                </a:extLst>
              </p:cNvPr>
              <p:cNvCxnSpPr>
                <a:stCxn id="17" idx="0"/>
              </p:cNvCxnSpPr>
              <p:nvPr/>
            </p:nvCxnSpPr>
            <p:spPr>
              <a:xfrm flipV="1">
                <a:off x="7417424" y="3153586"/>
                <a:ext cx="494542" cy="5779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33E6417-7DB7-4945-8BB6-ED91888481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7074" y="3118121"/>
                <a:ext cx="387456" cy="15553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7A82D8A-E57E-4104-A15B-7B9A17567D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6910" y="3125969"/>
                <a:ext cx="221101" cy="2090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D9F5AE-A343-4687-AC26-D219C1CE80D8}"/>
                </a:ext>
              </a:extLst>
            </p:cNvPr>
            <p:cNvSpPr/>
            <p:nvPr/>
          </p:nvSpPr>
          <p:spPr>
            <a:xfrm>
              <a:off x="6235236" y="2238258"/>
              <a:ext cx="2393903" cy="161532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FEE420-AFEF-4039-B3D3-8125B181619D}"/>
                </a:ext>
              </a:extLst>
            </p:cNvPr>
            <p:cNvSpPr/>
            <p:nvPr/>
          </p:nvSpPr>
          <p:spPr>
            <a:xfrm>
              <a:off x="6393193" y="5451647"/>
              <a:ext cx="1322689" cy="223092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16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1964" y="47451"/>
            <a:ext cx="6340069" cy="842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FY 2020 Inventory Status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E5FBC-2836-46B4-B309-70DBA095CAFA}"/>
              </a:ext>
            </a:extLst>
          </p:cNvPr>
          <p:cNvSpPr txBox="1">
            <a:spLocks/>
          </p:cNvSpPr>
          <p:nvPr/>
        </p:nvSpPr>
        <p:spPr>
          <a:xfrm>
            <a:off x="141049" y="838986"/>
            <a:ext cx="8861898" cy="5874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99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9817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3000"/>
              </a:spcAft>
              <a:buClr>
                <a:srgbClr val="005995"/>
              </a:buClr>
              <a:buSzTx/>
              <a:buNone/>
            </a:pPr>
            <a:r>
              <a:rPr lang="en-US" sz="6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NSUF-awarded ATR irradiation samples added to NFML </a:t>
            </a:r>
            <a:r>
              <a:rPr lang="en-US" sz="5200" b="1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(not available until PIE complete ~2023):</a:t>
            </a:r>
            <a:endParaRPr lang="en-US" altLang="en-US" sz="5200" b="1" i="1" dirty="0">
              <a:solidFill>
                <a:srgbClr val="0070C0"/>
              </a:solidFill>
            </a:endParaRPr>
          </a:p>
          <a:p>
            <a:pPr lvl="1" indent="-685800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BSU 15-8242                 </a:t>
            </a:r>
            <a:r>
              <a:rPr lang="en-US" altLang="en-US" sz="56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DPA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Steel Alloys 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Title: </a:t>
            </a:r>
            <a:r>
              <a:rPr 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Irradiation Influence on Alloys Fabricated by Powder Metallurgy and Hot Isostatic Pressing for Nuclear Applications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5600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BSU 3 DPA to be added in FY 2021 (available ~2024)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spcAft>
                <a:spcPts val="36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5600" i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Hf-Al samples irradiated in BSU capsules now available</a:t>
            </a:r>
          </a:p>
          <a:p>
            <a:pPr marL="403225" lvl="1" indent="-344488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CSM 16-10584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Steels/Alloys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Title: </a:t>
            </a:r>
            <a:r>
              <a:rPr 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Irradiation performance testing of specimens produced by commercially available additive manufacturing techniques</a:t>
            </a:r>
          </a:p>
          <a:p>
            <a:pPr marL="344488" lvl="1" indent="-344488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4200" dirty="0">
                <a:latin typeface="Helvetica" panose="020B0604020202020204" pitchFamily="34" charset="0"/>
                <a:cs typeface="Helvetica" panose="020B0604020202020204" pitchFamily="34" charset="0"/>
              </a:rPr>
              <a:t>GE-Hitachi 16-10393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Steels/Alloys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Title: </a:t>
            </a:r>
            <a:r>
              <a:rPr 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Irradiation Testing of LWR Additively Manufactured Materials</a:t>
            </a:r>
          </a:p>
          <a:p>
            <a:pPr marL="344488" lvl="1" indent="-344488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UCSB-2 09-153</a:t>
            </a:r>
            <a:r>
              <a:rPr lang="en-US" sz="56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PIE completed in 2020, samples to be added soon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Various RPV steels (~1,500 samples to be added, available in FY 2021)</a:t>
            </a:r>
          </a:p>
          <a:p>
            <a:pPr marL="569913" lvl="2" indent="-344488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Title: </a:t>
            </a:r>
            <a:r>
              <a:rPr lang="en-US" sz="56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Fluence Embrittlement Database and ATR Irradiation Facility of LWR Vessel Life Extension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A4A49-BD99-419D-ADE2-5E68FBFD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5" y="1143982"/>
            <a:ext cx="1845533" cy="4527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5B519-F392-4A67-970D-52627BA9E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85" y="2969947"/>
            <a:ext cx="2845685" cy="44539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744AF-7F33-4121-B31E-474223065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85" y="4299943"/>
            <a:ext cx="1686947" cy="44539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21BE6-5BB9-4CCE-AFA0-1A09D9BD7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85" y="5394615"/>
            <a:ext cx="1686947" cy="44369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</p:spTree>
    <p:extLst>
      <p:ext uri="{BB962C8B-B14F-4D97-AF65-F5344CB8AC3E}">
        <p14:creationId xmlns:p14="http://schemas.microsoft.com/office/powerpoint/2010/main" val="14056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1964" y="47451"/>
            <a:ext cx="6340069" cy="842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accent1">
                    <a:lumMod val="75000"/>
                  </a:schemeClr>
                </a:solidFill>
                <a:latin typeface="Helvetica Condensed Medium"/>
                <a:ea typeface="Helvetica Condensed Medium"/>
                <a:cs typeface="Helvetica Condensed Medium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The</a:t>
            </a:r>
            <a:r>
              <a:rPr lang="en-US" sz="2400" dirty="0"/>
              <a:t> NUCLEAR FUELS AND MATERIALS LIBRARY</a:t>
            </a:r>
            <a:br>
              <a:rPr lang="en-US" sz="2000" b="1" dirty="0"/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FY 2020 Inventory Status 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and beyond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62BE00-E56A-46F4-86A5-8BEA1C61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1765" y="6554581"/>
            <a:ext cx="2057400" cy="317674"/>
          </a:xfrm>
        </p:spPr>
        <p:txBody>
          <a:bodyPr/>
          <a:lstStyle/>
          <a:p>
            <a:fld id="{E569981E-FEC7-DB4B-9B5C-7EF887FBFA92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3E3D63-5B55-4421-845B-DEF07C23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12626"/>
            <a:ext cx="2057400" cy="365125"/>
          </a:xfrm>
        </p:spPr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NFML FY 2020 Annual 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E5FBC-2836-46B4-B309-70DBA095CAFA}"/>
              </a:ext>
            </a:extLst>
          </p:cNvPr>
          <p:cNvSpPr txBox="1">
            <a:spLocks/>
          </p:cNvSpPr>
          <p:nvPr/>
        </p:nvSpPr>
        <p:spPr>
          <a:xfrm>
            <a:off x="344295" y="1041859"/>
            <a:ext cx="8634602" cy="238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99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9817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75000"/>
                </a:schemeClr>
              </a:buClr>
              <a:buSzPct val="150000"/>
              <a:buNone/>
              <a:defRPr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75000"/>
                </a:schemeClr>
              </a:buClr>
              <a:buSzPct val="150000"/>
              <a:buNone/>
              <a:defRPr/>
            </a:pPr>
            <a:r>
              <a:rPr lang="en-US" sz="1500" b="1" dirty="0">
                <a:solidFill>
                  <a:srgbClr val="00599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</a:t>
            </a:r>
            <a:r>
              <a:rPr lang="en-US" sz="2000" b="1" dirty="0">
                <a:solidFill>
                  <a:srgbClr val="00599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SAM-2</a:t>
            </a:r>
          </a:p>
          <a:p>
            <a:pPr marL="628650" indent="0" algn="l">
              <a:spcBef>
                <a:spcPts val="0"/>
              </a:spcBef>
              <a:buNone/>
            </a:pPr>
            <a:endParaRPr lang="en-US" sz="1400" dirty="0"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lvl="2" indent="0">
              <a:lnSpc>
                <a:spcPts val="1800"/>
              </a:lnSpc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Non-fueled drop-in irradiation of high-purity silicon carbide (SiC) samples. The study will be achieved through increasing levels of neutron transmutation doping (NTD) of high-purity SiC by thermal neutron-capture reactions during irradiation. Eight experiment capsules will be loaded with sets of high-purity SiC samples. Individual capsules will be removed upon achieving a pre-determined level of doping (P-concentration).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BA40F-D177-4E28-B471-4CDBCEC1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62" y="1051317"/>
            <a:ext cx="1713105" cy="75989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0"/>
          </a:sp3d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8C33426-4D16-483E-A2C9-907CC2AF0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8476"/>
          <a:stretch/>
        </p:blipFill>
        <p:spPr bwMode="auto">
          <a:xfrm rot="180113">
            <a:off x="4185888" y="2957040"/>
            <a:ext cx="4711887" cy="3221583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Image preview">
            <a:extLst>
              <a:ext uri="{FF2B5EF4-FFF2-40B4-BE49-F238E27FC236}">
                <a16:creationId xmlns:a16="http://schemas.microsoft.com/office/drawing/2014/main" id="{5773D1E4-124E-422C-82C7-25F4300C85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D3B3BC7-07D2-45F5-8CE5-D01A16FA08E0}"/>
              </a:ext>
            </a:extLst>
          </p:cNvPr>
          <p:cNvSpPr txBox="1">
            <a:spLocks/>
          </p:cNvSpPr>
          <p:nvPr/>
        </p:nvSpPr>
        <p:spPr>
          <a:xfrm>
            <a:off x="344295" y="3279980"/>
            <a:ext cx="3809995" cy="251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99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F9817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75000"/>
                </a:schemeClr>
              </a:buClr>
              <a:buSzPct val="150000"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Scheduled for insertion into the ATR in January 2021. Complete after 12 (60-day) cycles.</a:t>
            </a:r>
          </a:p>
          <a:p>
            <a:pPr marL="285750" lvl="2" indent="-285750">
              <a:lnSpc>
                <a:spcPts val="18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50000"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first experiment to utilize the SAM-2 design team’s “standard capsule” design. This capsule design will save substantial time and money in future experiments by allowing investigators an approved design for irradiating tensile, 3-mm disc, and 6-mm disc specimens.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1B6DB-2799-4290-B56B-6A7642BF74D2}"/>
              </a:ext>
            </a:extLst>
          </p:cNvPr>
          <p:cNvSpPr/>
          <p:nvPr/>
        </p:nvSpPr>
        <p:spPr>
          <a:xfrm>
            <a:off x="1470634" y="889459"/>
            <a:ext cx="6214009" cy="3831818"/>
          </a:xfrm>
          <a:prstGeom prst="rect">
            <a:avLst/>
          </a:prstGeom>
          <a:noFill/>
          <a:scene3d>
            <a:camera prst="perspectiveRelaxed" fov="7200000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300" dirty="0">
              <a:ln w="0"/>
              <a:solidFill>
                <a:srgbClr val="005995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1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15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16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17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19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20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21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22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23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  <a:p>
            <a:pPr algn="ctr"/>
            <a:r>
              <a:rPr lang="en-US" sz="2400" dirty="0">
                <a:ln w="0"/>
                <a:solidFill>
                  <a:srgbClr val="005995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Samples to Be Added</a:t>
            </a:r>
          </a:p>
        </p:txBody>
      </p:sp>
    </p:spTree>
    <p:extLst>
      <p:ext uri="{BB962C8B-B14F-4D97-AF65-F5344CB8AC3E}">
        <p14:creationId xmlns:p14="http://schemas.microsoft.com/office/powerpoint/2010/main" val="41923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-style.potx" id="{0F7CA267-E06F-4442-8E50-9FB316E2577E}" vid="{8196C169-C6A1-4D6A-863E-ADBD4F0C02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17936</TotalTime>
  <Words>2557</Words>
  <Application>Microsoft Office PowerPoint</Application>
  <PresentationFormat>On-screen Show (4:3)</PresentationFormat>
  <Paragraphs>394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Helvetica Condensed Medium</vt:lpstr>
      <vt:lpstr>Wingdings</vt:lpstr>
      <vt:lpstr>1_Office Theme</vt:lpstr>
      <vt:lpstr>The Nuclear Fuels and Materials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NUCLEAR FUELS AND MATERIALS LIBRARY Contact Information</vt:lpstr>
    </vt:vector>
  </TitlesOfParts>
  <Company>INL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 P. White</dc:creator>
  <cp:lastModifiedBy>Kelly A. Cunningham</cp:lastModifiedBy>
  <cp:revision>923</cp:revision>
  <cp:lastPrinted>2019-10-15T17:06:42Z</cp:lastPrinted>
  <dcterms:created xsi:type="dcterms:W3CDTF">2017-10-10T18:57:14Z</dcterms:created>
  <dcterms:modified xsi:type="dcterms:W3CDTF">2020-11-05T15:59:58Z</dcterms:modified>
</cp:coreProperties>
</file>