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13"/>
  </p:notesMasterIdLst>
  <p:handoutMasterIdLst>
    <p:handoutMasterId r:id="rId14"/>
  </p:handoutMasterIdLst>
  <p:sldIdLst>
    <p:sldId id="260" r:id="rId2"/>
    <p:sldId id="269" r:id="rId3"/>
    <p:sldId id="276" r:id="rId4"/>
    <p:sldId id="348" r:id="rId5"/>
    <p:sldId id="353" r:id="rId6"/>
    <p:sldId id="350" r:id="rId7"/>
    <p:sldId id="349" r:id="rId8"/>
    <p:sldId id="354" r:id="rId9"/>
    <p:sldId id="351" r:id="rId10"/>
    <p:sldId id="352" r:id="rId11"/>
    <p:sldId id="31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5"/>
    <p:restoredTop sz="94690"/>
  </p:normalViewPr>
  <p:slideViewPr>
    <p:cSldViewPr snapToGrid="0" snapToObjects="1">
      <p:cViewPr varScale="1">
        <p:scale>
          <a:sx n="94" d="100"/>
          <a:sy n="94" d="100"/>
        </p:scale>
        <p:origin x="90" y="312"/>
      </p:cViewPr>
      <p:guideLst/>
    </p:cSldViewPr>
  </p:slideViewPr>
  <p:notesTextViewPr>
    <p:cViewPr>
      <p:scale>
        <a:sx n="3" d="2"/>
        <a:sy n="3" d="2"/>
      </p:scale>
      <p:origin x="0" y="0"/>
    </p:cViewPr>
  </p:notesTextViewPr>
  <p:sorterViewPr>
    <p:cViewPr>
      <p:scale>
        <a:sx n="200" d="100"/>
        <a:sy n="200" d="100"/>
      </p:scale>
      <p:origin x="0" y="-1437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C39CFB-61FB-EB47-AF6B-E92310346A53}" type="datetimeFigureOut">
              <a:rPr lang="en-US" smtClean="0"/>
              <a:t>11/5/2020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15C0A5-A151-CC4E-8D1F-0E6AA26D17BB}" type="slidenum">
              <a:rPr lang="en-US" smtClean="0"/>
              <a:t>‹#›</a:t>
            </a:fld>
            <a:endParaRPr lang="en-US"/>
          </a:p>
        </p:txBody>
      </p:sp>
    </p:spTree>
    <p:extLst>
      <p:ext uri="{BB962C8B-B14F-4D97-AF65-F5344CB8AC3E}">
        <p14:creationId xmlns:p14="http://schemas.microsoft.com/office/powerpoint/2010/main" val="299263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5889B6-DA44-8142-A4E5-5B931A87380F}" type="datetimeFigureOut">
              <a:rPr lang="en-US" smtClean="0"/>
              <a:t>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86B1DB-C0BE-0C4C-AB9D-5858AAC3614E}" type="slidenum">
              <a:rPr lang="en-US" smtClean="0"/>
              <a:t>‹#›</a:t>
            </a:fld>
            <a:endParaRPr lang="en-US"/>
          </a:p>
        </p:txBody>
      </p:sp>
    </p:spTree>
    <p:extLst>
      <p:ext uri="{BB962C8B-B14F-4D97-AF65-F5344CB8AC3E}">
        <p14:creationId xmlns:p14="http://schemas.microsoft.com/office/powerpoint/2010/main" val="63466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86B1DB-C0BE-0C4C-AB9D-5858AAC3614E}" type="slidenum">
              <a:rPr lang="en-US" smtClean="0"/>
              <a:t>2</a:t>
            </a:fld>
            <a:endParaRPr lang="en-US"/>
          </a:p>
        </p:txBody>
      </p:sp>
    </p:spTree>
    <p:extLst>
      <p:ext uri="{BB962C8B-B14F-4D97-AF65-F5344CB8AC3E}">
        <p14:creationId xmlns:p14="http://schemas.microsoft.com/office/powerpoint/2010/main" val="23356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86B1DB-C0BE-0C4C-AB9D-5858AAC3614E}" type="slidenum">
              <a:rPr lang="en-US" smtClean="0"/>
              <a:t>9</a:t>
            </a:fld>
            <a:endParaRPr lang="en-US"/>
          </a:p>
        </p:txBody>
      </p:sp>
    </p:spTree>
    <p:extLst>
      <p:ext uri="{BB962C8B-B14F-4D97-AF65-F5344CB8AC3E}">
        <p14:creationId xmlns:p14="http://schemas.microsoft.com/office/powerpoint/2010/main" val="4130557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10310783" y="0"/>
            <a:ext cx="1893060" cy="6858000"/>
          </a:xfrm>
          <a:prstGeom prst="rect">
            <a:avLst/>
          </a:prstGeom>
        </p:spPr>
      </p:pic>
      <p:pic>
        <p:nvPicPr>
          <p:cNvPr id="3" name="Picture 2"/>
          <p:cNvPicPr>
            <a:picLocks noChangeAspect="1"/>
          </p:cNvPicPr>
          <p:nvPr userDrawn="1"/>
        </p:nvPicPr>
        <p:blipFill>
          <a:blip r:embed="rId3"/>
          <a:stretch>
            <a:fillRect/>
          </a:stretch>
        </p:blipFill>
        <p:spPr>
          <a:xfrm>
            <a:off x="0" y="0"/>
            <a:ext cx="2388035" cy="6858000"/>
          </a:xfrm>
          <a:prstGeom prst="rect">
            <a:avLst/>
          </a:prstGeom>
        </p:spPr>
      </p:pic>
      <p:pic>
        <p:nvPicPr>
          <p:cNvPr id="4" name="Picture 3"/>
          <p:cNvPicPr>
            <a:picLocks noChangeAspect="1"/>
          </p:cNvPicPr>
          <p:nvPr userDrawn="1"/>
        </p:nvPicPr>
        <p:blipFill>
          <a:blip r:embed="rId4"/>
          <a:stretch>
            <a:fillRect/>
          </a:stretch>
        </p:blipFill>
        <p:spPr>
          <a:xfrm>
            <a:off x="2187620" y="5329826"/>
            <a:ext cx="9104568" cy="1528175"/>
          </a:xfrm>
          <a:prstGeom prst="rect">
            <a:avLst/>
          </a:prstGeom>
        </p:spPr>
      </p:pic>
      <p:sp>
        <p:nvSpPr>
          <p:cNvPr id="11" name="Title Placeholder 1"/>
          <p:cNvSpPr txBox="1">
            <a:spLocks/>
          </p:cNvSpPr>
          <p:nvPr userDrawn="1"/>
        </p:nvSpPr>
        <p:spPr>
          <a:xfrm>
            <a:off x="3680571" y="2695147"/>
            <a:ext cx="7887031" cy="636450"/>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3200" b="0" i="0" kern="1200">
                <a:solidFill>
                  <a:schemeClr val="bg1"/>
                </a:solidFill>
                <a:latin typeface="Helvetica Condensed Medium" charset="0"/>
                <a:ea typeface="Helvetica Condensed Medium" charset="0"/>
                <a:cs typeface="Helvetica Condensed Medium" charset="0"/>
              </a:defRPr>
            </a:lvl1pPr>
          </a:lstStyle>
          <a:p>
            <a:r>
              <a:rPr lang="en-US" sz="3200" dirty="0"/>
              <a:t>Click to edit Master title style</a:t>
            </a:r>
          </a:p>
        </p:txBody>
      </p:sp>
      <p:sp>
        <p:nvSpPr>
          <p:cNvPr id="14" name="Title Placeholder 1"/>
          <p:cNvSpPr txBox="1">
            <a:spLocks/>
          </p:cNvSpPr>
          <p:nvPr userDrawn="1"/>
        </p:nvSpPr>
        <p:spPr>
          <a:xfrm>
            <a:off x="7559041" y="3208842"/>
            <a:ext cx="4008561" cy="636450"/>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3200" b="0" i="0" kern="1200">
                <a:solidFill>
                  <a:schemeClr val="bg1"/>
                </a:solidFill>
                <a:latin typeface="Helvetica Condensed Medium" charset="0"/>
                <a:ea typeface="Helvetica Condensed Medium" charset="0"/>
                <a:cs typeface="Helvetica Condensed Medium" charset="0"/>
              </a:defRPr>
            </a:lvl1pPr>
          </a:lstStyle>
          <a:p>
            <a:r>
              <a:rPr lang="en-US" sz="1800" dirty="0"/>
              <a:t>Click to edit Master title style</a:t>
            </a:r>
          </a:p>
        </p:txBody>
      </p:sp>
      <p:sp>
        <p:nvSpPr>
          <p:cNvPr id="17" name="Title Placeholder 1"/>
          <p:cNvSpPr>
            <a:spLocks noGrp="1"/>
          </p:cNvSpPr>
          <p:nvPr>
            <p:ph type="title"/>
          </p:nvPr>
        </p:nvSpPr>
        <p:spPr>
          <a:xfrm>
            <a:off x="3614937" y="1029179"/>
            <a:ext cx="7887031" cy="589577"/>
          </a:xfrm>
          <a:prstGeom prst="rect">
            <a:avLst/>
          </a:prstGeom>
        </p:spPr>
        <p:txBody>
          <a:bodyPr vert="horz" lIns="91440" tIns="45720" rIns="91440" bIns="45720" rtlCol="0" anchor="ctr">
            <a:normAutofit/>
          </a:bodyPr>
          <a:lstStyle>
            <a:lvl1pPr algn="l">
              <a:defRPr b="0" i="0" baseline="0">
                <a:solidFill>
                  <a:schemeClr val="accent1">
                    <a:lumMod val="75000"/>
                  </a:schemeClr>
                </a:solidFill>
                <a:latin typeface="Helvetica Condensed Medium" charset="0"/>
                <a:ea typeface="Helvetica Condensed Medium" charset="0"/>
                <a:cs typeface="Helvetica Condensed Medium" charset="0"/>
              </a:defRPr>
            </a:lvl1pPr>
          </a:lstStyle>
          <a:p>
            <a:r>
              <a:rPr lang="en-US" dirty="0"/>
              <a:t>Click to edit Master title style</a:t>
            </a:r>
          </a:p>
        </p:txBody>
      </p:sp>
      <p:sp>
        <p:nvSpPr>
          <p:cNvPr id="20" name="Text Placeholder 19"/>
          <p:cNvSpPr>
            <a:spLocks noGrp="1"/>
          </p:cNvSpPr>
          <p:nvPr>
            <p:ph type="body" sz="quarter" idx="10"/>
          </p:nvPr>
        </p:nvSpPr>
        <p:spPr>
          <a:xfrm>
            <a:off x="4450915" y="1828728"/>
            <a:ext cx="7051052" cy="381000"/>
          </a:xfrm>
          <a:prstGeom prst="rect">
            <a:avLst/>
          </a:prstGeom>
        </p:spPr>
        <p:txBody>
          <a:bodyPr/>
          <a:lstStyle>
            <a:lvl1pPr marL="228600" indent="-228600">
              <a:buFont typeface="Wingdings" panose="05000000000000000000" pitchFamily="2" charset="2"/>
              <a:buChar char="Ø"/>
              <a:defRPr b="0" i="0">
                <a:solidFill>
                  <a:schemeClr val="tx1">
                    <a:lumMod val="50000"/>
                    <a:lumOff val="50000"/>
                  </a:schemeClr>
                </a:solidFill>
                <a:latin typeface="Helvetica Condensed Medium" charset="0"/>
                <a:ea typeface="Helvetica Condensed Medium" charset="0"/>
                <a:cs typeface="Helvetica Condensed Medium" charset="0"/>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00" b="0" i="0">
                <a:latin typeface="Helvetica Condensed Medium"/>
                <a:ea typeface="Helvetica Condensed Medium"/>
                <a:cs typeface="Helvetica Condensed Medium"/>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6694171" y="6492876"/>
            <a:ext cx="2743200" cy="365125"/>
          </a:xfrm>
        </p:spPr>
        <p:txBody>
          <a:bodyPr/>
          <a:lstStyle/>
          <a:p>
            <a:fld id="{E569981E-FEC7-DB4B-9B5C-7EF887FBFA92}" type="slidenum">
              <a:rPr lang="en-US" smtClean="0"/>
              <a:t>‹#›</a:t>
            </a:fld>
            <a:endParaRPr lang="en-US"/>
          </a:p>
        </p:txBody>
      </p:sp>
      <p:sp>
        <p:nvSpPr>
          <p:cNvPr id="8" name="Text Placeholder 7"/>
          <p:cNvSpPr>
            <a:spLocks noGrp="1"/>
          </p:cNvSpPr>
          <p:nvPr>
            <p:ph type="body" sz="quarter" idx="13"/>
          </p:nvPr>
        </p:nvSpPr>
        <p:spPr>
          <a:xfrm>
            <a:off x="838200" y="1436688"/>
            <a:ext cx="10515600" cy="4801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00" b="0" i="0">
                <a:latin typeface="Helvetica Condensed Medium"/>
                <a:ea typeface="Helvetica Condensed Medium"/>
                <a:cs typeface="Helvetica Condensed Medium"/>
              </a:defRPr>
            </a:lvl1pPr>
          </a:lstStyle>
          <a:p>
            <a:r>
              <a:rPr lang="en-US"/>
              <a:t>Click to edit Master title style</a:t>
            </a:r>
            <a:endParaRPr lang="en-US" dirty="0"/>
          </a:p>
        </p:txBody>
      </p:sp>
      <p:sp>
        <p:nvSpPr>
          <p:cNvPr id="4" name="Text Placeholder 3"/>
          <p:cNvSpPr>
            <a:spLocks noGrp="1"/>
          </p:cNvSpPr>
          <p:nvPr>
            <p:ph type="body" sz="quarter" idx="10"/>
          </p:nvPr>
        </p:nvSpPr>
        <p:spPr>
          <a:xfrm>
            <a:off x="838202" y="1393826"/>
            <a:ext cx="5157591" cy="4919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p:nvPr>
        </p:nvSpPr>
        <p:spPr>
          <a:xfrm>
            <a:off x="6196209" y="1393826"/>
            <a:ext cx="5157592" cy="4919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4" name="Footer Placeholder 3"/>
          <p:cNvSpPr>
            <a:spLocks noGrp="1"/>
          </p:cNvSpPr>
          <p:nvPr>
            <p:ph type="ftr" sz="quarter" idx="11"/>
          </p:nvPr>
        </p:nvSpPr>
        <p:spPr>
          <a:xfrm>
            <a:off x="0" y="6273245"/>
            <a:ext cx="4114800" cy="365125"/>
          </a:xfrm>
          <a:prstGeom prst="rect">
            <a:avLst/>
          </a:prstGeom>
        </p:spPr>
        <p:txBody>
          <a:bodyPr/>
          <a:lstStyle>
            <a:lvl1pPr>
              <a:defRPr>
                <a:solidFill>
                  <a:schemeClr val="bg1">
                    <a:lumMod val="65000"/>
                  </a:schemeClr>
                </a:solidFill>
              </a:defRPr>
            </a:lvl1pPr>
          </a:lstStyle>
          <a:p>
            <a:endParaRPr lang="en-US" dirty="0"/>
          </a:p>
        </p:txBody>
      </p:sp>
      <p:sp>
        <p:nvSpPr>
          <p:cNvPr id="5" name="Slide Number Placeholder 4"/>
          <p:cNvSpPr>
            <a:spLocks noGrp="1"/>
          </p:cNvSpPr>
          <p:nvPr>
            <p:ph type="sldNum" sz="quarter" idx="12"/>
          </p:nvPr>
        </p:nvSpPr>
        <p:spPr>
          <a:xfrm>
            <a:off x="6685820" y="6492876"/>
            <a:ext cx="2743200" cy="365125"/>
          </a:xfrm>
        </p:spPr>
        <p:txBody>
          <a:bodyPr/>
          <a:lstStyle/>
          <a:p>
            <a:fld id="{E569981E-FEC7-DB4B-9B5C-7EF887FBFA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stretch>
            <a:fillRect/>
          </a:stretch>
        </p:blipFill>
        <p:spPr>
          <a:xfrm>
            <a:off x="0" y="5470972"/>
            <a:ext cx="12192000" cy="1411983"/>
          </a:xfrm>
          <a:prstGeom prst="rect">
            <a:avLst/>
          </a:prstGeom>
        </p:spPr>
      </p:pic>
      <p:pic>
        <p:nvPicPr>
          <p:cNvPr id="7" name="Picture 6"/>
          <p:cNvPicPr>
            <a:picLocks noChangeAspect="1"/>
          </p:cNvPicPr>
          <p:nvPr userDrawn="1"/>
        </p:nvPicPr>
        <p:blipFill>
          <a:blip r:embed="rId7"/>
          <a:stretch>
            <a:fillRect/>
          </a:stretch>
        </p:blipFill>
        <p:spPr>
          <a:xfrm>
            <a:off x="0" y="1"/>
            <a:ext cx="12192000" cy="507061"/>
          </a:xfrm>
          <a:prstGeom prst="rect">
            <a:avLst/>
          </a:prstGeom>
        </p:spPr>
      </p:pic>
      <p:sp>
        <p:nvSpPr>
          <p:cNvPr id="2" name="Title Placeholder 1"/>
          <p:cNvSpPr>
            <a:spLocks noGrp="1"/>
          </p:cNvSpPr>
          <p:nvPr>
            <p:ph type="title"/>
          </p:nvPr>
        </p:nvSpPr>
        <p:spPr>
          <a:xfrm>
            <a:off x="838200" y="190198"/>
            <a:ext cx="10515600" cy="1074060"/>
          </a:xfrm>
          <a:prstGeom prst="rect">
            <a:avLst/>
          </a:prstGeom>
        </p:spPr>
        <p:txBody>
          <a:bodyPr vert="horz" lIns="91440" tIns="45720" rIns="91440" bIns="45720" rtlCol="0" anchor="ctr">
            <a:normAutofit/>
          </a:bodyPr>
          <a:lstStyle/>
          <a:p>
            <a:r>
              <a:rPr lang="en-US" dirty="0"/>
              <a:t>Click to edit Master title style</a:t>
            </a:r>
          </a:p>
        </p:txBody>
      </p:sp>
      <p:sp>
        <p:nvSpPr>
          <p:cNvPr id="6" name="Slide Number Placeholder 5"/>
          <p:cNvSpPr>
            <a:spLocks noGrp="1"/>
          </p:cNvSpPr>
          <p:nvPr>
            <p:ph type="sldNum" sz="quarter" idx="4"/>
          </p:nvPr>
        </p:nvSpPr>
        <p:spPr>
          <a:xfrm>
            <a:off x="6694169" y="649287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9981E-FEC7-DB4B-9B5C-7EF887FBFA92}" type="slidenum">
              <a:rPr lang="en-US" smtClean="0"/>
              <a:t>‹#›</a:t>
            </a:fld>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BA17E-A8D8-4CD8-828B-6AD232D575EC}" type="datetimeFigureOut">
              <a:rPr lang="en-US" smtClean="0"/>
              <a:t>11/5/2020</a:t>
            </a:fld>
            <a:endParaRPr lang="en-US"/>
          </a:p>
        </p:txBody>
      </p:sp>
      <p:sp>
        <p:nvSpPr>
          <p:cNvPr id="11" name="Text Placeholder 10"/>
          <p:cNvSpPr>
            <a:spLocks noGrp="1"/>
          </p:cNvSpPr>
          <p:nvPr>
            <p:ph type="body" idx="1"/>
          </p:nvPr>
        </p:nvSpPr>
        <p:spPr>
          <a:xfrm>
            <a:off x="838200" y="1454457"/>
            <a:ext cx="10515600" cy="472250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2558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Lst>
  <p:txStyles>
    <p:titleStyle>
      <a:lvl1pPr algn="l" defTabSz="914400" rtl="0" eaLnBrk="1" latinLnBrk="0" hangingPunct="1">
        <a:lnSpc>
          <a:spcPct val="90000"/>
        </a:lnSpc>
        <a:spcBef>
          <a:spcPct val="0"/>
        </a:spcBef>
        <a:buNone/>
        <a:defRPr sz="3500" b="0" i="0" kern="1200">
          <a:solidFill>
            <a:schemeClr val="accent1">
              <a:lumMod val="75000"/>
            </a:schemeClr>
          </a:solidFill>
          <a:latin typeface="Helvetica Condensed Medium"/>
          <a:ea typeface="Helvetica Condensed Medium"/>
          <a:cs typeface="Helvetica Condensed Medium"/>
        </a:defRPr>
      </a:lvl1pPr>
    </p:titleStyle>
    <p:bodyStyle>
      <a:lvl1pPr marL="228600" indent="-228600" algn="l" defTabSz="914400" rtl="0" eaLnBrk="1" latinLnBrk="0" hangingPunct="1">
        <a:lnSpc>
          <a:spcPct val="90000"/>
        </a:lnSpc>
        <a:spcBef>
          <a:spcPts val="1000"/>
        </a:spcBef>
        <a:buClr>
          <a:srgbClr val="005995"/>
        </a:buClr>
        <a:buSzPct val="85000"/>
        <a:buFont typeface="Wingdings" panose="05000000000000000000" pitchFamily="2" charset="2"/>
        <a:buChar char="Ø"/>
        <a:defRPr sz="2000" b="0" i="0" kern="1200" baseline="0">
          <a:solidFill>
            <a:schemeClr val="accent1">
              <a:lumMod val="75000"/>
            </a:schemeClr>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Clr>
          <a:schemeClr val="accent1">
            <a:lumMod val="75000"/>
          </a:schemeClr>
        </a:buClr>
        <a:buSzPct val="100000"/>
        <a:buFont typeface="Wingdings" charset="2"/>
        <a:buChar char="§"/>
        <a:defRPr sz="1800" b="0" i="0" kern="1200" baseline="0">
          <a:solidFill>
            <a:schemeClr val="accent1">
              <a:lumMod val="75000"/>
            </a:schemeClr>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SzPct val="80000"/>
        <a:buFont typeface="Wingdings" panose="05000000000000000000" pitchFamily="2" charset="2"/>
        <a:buChar char="§"/>
        <a:defRPr sz="1800" kern="1200" baseline="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anose="020B0604020202020204" pitchFamily="34" charset="0"/>
        <a:buChar char="•"/>
        <a:defRPr sz="1800" kern="1200" baseline="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1048" y="1029179"/>
            <a:ext cx="9526067" cy="589577"/>
          </a:xfrm>
        </p:spPr>
        <p:txBody>
          <a:bodyPr>
            <a:normAutofit/>
          </a:bodyPr>
          <a:lstStyle/>
          <a:p>
            <a:pPr algn="r"/>
            <a:r>
              <a:rPr lang="en-US" dirty="0"/>
              <a:t>Infrastructure Awards</a:t>
            </a:r>
          </a:p>
        </p:txBody>
      </p:sp>
      <p:sp>
        <p:nvSpPr>
          <p:cNvPr id="3" name="Subtitle 2"/>
          <p:cNvSpPr>
            <a:spLocks noGrp="1"/>
          </p:cNvSpPr>
          <p:nvPr>
            <p:ph type="body" sz="quarter" idx="10"/>
          </p:nvPr>
        </p:nvSpPr>
        <p:spPr>
          <a:xfrm>
            <a:off x="4556063" y="1837590"/>
            <a:ext cx="7051052" cy="878716"/>
          </a:xfrm>
        </p:spPr>
        <p:txBody>
          <a:bodyPr>
            <a:normAutofit/>
          </a:bodyPr>
          <a:lstStyle/>
          <a:p>
            <a:pPr marL="0" indent="0" algn="r">
              <a:buNone/>
            </a:pPr>
            <a:r>
              <a:rPr lang="en-US" dirty="0"/>
              <a:t>Simon M. Pimblott</a:t>
            </a:r>
          </a:p>
          <a:p>
            <a:pPr marL="0" indent="0" algn="r">
              <a:buNone/>
            </a:pPr>
            <a:r>
              <a:rPr lang="en-US" dirty="0"/>
              <a:t>Brenden Heidrich </a:t>
            </a:r>
          </a:p>
        </p:txBody>
      </p:sp>
      <p:sp>
        <p:nvSpPr>
          <p:cNvPr id="7" name="TextBox 6">
            <a:extLst>
              <a:ext uri="{FF2B5EF4-FFF2-40B4-BE49-F238E27FC236}">
                <a16:creationId xmlns:a16="http://schemas.microsoft.com/office/drawing/2014/main" id="{0797185C-5FBA-4FC4-90CE-DEE83FF5687E}"/>
              </a:ext>
            </a:extLst>
          </p:cNvPr>
          <p:cNvSpPr txBox="1"/>
          <p:nvPr/>
        </p:nvSpPr>
        <p:spPr>
          <a:xfrm>
            <a:off x="9243904" y="4473550"/>
            <a:ext cx="2363211" cy="646331"/>
          </a:xfrm>
          <a:prstGeom prst="rect">
            <a:avLst/>
          </a:prstGeom>
          <a:noFill/>
        </p:spPr>
        <p:txBody>
          <a:bodyPr wrap="none" rtlCol="0">
            <a:spAutoFit/>
          </a:bodyPr>
          <a:lstStyle/>
          <a:p>
            <a:pPr algn="ctr"/>
            <a:r>
              <a:rPr lang="en-US" altLang="en-US" dirty="0">
                <a:solidFill>
                  <a:schemeClr val="bg2">
                    <a:lumMod val="50000"/>
                  </a:schemeClr>
                </a:solidFill>
                <a:ea typeface="ＭＳ Ｐゴシック" panose="020B0600070205080204" pitchFamily="34" charset="-128"/>
              </a:rPr>
              <a:t>FY 2020 Annual Review</a:t>
            </a:r>
            <a:br>
              <a:rPr lang="en-US" altLang="en-US" dirty="0">
                <a:solidFill>
                  <a:schemeClr val="bg2">
                    <a:lumMod val="50000"/>
                  </a:schemeClr>
                </a:solidFill>
                <a:ea typeface="ＭＳ Ｐゴシック" panose="020B0600070205080204" pitchFamily="34" charset="-128"/>
              </a:rPr>
            </a:br>
            <a:r>
              <a:rPr lang="en-US" altLang="en-US" dirty="0">
                <a:solidFill>
                  <a:schemeClr val="bg2">
                    <a:lumMod val="50000"/>
                  </a:schemeClr>
                </a:solidFill>
                <a:ea typeface="ＭＳ Ｐゴシック" panose="020B0600070205080204" pitchFamily="34" charset="-128"/>
              </a:rPr>
              <a:t>November 9–10, 2020</a:t>
            </a:r>
            <a:endParaRPr lang="en-US" dirty="0"/>
          </a:p>
        </p:txBody>
      </p:sp>
      <p:pic>
        <p:nvPicPr>
          <p:cNvPr id="5" name="Picture 4" descr="Table&#10;&#10;Description automatically generated">
            <a:extLst>
              <a:ext uri="{FF2B5EF4-FFF2-40B4-BE49-F238E27FC236}">
                <a16:creationId xmlns:a16="http://schemas.microsoft.com/office/drawing/2014/main" id="{9C2F8252-A902-4AB3-90FC-AE3172BCA373}"/>
              </a:ext>
            </a:extLst>
          </p:cNvPr>
          <p:cNvPicPr>
            <a:picLocks noChangeAspect="1"/>
          </p:cNvPicPr>
          <p:nvPr/>
        </p:nvPicPr>
        <p:blipFill>
          <a:blip r:embed="rId2"/>
          <a:stretch>
            <a:fillRect/>
          </a:stretch>
        </p:blipFill>
        <p:spPr>
          <a:xfrm>
            <a:off x="2491442" y="1029179"/>
            <a:ext cx="4129241" cy="5340485"/>
          </a:xfrm>
          <a:prstGeom prst="rect">
            <a:avLst/>
          </a:prstGeom>
          <a:ln w="25400">
            <a:solidFill>
              <a:schemeClr val="accent1"/>
            </a:solidFill>
          </a:ln>
        </p:spPr>
      </p:pic>
    </p:spTree>
    <p:extLst>
      <p:ext uri="{BB962C8B-B14F-4D97-AF65-F5344CB8AC3E}">
        <p14:creationId xmlns:p14="http://schemas.microsoft.com/office/powerpoint/2010/main" val="3242012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50917-B875-4E3D-9157-85A324829E96}"/>
              </a:ext>
            </a:extLst>
          </p:cNvPr>
          <p:cNvSpPr>
            <a:spLocks noGrp="1"/>
          </p:cNvSpPr>
          <p:nvPr>
            <p:ph type="title"/>
          </p:nvPr>
        </p:nvSpPr>
        <p:spPr/>
        <p:txBody>
          <a:bodyPr/>
          <a:lstStyle/>
          <a:p>
            <a:r>
              <a:rPr lang="en-US" dirty="0"/>
              <a:t>Summary of FY 2020 Awards</a:t>
            </a:r>
          </a:p>
        </p:txBody>
      </p:sp>
      <p:graphicFrame>
        <p:nvGraphicFramePr>
          <p:cNvPr id="10" name="Table 10">
            <a:extLst>
              <a:ext uri="{FF2B5EF4-FFF2-40B4-BE49-F238E27FC236}">
                <a16:creationId xmlns:a16="http://schemas.microsoft.com/office/drawing/2014/main" id="{AA649B6B-5216-4C31-B9D5-02EC88BD37AA}"/>
              </a:ext>
            </a:extLst>
          </p:cNvPr>
          <p:cNvGraphicFramePr>
            <a:graphicFrameLocks noGrp="1"/>
          </p:cNvGraphicFramePr>
          <p:nvPr>
            <p:extLst>
              <p:ext uri="{D42A27DB-BD31-4B8C-83A1-F6EECF244321}">
                <p14:modId xmlns:p14="http://schemas.microsoft.com/office/powerpoint/2010/main" val="1109277367"/>
              </p:ext>
            </p:extLst>
          </p:nvPr>
        </p:nvGraphicFramePr>
        <p:xfrm>
          <a:off x="1341336" y="2508926"/>
          <a:ext cx="9281268" cy="1112520"/>
        </p:xfrm>
        <a:graphic>
          <a:graphicData uri="http://schemas.openxmlformats.org/drawingml/2006/table">
            <a:tbl>
              <a:tblPr firstRow="1" bandRow="1">
                <a:tableStyleId>{5C22544A-7EE6-4342-B048-85BDC9FD1C3A}</a:tableStyleId>
              </a:tblPr>
              <a:tblGrid>
                <a:gridCol w="3162570">
                  <a:extLst>
                    <a:ext uri="{9D8B030D-6E8A-4147-A177-3AD203B41FA5}">
                      <a16:colId xmlns:a16="http://schemas.microsoft.com/office/drawing/2014/main" val="3936961058"/>
                    </a:ext>
                  </a:extLst>
                </a:gridCol>
                <a:gridCol w="3103124">
                  <a:extLst>
                    <a:ext uri="{9D8B030D-6E8A-4147-A177-3AD203B41FA5}">
                      <a16:colId xmlns:a16="http://schemas.microsoft.com/office/drawing/2014/main" val="3514220021"/>
                    </a:ext>
                  </a:extLst>
                </a:gridCol>
                <a:gridCol w="2315183">
                  <a:extLst>
                    <a:ext uri="{9D8B030D-6E8A-4147-A177-3AD203B41FA5}">
                      <a16:colId xmlns:a16="http://schemas.microsoft.com/office/drawing/2014/main" val="3539729555"/>
                    </a:ext>
                  </a:extLst>
                </a:gridCol>
                <a:gridCol w="700391">
                  <a:extLst>
                    <a:ext uri="{9D8B030D-6E8A-4147-A177-3AD203B41FA5}">
                      <a16:colId xmlns:a16="http://schemas.microsoft.com/office/drawing/2014/main" val="3344135952"/>
                    </a:ext>
                  </a:extLst>
                </a:gridCol>
              </a:tblGrid>
              <a:tr h="370840">
                <a:tc>
                  <a:txBody>
                    <a:bodyPr/>
                    <a:lstStyle/>
                    <a:p>
                      <a:endParaRPr lang="en-US" dirty="0"/>
                    </a:p>
                  </a:txBody>
                  <a:tcPr/>
                </a:tc>
                <a:tc>
                  <a:txBody>
                    <a:bodyPr/>
                    <a:lstStyle/>
                    <a:p>
                      <a:r>
                        <a:rPr lang="en-US" dirty="0"/>
                        <a:t>Total Funding </a:t>
                      </a:r>
                    </a:p>
                  </a:txBody>
                  <a:tcPr/>
                </a:tc>
                <a:tc>
                  <a:txBody>
                    <a:bodyPr/>
                    <a:lstStyle/>
                    <a:p>
                      <a:r>
                        <a:rPr lang="en-US" dirty="0"/>
                        <a:t>Number of Awards</a:t>
                      </a:r>
                    </a:p>
                  </a:txBody>
                  <a:tcPr/>
                </a:tc>
                <a:tc>
                  <a:txBody>
                    <a:bodyPr/>
                    <a:lstStyle/>
                    <a:p>
                      <a:endParaRPr lang="en-US" dirty="0"/>
                    </a:p>
                  </a:txBody>
                  <a:tcPr/>
                </a:tc>
                <a:extLst>
                  <a:ext uri="{0D108BD9-81ED-4DB2-BD59-A6C34878D82A}">
                    <a16:rowId xmlns:a16="http://schemas.microsoft.com/office/drawing/2014/main" val="2283416517"/>
                  </a:ext>
                </a:extLst>
              </a:tr>
              <a:tr h="370840">
                <a:tc>
                  <a:txBody>
                    <a:bodyPr/>
                    <a:lstStyle/>
                    <a:p>
                      <a:r>
                        <a:rPr lang="en-US" sz="1800" b="1" i="0" u="none" strike="noStrike" baseline="0" dirty="0">
                          <a:solidFill>
                            <a:schemeClr val="tx1"/>
                          </a:solidFill>
                        </a:rPr>
                        <a:t>Research Reactor Upgrades </a:t>
                      </a:r>
                      <a:endParaRPr lang="en-US" dirty="0">
                        <a:solidFill>
                          <a:schemeClr val="tx1"/>
                        </a:solidFill>
                      </a:endParaRPr>
                    </a:p>
                  </a:txBody>
                  <a:tcPr>
                    <a:solidFill>
                      <a:schemeClr val="accent1">
                        <a:lumMod val="40000"/>
                        <a:lumOff val="60000"/>
                      </a:schemeClr>
                    </a:solidFill>
                  </a:tcPr>
                </a:tc>
                <a:tc>
                  <a:txBody>
                    <a:bodyPr/>
                    <a:lstStyle/>
                    <a:p>
                      <a:pPr algn="ctr"/>
                      <a:r>
                        <a:rPr lang="en-US" sz="1800" b="0" i="0" u="none" strike="noStrike" baseline="0" dirty="0">
                          <a:solidFill>
                            <a:schemeClr val="tx1"/>
                          </a:solidFill>
                        </a:rPr>
                        <a:t> $2,737,032</a:t>
                      </a:r>
                      <a:endParaRPr lang="en-US" dirty="0">
                        <a:solidFill>
                          <a:schemeClr val="tx1"/>
                        </a:solidFill>
                      </a:endParaRPr>
                    </a:p>
                  </a:txBody>
                  <a:tcPr>
                    <a:solidFill>
                      <a:schemeClr val="accent1">
                        <a:lumMod val="40000"/>
                        <a:lumOff val="60000"/>
                      </a:schemeClr>
                    </a:solidFill>
                  </a:tcPr>
                </a:tc>
                <a:tc>
                  <a:txBody>
                    <a:bodyPr/>
                    <a:lstStyle/>
                    <a:p>
                      <a:pPr algn="ctr"/>
                      <a:r>
                        <a:rPr lang="en-US" sz="1800" b="0" i="0" u="none" strike="noStrike" baseline="0" dirty="0">
                          <a:solidFill>
                            <a:schemeClr val="tx1"/>
                          </a:solidFill>
                        </a:rPr>
                        <a:t>9</a:t>
                      </a:r>
                      <a:endParaRPr lang="en-US" dirty="0">
                        <a:solidFill>
                          <a:schemeClr val="tx1"/>
                        </a:solidFill>
                      </a:endParaRPr>
                    </a:p>
                  </a:txBody>
                  <a:tcPr>
                    <a:solidFill>
                      <a:schemeClr val="accent1">
                        <a:lumMod val="40000"/>
                        <a:lumOff val="60000"/>
                      </a:schemeClr>
                    </a:solidFill>
                  </a:tcPr>
                </a:tc>
                <a:tc>
                  <a:txBody>
                    <a:bodyPr/>
                    <a:lstStyle/>
                    <a:p>
                      <a:endParaRPr lang="en-US"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699445857"/>
                  </a:ext>
                </a:extLst>
              </a:tr>
              <a:tr h="370840">
                <a:tc>
                  <a:txBody>
                    <a:bodyPr/>
                    <a:lstStyle/>
                    <a:p>
                      <a:r>
                        <a:rPr lang="en-US" sz="1800" b="1" i="0" u="none" strike="noStrike" baseline="0" dirty="0">
                          <a:solidFill>
                            <a:schemeClr val="tx1"/>
                          </a:solidFill>
                        </a:rPr>
                        <a:t>GSI </a:t>
                      </a:r>
                      <a:endParaRPr lang="en-US" dirty="0">
                        <a:solidFill>
                          <a:schemeClr val="tx1"/>
                        </a:solidFill>
                      </a:endParaRPr>
                    </a:p>
                  </a:txBody>
                  <a:tcPr>
                    <a:solidFill>
                      <a:schemeClr val="accent1">
                        <a:lumMod val="40000"/>
                        <a:lumOff val="60000"/>
                      </a:schemeClr>
                    </a:solidFill>
                  </a:tcPr>
                </a:tc>
                <a:tc>
                  <a:txBody>
                    <a:bodyPr/>
                    <a:lstStyle/>
                    <a:p>
                      <a:pPr algn="ctr"/>
                      <a:r>
                        <a:rPr lang="en-US" sz="1800" b="0" i="0" u="none" strike="noStrike" baseline="0" dirty="0">
                          <a:solidFill>
                            <a:schemeClr val="tx1"/>
                          </a:solidFill>
                        </a:rPr>
                        <a:t>$3,054,908</a:t>
                      </a:r>
                      <a:endParaRPr lang="en-US" dirty="0">
                        <a:solidFill>
                          <a:schemeClr val="tx1"/>
                        </a:solidFill>
                      </a:endParaRPr>
                    </a:p>
                  </a:txBody>
                  <a:tcPr>
                    <a:solidFill>
                      <a:schemeClr val="accent1">
                        <a:lumMod val="40000"/>
                        <a:lumOff val="60000"/>
                      </a:schemeClr>
                    </a:solidFill>
                  </a:tcPr>
                </a:tc>
                <a:tc>
                  <a:txBody>
                    <a:bodyPr/>
                    <a:lstStyle/>
                    <a:p>
                      <a:pPr algn="ctr"/>
                      <a:r>
                        <a:rPr lang="en-US" sz="1800" b="0" i="0" u="none" strike="noStrike" baseline="0" dirty="0">
                          <a:solidFill>
                            <a:schemeClr val="tx1"/>
                          </a:solidFill>
                        </a:rPr>
                        <a:t>12</a:t>
                      </a:r>
                      <a:endParaRPr lang="en-US" dirty="0">
                        <a:solidFill>
                          <a:schemeClr val="tx1"/>
                        </a:solidFill>
                      </a:endParaRPr>
                    </a:p>
                  </a:txBody>
                  <a:tcPr>
                    <a:solidFill>
                      <a:schemeClr val="accent1">
                        <a:lumMod val="40000"/>
                        <a:lumOff val="60000"/>
                      </a:schemeClr>
                    </a:solidFill>
                  </a:tcPr>
                </a:tc>
                <a:tc>
                  <a:txBody>
                    <a:bodyPr/>
                    <a:lstStyle/>
                    <a:p>
                      <a:endParaRPr lang="en-US"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756646588"/>
                  </a:ext>
                </a:extLst>
              </a:tr>
            </a:tbl>
          </a:graphicData>
        </a:graphic>
      </p:graphicFrame>
    </p:spTree>
    <p:extLst>
      <p:ext uri="{BB962C8B-B14F-4D97-AF65-F5344CB8AC3E}">
        <p14:creationId xmlns:p14="http://schemas.microsoft.com/office/powerpoint/2010/main" val="3164576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0326" y="2781300"/>
            <a:ext cx="3795976" cy="923330"/>
          </a:xfrm>
          <a:prstGeom prst="rect">
            <a:avLst/>
          </a:prstGeom>
          <a:noFill/>
        </p:spPr>
        <p:txBody>
          <a:bodyPr wrap="none" rtlCol="0">
            <a:spAutoFit/>
          </a:bodyPr>
          <a:lstStyle/>
          <a:p>
            <a:r>
              <a:rPr lang="en-US" sz="5400" dirty="0">
                <a:solidFill>
                  <a:schemeClr val="accent1"/>
                </a:solidFill>
              </a:rPr>
              <a:t>QUESTIONS?</a:t>
            </a:r>
          </a:p>
        </p:txBody>
      </p:sp>
    </p:spTree>
    <p:extLst>
      <p:ext uri="{BB962C8B-B14F-4D97-AF65-F5344CB8AC3E}">
        <p14:creationId xmlns:p14="http://schemas.microsoft.com/office/powerpoint/2010/main" val="1442931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0" i="0" u="none" strike="noStrike" baseline="0" dirty="0"/>
              <a:t>Scientific Infrastructure Support for Consolidated Innovative Nuclear Research</a:t>
            </a:r>
            <a:endParaRPr lang="en-US" sz="3600" dirty="0"/>
          </a:p>
        </p:txBody>
      </p:sp>
      <p:sp>
        <p:nvSpPr>
          <p:cNvPr id="3" name="Content Placeholder 2"/>
          <p:cNvSpPr>
            <a:spLocks noGrp="1"/>
          </p:cNvSpPr>
          <p:nvPr>
            <p:ph type="body" sz="quarter" idx="13"/>
          </p:nvPr>
        </p:nvSpPr>
        <p:spPr/>
        <p:txBody>
          <a:bodyPr>
            <a:normAutofit lnSpcReduction="10000"/>
          </a:bodyPr>
          <a:lstStyle/>
          <a:p>
            <a:pPr marL="0" indent="0">
              <a:buNone/>
            </a:pPr>
            <a:endParaRPr lang="en-US" sz="1800" dirty="0">
              <a:solidFill>
                <a:schemeClr val="accent1"/>
              </a:solidFill>
              <a:latin typeface="+mn-lt"/>
            </a:endParaRPr>
          </a:p>
          <a:p>
            <a:pPr marL="0" indent="0">
              <a:buNone/>
            </a:pPr>
            <a:r>
              <a:rPr lang="en-US" sz="2100" dirty="0">
                <a:solidFill>
                  <a:schemeClr val="tx1"/>
                </a:solidFill>
                <a:latin typeface="+mn-lt"/>
              </a:rPr>
              <a:t>The Nuclear Energy University Program (NEUP) utilizes up to 20% of funds appropriated to the NE R&amp;D program for university-based infrastructure support and R&amp;D in key areas related to the NE program:</a:t>
            </a:r>
          </a:p>
          <a:p>
            <a:pPr marL="398463" indent="-165100">
              <a:buNone/>
            </a:pPr>
            <a:r>
              <a:rPr lang="en-US" sz="2100" dirty="0">
                <a:solidFill>
                  <a:schemeClr val="tx1"/>
                </a:solidFill>
                <a:latin typeface="+mn-lt"/>
              </a:rPr>
              <a:t>• Fuel Cycle Research and Development (FC R&amp;D)</a:t>
            </a:r>
          </a:p>
          <a:p>
            <a:pPr marL="398463" indent="-165100">
              <a:buNone/>
            </a:pPr>
            <a:r>
              <a:rPr lang="en-US" sz="2100" dirty="0">
                <a:solidFill>
                  <a:schemeClr val="tx1"/>
                </a:solidFill>
                <a:latin typeface="+mn-lt"/>
              </a:rPr>
              <a:t>• Reactor Concepts Research, Development, and Demonstration (RC RD&amp;D)</a:t>
            </a:r>
          </a:p>
          <a:p>
            <a:pPr marL="398463" indent="-165100">
              <a:buNone/>
            </a:pPr>
            <a:r>
              <a:rPr lang="en-US" sz="2100" dirty="0">
                <a:solidFill>
                  <a:schemeClr val="tx1"/>
                </a:solidFill>
                <a:latin typeface="+mn-lt"/>
              </a:rPr>
              <a:t>• Nuclear Energy Advanced Modeling and Simulation (NEAMS)</a:t>
            </a:r>
          </a:p>
          <a:p>
            <a:pPr marL="0" indent="0">
              <a:buNone/>
            </a:pPr>
            <a:endParaRPr lang="en-US" sz="2100" dirty="0">
              <a:solidFill>
                <a:schemeClr val="tx1"/>
              </a:solidFill>
              <a:latin typeface="+mn-lt"/>
            </a:endParaRPr>
          </a:p>
          <a:p>
            <a:pPr marL="0" indent="0">
              <a:buNone/>
            </a:pPr>
            <a:r>
              <a:rPr lang="en-US" sz="2100" dirty="0">
                <a:solidFill>
                  <a:schemeClr val="tx1"/>
                </a:solidFill>
                <a:latin typeface="+mn-lt"/>
              </a:rPr>
              <a:t>The infrastructure requested should be individual, discrete, definable items or capabilities to:</a:t>
            </a:r>
          </a:p>
          <a:p>
            <a:pPr marL="398463" indent="-165100">
              <a:buNone/>
            </a:pPr>
            <a:r>
              <a:rPr lang="en-US" sz="2100" dirty="0">
                <a:solidFill>
                  <a:schemeClr val="tx1"/>
                </a:solidFill>
                <a:latin typeface="+mn-lt"/>
              </a:rPr>
              <a:t>• Support, maintain, or enhance the institutions’ capacities to attract and teach high-quality students interested in nuclear-energy-related studies</a:t>
            </a:r>
          </a:p>
          <a:p>
            <a:pPr marL="398463" indent="-165100">
              <a:buNone/>
            </a:pPr>
            <a:r>
              <a:rPr lang="en-US" sz="2100" dirty="0">
                <a:solidFill>
                  <a:schemeClr val="tx1"/>
                </a:solidFill>
                <a:latin typeface="+mn-lt"/>
              </a:rPr>
              <a:t>• Build the institutions’ research and/or education capabilities</a:t>
            </a:r>
          </a:p>
          <a:p>
            <a:pPr marL="398463" indent="-165100">
              <a:buNone/>
            </a:pPr>
            <a:r>
              <a:rPr lang="en-US" sz="2100" dirty="0">
                <a:solidFill>
                  <a:schemeClr val="tx1"/>
                </a:solidFill>
                <a:latin typeface="+mn-lt"/>
              </a:rPr>
              <a:t>• Enhance the institutions’ capabilities to perform R&amp;D relevant to DOE-NE’s mission.</a:t>
            </a:r>
          </a:p>
        </p:txBody>
      </p:sp>
    </p:spTree>
    <p:extLst>
      <p:ext uri="{BB962C8B-B14F-4D97-AF65-F5344CB8AC3E}">
        <p14:creationId xmlns:p14="http://schemas.microsoft.com/office/powerpoint/2010/main" val="22624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571" y="190198"/>
            <a:ext cx="10943616" cy="1074060"/>
          </a:xfrm>
        </p:spPr>
        <p:txBody>
          <a:bodyPr>
            <a:normAutofit/>
          </a:bodyPr>
          <a:lstStyle/>
          <a:p>
            <a:r>
              <a:rPr lang="en-US" sz="3600" dirty="0"/>
              <a:t>University Research Reactor Upgrades Infrastructure</a:t>
            </a:r>
          </a:p>
        </p:txBody>
      </p:sp>
      <p:sp>
        <p:nvSpPr>
          <p:cNvPr id="3" name="Content Placeholder 2"/>
          <p:cNvSpPr>
            <a:spLocks noGrp="1"/>
          </p:cNvSpPr>
          <p:nvPr>
            <p:ph type="body" sz="quarter" idx="13"/>
          </p:nvPr>
        </p:nvSpPr>
        <p:spPr>
          <a:xfrm>
            <a:off x="836579" y="1572875"/>
            <a:ext cx="10515600" cy="4801274"/>
          </a:xfrm>
        </p:spPr>
        <p:txBody>
          <a:bodyPr>
            <a:normAutofit/>
          </a:bodyPr>
          <a:lstStyle/>
          <a:p>
            <a:pPr marL="0" indent="0">
              <a:buNone/>
            </a:pPr>
            <a:r>
              <a:rPr lang="en-US" dirty="0">
                <a:solidFill>
                  <a:schemeClr val="tx1"/>
                </a:solidFill>
              </a:rPr>
              <a:t>Purposes of the program:</a:t>
            </a:r>
          </a:p>
          <a:p>
            <a:pPr marL="0" indent="0">
              <a:buNone/>
            </a:pPr>
            <a:endParaRPr lang="en-US" dirty="0">
              <a:solidFill>
                <a:schemeClr val="tx1"/>
              </a:solidFill>
            </a:endParaRPr>
          </a:p>
          <a:p>
            <a:pPr marL="457200" indent="-457200">
              <a:buFont typeface="+mj-lt"/>
              <a:buAutoNum type="arabicPeriod"/>
            </a:pPr>
            <a:r>
              <a:rPr lang="en-US" dirty="0">
                <a:solidFill>
                  <a:schemeClr val="tx1"/>
                </a:solidFill>
              </a:rPr>
              <a:t>To upgrade and improve U.S. university nuclear research and training reactors</a:t>
            </a:r>
          </a:p>
          <a:p>
            <a:pPr marL="457200" indent="-457200">
              <a:buFont typeface="+mj-lt"/>
              <a:buAutoNum type="arabicPeriod"/>
            </a:pPr>
            <a:r>
              <a:rPr lang="en-US" dirty="0">
                <a:solidFill>
                  <a:schemeClr val="tx1"/>
                </a:solidFill>
              </a:rPr>
              <a:t>To help strengthen the academic community’s nuclear engineering infrastructure</a:t>
            </a:r>
          </a:p>
          <a:p>
            <a:pPr marL="457200" indent="-457200">
              <a:buFont typeface="+mj-lt"/>
              <a:buAutoNum type="arabicPeriod"/>
            </a:pPr>
            <a:r>
              <a:rPr lang="en-US" dirty="0">
                <a:solidFill>
                  <a:schemeClr val="tx1"/>
                </a:solidFill>
              </a:rPr>
              <a:t>To upgrading the research reactor </a:t>
            </a:r>
          </a:p>
          <a:p>
            <a:pPr marL="914400" lvl="1" indent="-457200">
              <a:buFont typeface="+mj-lt"/>
              <a:buAutoNum type="alphaLcPeriod"/>
            </a:pPr>
            <a:r>
              <a:rPr lang="en-US" dirty="0">
                <a:solidFill>
                  <a:schemeClr val="tx1"/>
                </a:solidFill>
              </a:rPr>
              <a:t>by the purchase of (or for maintenance of) equipment and instrumentation for activities related to the safety, performance, control, or operational reliability of the research reactor, including security/safety enhancements required by federal/state/local regulatory agencies</a:t>
            </a:r>
          </a:p>
          <a:p>
            <a:pPr marL="914400" lvl="1" indent="-457200">
              <a:buFont typeface="+mj-lt"/>
              <a:buAutoNum type="alphaLcPeriod"/>
            </a:pPr>
            <a:r>
              <a:rPr lang="en-US" dirty="0">
                <a:solidFill>
                  <a:schemeClr val="tx1"/>
                </a:solidFill>
              </a:rPr>
              <a:t>for equipment and instrumentation that significantly improves or expands the research, instruction, training capabilities, or operating capabilities of NE program missions (e.g., utilization or handling of radiological or radioactive materials) pertaining to the research reactor facility, including equipment for detecting and measuring radiation.</a:t>
            </a:r>
          </a:p>
          <a:p>
            <a:pPr marL="457200" indent="-457200">
              <a:buFont typeface="+mj-lt"/>
              <a:buAutoNum type="arabicPeriod"/>
            </a:pPr>
            <a:endParaRPr lang="en-US" dirty="0">
              <a:solidFill>
                <a:schemeClr val="tx1"/>
              </a:solidFill>
            </a:endParaRPr>
          </a:p>
          <a:p>
            <a:pPr marL="0" indent="0">
              <a:buNone/>
            </a:pPr>
            <a:r>
              <a:rPr lang="en-US" dirty="0">
                <a:solidFill>
                  <a:schemeClr val="tx1"/>
                </a:solidFill>
              </a:rPr>
              <a:t>The primary aim of the funding opportunity announcement is safety.</a:t>
            </a:r>
          </a:p>
        </p:txBody>
      </p:sp>
    </p:spTree>
    <p:extLst>
      <p:ext uri="{BB962C8B-B14F-4D97-AF65-F5344CB8AC3E}">
        <p14:creationId xmlns:p14="http://schemas.microsoft.com/office/powerpoint/2010/main" val="2566176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8ABF3-1E66-4BE9-B861-98B1E4275E2C}"/>
              </a:ext>
            </a:extLst>
          </p:cNvPr>
          <p:cNvSpPr>
            <a:spLocks noGrp="1"/>
          </p:cNvSpPr>
          <p:nvPr>
            <p:ph type="title"/>
          </p:nvPr>
        </p:nvSpPr>
        <p:spPr/>
        <p:txBody>
          <a:bodyPr>
            <a:normAutofit/>
          </a:bodyPr>
          <a:lstStyle/>
          <a:p>
            <a:r>
              <a:rPr lang="en-US" sz="3600" dirty="0"/>
              <a:t>Eligible Institutions</a:t>
            </a:r>
          </a:p>
        </p:txBody>
      </p:sp>
      <p:sp>
        <p:nvSpPr>
          <p:cNvPr id="5" name="TextBox 4">
            <a:extLst>
              <a:ext uri="{FF2B5EF4-FFF2-40B4-BE49-F238E27FC236}">
                <a16:creationId xmlns:a16="http://schemas.microsoft.com/office/drawing/2014/main" id="{5140AEA9-D5FE-4CD0-9896-357A001E1967}"/>
              </a:ext>
            </a:extLst>
          </p:cNvPr>
          <p:cNvSpPr txBox="1"/>
          <p:nvPr/>
        </p:nvSpPr>
        <p:spPr>
          <a:xfrm>
            <a:off x="633919" y="1720840"/>
            <a:ext cx="10924162" cy="3416320"/>
          </a:xfrm>
          <a:prstGeom prst="rect">
            <a:avLst/>
          </a:prstGeom>
          <a:noFill/>
        </p:spPr>
        <p:txBody>
          <a:bodyPr wrap="square">
            <a:spAutoFit/>
          </a:bodyPr>
          <a:lstStyle/>
          <a:p>
            <a:r>
              <a:rPr lang="en-US" sz="1800" b="0" i="0" u="none" strike="noStrike" baseline="0" dirty="0"/>
              <a:t>1 	Idaho State University 			13 	The Ohio State University 	</a:t>
            </a:r>
          </a:p>
          <a:p>
            <a:r>
              <a:rPr lang="en-US" sz="1800" b="0" i="0" u="none" strike="noStrike" baseline="0" dirty="0"/>
              <a:t>2 	Kansas State University 			14 	University of California, Davis 	</a:t>
            </a:r>
          </a:p>
          <a:p>
            <a:r>
              <a:rPr lang="en-US" sz="1800" b="0" i="0" u="none" strike="noStrike" baseline="0" dirty="0"/>
              <a:t>3 	Massachusetts Institute of Technology 		15 	University of California, Irvine 	</a:t>
            </a:r>
          </a:p>
          <a:p>
            <a:r>
              <a:rPr lang="en-US" sz="1800" b="0" i="0" u="none" strike="noStrike" baseline="0" dirty="0"/>
              <a:t>4 	Missouri University of Science &amp; Technology 	16 	University of Florida 	</a:t>
            </a:r>
          </a:p>
          <a:p>
            <a:r>
              <a:rPr lang="en-US" sz="1800" b="0" i="0" u="none" strike="noStrike" baseline="0" dirty="0"/>
              <a:t>5 	North Carolina State University 		17 	University of Maryland, College Park 	</a:t>
            </a:r>
          </a:p>
          <a:p>
            <a:r>
              <a:rPr lang="en-US" sz="1800" b="0" i="0" u="none" strike="noStrike" baseline="0" dirty="0"/>
              <a:t>6 	Oregon State University 			18 	University of Massachusetts, Lowell 	</a:t>
            </a:r>
          </a:p>
          <a:p>
            <a:r>
              <a:rPr lang="en-US" sz="1800" b="0" i="0" u="none" strike="noStrike" baseline="0" dirty="0"/>
              <a:t>7 	Pennsylvania State University 		19 	University of Missouri, Columbia 	</a:t>
            </a:r>
          </a:p>
          <a:p>
            <a:r>
              <a:rPr lang="en-US" sz="1800" b="0" i="0" u="none" strike="noStrike" baseline="0" dirty="0"/>
              <a:t>8 	Purdue University 				20 	University of New Mexico 	</a:t>
            </a:r>
          </a:p>
          <a:p>
            <a:r>
              <a:rPr lang="en-US" sz="1800" b="0" i="0" u="none" strike="noStrike" baseline="0" dirty="0"/>
              <a:t>9 	Reed College 				21 	University of Texas at Austin 	</a:t>
            </a:r>
          </a:p>
          <a:p>
            <a:r>
              <a:rPr lang="en-US" sz="1800" b="0" i="0" u="none" strike="noStrike" baseline="0" dirty="0"/>
              <a:t>10 	Rensselaer Polytechnic Institute 		22 	University of Utah 	</a:t>
            </a:r>
          </a:p>
          <a:p>
            <a:r>
              <a:rPr lang="en-US" sz="1800" b="0" i="0" u="none" strike="noStrike" baseline="0" dirty="0"/>
              <a:t>11 	Rhode Island Nuclear Science Center 		23 	University of Wisconsin, Madison 	</a:t>
            </a:r>
          </a:p>
          <a:p>
            <a:r>
              <a:rPr lang="en-US" sz="1800" b="0" i="0" u="none" strike="noStrike" baseline="0" dirty="0"/>
              <a:t>12 	Texas A&amp;M University 			24 	Washington State University 	</a:t>
            </a:r>
          </a:p>
        </p:txBody>
      </p:sp>
    </p:spTree>
    <p:extLst>
      <p:ext uri="{BB962C8B-B14F-4D97-AF65-F5344CB8AC3E}">
        <p14:creationId xmlns:p14="http://schemas.microsoft.com/office/powerpoint/2010/main" val="427042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EF105-667B-4ECE-9236-B96F453B459C}"/>
              </a:ext>
            </a:extLst>
          </p:cNvPr>
          <p:cNvSpPr>
            <a:spLocks noGrp="1"/>
          </p:cNvSpPr>
          <p:nvPr>
            <p:ph type="title"/>
          </p:nvPr>
        </p:nvSpPr>
        <p:spPr/>
        <p:txBody>
          <a:bodyPr/>
          <a:lstStyle/>
          <a:p>
            <a:r>
              <a:rPr lang="en-US" dirty="0"/>
              <a:t>Merit Review Criteria</a:t>
            </a:r>
          </a:p>
        </p:txBody>
      </p:sp>
      <p:sp>
        <p:nvSpPr>
          <p:cNvPr id="3" name="Text Placeholder 2">
            <a:extLst>
              <a:ext uri="{FF2B5EF4-FFF2-40B4-BE49-F238E27FC236}">
                <a16:creationId xmlns:a16="http://schemas.microsoft.com/office/drawing/2014/main" id="{BB78BFCF-0EE4-45AC-A7A8-C6A83EEB1FF4}"/>
              </a:ext>
            </a:extLst>
          </p:cNvPr>
          <p:cNvSpPr>
            <a:spLocks noGrp="1"/>
          </p:cNvSpPr>
          <p:nvPr>
            <p:ph type="body" sz="quarter" idx="13"/>
          </p:nvPr>
        </p:nvSpPr>
        <p:spPr/>
        <p:txBody>
          <a:bodyPr>
            <a:normAutofit fontScale="92500" lnSpcReduction="10000"/>
          </a:bodyPr>
          <a:lstStyle/>
          <a:p>
            <a:pPr marL="457200" indent="-457200">
              <a:buFont typeface="+mj-lt"/>
              <a:buAutoNum type="arabicPeriod"/>
            </a:pPr>
            <a:r>
              <a:rPr lang="en-US" dirty="0">
                <a:solidFill>
                  <a:schemeClr val="tx1"/>
                </a:solidFill>
              </a:rPr>
              <a:t>(55%) Safety and/or Security – Potential of the requested equipment, instrumentation, or modification to:</a:t>
            </a:r>
          </a:p>
          <a:p>
            <a:pPr marL="914400" lvl="1" indent="-457200">
              <a:buFont typeface="+mj-lt"/>
              <a:buAutoNum type="alphaLcParenR"/>
            </a:pPr>
            <a:r>
              <a:rPr lang="en-US" dirty="0">
                <a:solidFill>
                  <a:schemeClr val="tx1"/>
                </a:solidFill>
              </a:rPr>
              <a:t>Enhance the safety, performance, control, or operational reliability of research reactor systems</a:t>
            </a:r>
          </a:p>
          <a:p>
            <a:pPr marL="914400" lvl="1" indent="-457200">
              <a:buFont typeface="+mj-lt"/>
              <a:buAutoNum type="alphaLcParenR"/>
            </a:pPr>
            <a:r>
              <a:rPr lang="en-US" dirty="0">
                <a:solidFill>
                  <a:schemeClr val="tx1"/>
                </a:solidFill>
              </a:rPr>
              <a:t>Increase the quality, safety/security, or efficiency of research reactor facility operations</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(15%) Impact – Potential of the requested equipment, instrumentation, or modification to facilitate, improve, or expand ongoing Office of Nuclear Energy research and training capabilities</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(15%) Utilization – The amount of student and faculty usage of the research reactor facility, as a result of the proposed equipment, and the amount and variety of research and/or services actually provided by the facility.</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(15%) Execution – Capability of implementing the full scope of the project, including timely project completion, personnel qualifications, budget, and feasibility.</a:t>
            </a:r>
          </a:p>
        </p:txBody>
      </p:sp>
    </p:spTree>
    <p:extLst>
      <p:ext uri="{BB962C8B-B14F-4D97-AF65-F5344CB8AC3E}">
        <p14:creationId xmlns:p14="http://schemas.microsoft.com/office/powerpoint/2010/main" val="46978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899D-C79A-4564-85EE-E7AD1F0AC379}"/>
              </a:ext>
            </a:extLst>
          </p:cNvPr>
          <p:cNvSpPr>
            <a:spLocks noGrp="1"/>
          </p:cNvSpPr>
          <p:nvPr>
            <p:ph type="title"/>
          </p:nvPr>
        </p:nvSpPr>
        <p:spPr/>
        <p:txBody>
          <a:bodyPr/>
          <a:lstStyle/>
          <a:p>
            <a:r>
              <a:rPr lang="en-US" dirty="0"/>
              <a:t>FY 2020 Awards (9)</a:t>
            </a:r>
          </a:p>
        </p:txBody>
      </p:sp>
      <p:graphicFrame>
        <p:nvGraphicFramePr>
          <p:cNvPr id="4" name="Table 3">
            <a:extLst>
              <a:ext uri="{FF2B5EF4-FFF2-40B4-BE49-F238E27FC236}">
                <a16:creationId xmlns:a16="http://schemas.microsoft.com/office/drawing/2014/main" id="{C2E66543-347C-40EE-9C56-4C9DA07415C6}"/>
              </a:ext>
            </a:extLst>
          </p:cNvPr>
          <p:cNvGraphicFramePr>
            <a:graphicFrameLocks noGrp="1"/>
          </p:cNvGraphicFramePr>
          <p:nvPr>
            <p:extLst>
              <p:ext uri="{D42A27DB-BD31-4B8C-83A1-F6EECF244321}">
                <p14:modId xmlns:p14="http://schemas.microsoft.com/office/powerpoint/2010/main" val="1471782271"/>
              </p:ext>
            </p:extLst>
          </p:nvPr>
        </p:nvGraphicFramePr>
        <p:xfrm>
          <a:off x="838200" y="1177927"/>
          <a:ext cx="10515600" cy="4969952"/>
        </p:xfrm>
        <a:graphic>
          <a:graphicData uri="http://schemas.openxmlformats.org/drawingml/2006/table">
            <a:tbl>
              <a:tblPr firstRow="1" firstCol="1" bandRow="1">
                <a:tableStyleId>{5C22544A-7EE6-4342-B048-85BDC9FD1C3A}</a:tableStyleId>
              </a:tblPr>
              <a:tblGrid>
                <a:gridCol w="5115128">
                  <a:extLst>
                    <a:ext uri="{9D8B030D-6E8A-4147-A177-3AD203B41FA5}">
                      <a16:colId xmlns:a16="http://schemas.microsoft.com/office/drawing/2014/main" val="3467439897"/>
                    </a:ext>
                  </a:extLst>
                </a:gridCol>
                <a:gridCol w="3239310">
                  <a:extLst>
                    <a:ext uri="{9D8B030D-6E8A-4147-A177-3AD203B41FA5}">
                      <a16:colId xmlns:a16="http://schemas.microsoft.com/office/drawing/2014/main" val="2002192552"/>
                    </a:ext>
                  </a:extLst>
                </a:gridCol>
                <a:gridCol w="2161162">
                  <a:extLst>
                    <a:ext uri="{9D8B030D-6E8A-4147-A177-3AD203B41FA5}">
                      <a16:colId xmlns:a16="http://schemas.microsoft.com/office/drawing/2014/main" val="2789655857"/>
                    </a:ext>
                  </a:extLst>
                </a:gridCol>
              </a:tblGrid>
              <a:tr h="385286">
                <a:tc>
                  <a:txBody>
                    <a:bodyPr/>
                    <a:lstStyle/>
                    <a:p>
                      <a:pPr marL="0" marR="0">
                        <a:lnSpc>
                          <a:spcPct val="107000"/>
                        </a:lnSpc>
                        <a:spcBef>
                          <a:spcPts val="0"/>
                        </a:spcBef>
                        <a:spcAft>
                          <a:spcPts val="0"/>
                        </a:spcAft>
                      </a:pPr>
                      <a:r>
                        <a:rPr lang="en-US" sz="1800" dirty="0">
                          <a:effectLst/>
                        </a:rPr>
                        <a:t>Title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0" marT="0" marB="0" anchor="ctr"/>
                </a:tc>
                <a:tc>
                  <a:txBody>
                    <a:bodyPr/>
                    <a:lstStyle/>
                    <a:p>
                      <a:pPr marL="0" marR="0">
                        <a:lnSpc>
                          <a:spcPct val="107000"/>
                        </a:lnSpc>
                        <a:spcBef>
                          <a:spcPts val="0"/>
                        </a:spcBef>
                        <a:spcAft>
                          <a:spcPts val="0"/>
                        </a:spcAft>
                      </a:pPr>
                      <a:r>
                        <a:rPr lang="en-US" sz="1800" dirty="0">
                          <a:effectLst/>
                        </a:rPr>
                        <a:t>Institution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0" marT="0" marB="0" anchor="ctr"/>
                </a:tc>
                <a:tc>
                  <a:txBody>
                    <a:bodyPr/>
                    <a:lstStyle/>
                    <a:p>
                      <a:pPr marL="0" marR="0">
                        <a:lnSpc>
                          <a:spcPct val="107000"/>
                        </a:lnSpc>
                        <a:spcBef>
                          <a:spcPts val="0"/>
                        </a:spcBef>
                        <a:spcAft>
                          <a:spcPts val="0"/>
                        </a:spcAft>
                      </a:pPr>
                      <a:r>
                        <a:rPr lang="en-US" sz="1800" dirty="0">
                          <a:effectLst/>
                        </a:rPr>
                        <a:t>Estimated Funding*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0" marT="0" marB="0" anchor="ctr"/>
                </a:tc>
                <a:extLst>
                  <a:ext uri="{0D108BD9-81ED-4DB2-BD59-A6C34878D82A}">
                    <a16:rowId xmlns:a16="http://schemas.microsoft.com/office/drawing/2014/main" val="3301629513"/>
                  </a:ext>
                </a:extLst>
              </a:tr>
              <a:tr h="420000">
                <a:tc>
                  <a:txBody>
                    <a:bodyPr/>
                    <a:lstStyle/>
                    <a:p>
                      <a:pPr marL="0" marR="0">
                        <a:lnSpc>
                          <a:spcPct val="107000"/>
                        </a:lnSpc>
                        <a:spcBef>
                          <a:spcPts val="0"/>
                        </a:spcBef>
                        <a:spcAft>
                          <a:spcPts val="0"/>
                        </a:spcAft>
                      </a:pPr>
                      <a:r>
                        <a:rPr lang="en-US" sz="1050" b="0" u="none" dirty="0">
                          <a:solidFill>
                            <a:schemeClr val="tx1"/>
                          </a:solidFill>
                          <a:effectLst/>
                        </a:rPr>
                        <a:t>A New Control Rod Drive Mechanism Design for the ISU AGN-201M Reactor</a:t>
                      </a:r>
                    </a:p>
                    <a:p>
                      <a:pPr marL="0" marR="0">
                        <a:lnSpc>
                          <a:spcPct val="107000"/>
                        </a:lnSpc>
                        <a:spcBef>
                          <a:spcPts val="0"/>
                        </a:spcBef>
                        <a:spcAft>
                          <a:spcPts val="0"/>
                        </a:spcAft>
                      </a:pP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Idaho State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a:effectLst/>
                        </a:rPr>
                        <a:t>$59,262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3180755052"/>
                  </a:ext>
                </a:extLst>
              </a:tr>
              <a:tr h="629845">
                <a:tc>
                  <a:txBody>
                    <a:bodyPr/>
                    <a:lstStyle/>
                    <a:p>
                      <a:pPr marL="0" marR="0">
                        <a:lnSpc>
                          <a:spcPct val="107000"/>
                        </a:lnSpc>
                        <a:spcBef>
                          <a:spcPts val="0"/>
                        </a:spcBef>
                        <a:spcAft>
                          <a:spcPts val="0"/>
                        </a:spcAft>
                      </a:pPr>
                      <a:r>
                        <a:rPr lang="en-US" sz="1050" b="0" u="none" dirty="0">
                          <a:solidFill>
                            <a:schemeClr val="tx1"/>
                          </a:solidFill>
                          <a:effectLst/>
                        </a:rPr>
                        <a:t>University Research Reactor Upgrades Infrastructure Support for the MIT Research Reactor’s Normal and Emergency Electrical Power Supply Systems</a:t>
                      </a:r>
                    </a:p>
                    <a:p>
                      <a:pPr marL="0" marR="0">
                        <a:lnSpc>
                          <a:spcPct val="107000"/>
                        </a:lnSpc>
                        <a:spcBef>
                          <a:spcPts val="0"/>
                        </a:spcBef>
                        <a:spcAft>
                          <a:spcPts val="0"/>
                        </a:spcAft>
                      </a:pP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Massachusetts Institute of Technology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a:effectLst/>
                        </a:rPr>
                        <a:t>$537,818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597048009"/>
                  </a:ext>
                </a:extLst>
              </a:tr>
              <a:tr h="629845">
                <a:tc>
                  <a:txBody>
                    <a:bodyPr/>
                    <a:lstStyle/>
                    <a:p>
                      <a:pPr marL="0" marR="0">
                        <a:lnSpc>
                          <a:spcPct val="107000"/>
                        </a:lnSpc>
                        <a:spcBef>
                          <a:spcPts val="0"/>
                        </a:spcBef>
                        <a:spcAft>
                          <a:spcPts val="0"/>
                        </a:spcAft>
                      </a:pPr>
                      <a:r>
                        <a:rPr lang="en-US" sz="1050" b="0" u="none" dirty="0">
                          <a:solidFill>
                            <a:schemeClr val="tx1"/>
                          </a:solidFill>
                          <a:effectLst/>
                        </a:rPr>
                        <a:t>Furthering Oregon State University to Meet Nuclear Science and Engineering Research Challenges Through Reactor Upgrade Investment – Increasing Material Science Capability</a:t>
                      </a:r>
                    </a:p>
                    <a:p>
                      <a:pPr marL="0" marR="0">
                        <a:lnSpc>
                          <a:spcPct val="107000"/>
                        </a:lnSpc>
                        <a:spcBef>
                          <a:spcPts val="0"/>
                        </a:spcBef>
                        <a:spcAft>
                          <a:spcPts val="0"/>
                        </a:spcAft>
                      </a:pP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Oregon State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a:effectLst/>
                        </a:rPr>
                        <a:t>$118,020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3731008651"/>
                  </a:ext>
                </a:extLst>
              </a:tr>
              <a:tr h="629845">
                <a:tc>
                  <a:txBody>
                    <a:bodyPr/>
                    <a:lstStyle/>
                    <a:p>
                      <a:pPr marL="0" marR="0">
                        <a:lnSpc>
                          <a:spcPct val="107000"/>
                        </a:lnSpc>
                        <a:spcBef>
                          <a:spcPts val="0"/>
                        </a:spcBef>
                        <a:spcAft>
                          <a:spcPts val="0"/>
                        </a:spcAft>
                      </a:pPr>
                      <a:r>
                        <a:rPr lang="en-US" sz="1050" b="0" u="none" dirty="0">
                          <a:solidFill>
                            <a:schemeClr val="tx1"/>
                          </a:solidFill>
                          <a:effectLst/>
                        </a:rPr>
                        <a:t>Underground Waste Storage Tanks Removal and Installation of New Above Ground Waste Storage Tanks and Waste Evaporator Pit at the Radiation Science and Engineering Center</a:t>
                      </a:r>
                    </a:p>
                    <a:p>
                      <a:pPr marL="0" marR="0">
                        <a:lnSpc>
                          <a:spcPct val="107000"/>
                        </a:lnSpc>
                        <a:spcBef>
                          <a:spcPts val="0"/>
                        </a:spcBef>
                        <a:spcAft>
                          <a:spcPts val="0"/>
                        </a:spcAft>
                      </a:pP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Pennsylvania State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a:effectLst/>
                        </a:rPr>
                        <a:t>$306,744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67529795"/>
                  </a:ext>
                </a:extLst>
              </a:tr>
              <a:tr h="420000">
                <a:tc>
                  <a:txBody>
                    <a:bodyPr/>
                    <a:lstStyle/>
                    <a:p>
                      <a:pPr marL="0" marR="0">
                        <a:lnSpc>
                          <a:spcPct val="107000"/>
                        </a:lnSpc>
                        <a:spcBef>
                          <a:spcPts val="0"/>
                        </a:spcBef>
                        <a:spcAft>
                          <a:spcPts val="0"/>
                        </a:spcAft>
                      </a:pPr>
                      <a:r>
                        <a:rPr lang="en-US" sz="1050" b="0" u="none" dirty="0">
                          <a:solidFill>
                            <a:schemeClr val="tx1"/>
                          </a:solidFill>
                          <a:effectLst/>
                        </a:rPr>
                        <a:t>PUR-1 Water Processing and Cooling System Upgrade</a:t>
                      </a:r>
                    </a:p>
                    <a:p>
                      <a:pPr marL="0" marR="0">
                        <a:lnSpc>
                          <a:spcPct val="107000"/>
                        </a:lnSpc>
                        <a:spcBef>
                          <a:spcPts val="0"/>
                        </a:spcBef>
                        <a:spcAft>
                          <a:spcPts val="0"/>
                        </a:spcAft>
                      </a:pP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Purdue University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a:effectLst/>
                        </a:rPr>
                        <a:t>$36,000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4000886742"/>
                  </a:ext>
                </a:extLst>
              </a:tr>
              <a:tr h="420000">
                <a:tc>
                  <a:txBody>
                    <a:bodyPr/>
                    <a:lstStyle/>
                    <a:p>
                      <a:pPr marL="0" marR="0">
                        <a:lnSpc>
                          <a:spcPct val="107000"/>
                        </a:lnSpc>
                        <a:spcBef>
                          <a:spcPts val="0"/>
                        </a:spcBef>
                        <a:spcAft>
                          <a:spcPts val="0"/>
                        </a:spcAft>
                      </a:pPr>
                      <a:r>
                        <a:rPr lang="en-US" sz="1050" b="0" u="none" dirty="0">
                          <a:solidFill>
                            <a:schemeClr val="tx1"/>
                          </a:solidFill>
                          <a:effectLst/>
                        </a:rPr>
                        <a:t>Reactor Safety Control Component Upgrade</a:t>
                      </a:r>
                    </a:p>
                    <a:p>
                      <a:pPr marL="0" marR="0">
                        <a:lnSpc>
                          <a:spcPct val="107000"/>
                        </a:lnSpc>
                        <a:spcBef>
                          <a:spcPts val="0"/>
                        </a:spcBef>
                        <a:spcAft>
                          <a:spcPts val="0"/>
                        </a:spcAft>
                      </a:pP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Rhode Island Nuclear Science Center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a:effectLst/>
                        </a:rPr>
                        <a:t>$477,000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805264461"/>
                  </a:ext>
                </a:extLst>
              </a:tr>
              <a:tr h="629845">
                <a:tc>
                  <a:txBody>
                    <a:bodyPr/>
                    <a:lstStyle/>
                    <a:p>
                      <a:pPr marL="0" marR="0">
                        <a:lnSpc>
                          <a:spcPct val="107000"/>
                        </a:lnSpc>
                        <a:spcBef>
                          <a:spcPts val="0"/>
                        </a:spcBef>
                        <a:spcAft>
                          <a:spcPts val="0"/>
                        </a:spcAft>
                      </a:pPr>
                      <a:r>
                        <a:rPr lang="en-US" sz="1050" b="0" u="none" dirty="0">
                          <a:solidFill>
                            <a:schemeClr val="tx1"/>
                          </a:solidFill>
                          <a:effectLst/>
                        </a:rPr>
                        <a:t>Equipment Upgrades at University of Massachusetts Lowell Research Reactor (UMLRR) to enable neutron-induced reaction research</a:t>
                      </a:r>
                    </a:p>
                    <a:p>
                      <a:pPr marL="0" marR="0">
                        <a:lnSpc>
                          <a:spcPct val="107000"/>
                        </a:lnSpc>
                        <a:spcBef>
                          <a:spcPts val="0"/>
                        </a:spcBef>
                        <a:spcAft>
                          <a:spcPts val="0"/>
                        </a:spcAft>
                      </a:pP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University of Massachusetts, Lowell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a:effectLst/>
                        </a:rPr>
                        <a:t>$129,788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1423393581"/>
                  </a:ext>
                </a:extLst>
              </a:tr>
              <a:tr h="420000">
                <a:tc>
                  <a:txBody>
                    <a:bodyPr/>
                    <a:lstStyle/>
                    <a:p>
                      <a:pPr marL="0" marR="0">
                        <a:lnSpc>
                          <a:spcPct val="107000"/>
                        </a:lnSpc>
                        <a:spcBef>
                          <a:spcPts val="0"/>
                        </a:spcBef>
                        <a:spcAft>
                          <a:spcPts val="0"/>
                        </a:spcAft>
                      </a:pPr>
                      <a:r>
                        <a:rPr lang="en-US" sz="1050" b="0" u="none" dirty="0">
                          <a:solidFill>
                            <a:schemeClr val="tx1"/>
                          </a:solidFill>
                          <a:effectLst/>
                        </a:rPr>
                        <a:t>University of Missouri Research Reactor Beryllium Reflector Replacement</a:t>
                      </a:r>
                    </a:p>
                    <a:p>
                      <a:pPr marL="0" marR="0">
                        <a:lnSpc>
                          <a:spcPct val="107000"/>
                        </a:lnSpc>
                        <a:spcBef>
                          <a:spcPts val="0"/>
                        </a:spcBef>
                        <a:spcAft>
                          <a:spcPts val="0"/>
                        </a:spcAft>
                      </a:pP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University of Missouri, Columbia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a:effectLst/>
                        </a:rPr>
                        <a:t>$585,013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3101880663"/>
                  </a:ext>
                </a:extLst>
              </a:tr>
              <a:tr h="385286">
                <a:tc>
                  <a:txBody>
                    <a:bodyPr/>
                    <a:lstStyle/>
                    <a:p>
                      <a:pPr marL="0" marR="0">
                        <a:lnSpc>
                          <a:spcPct val="107000"/>
                        </a:lnSpc>
                        <a:spcBef>
                          <a:spcPts val="0"/>
                        </a:spcBef>
                        <a:spcAft>
                          <a:spcPts val="0"/>
                        </a:spcAft>
                      </a:pPr>
                      <a:r>
                        <a:rPr lang="en-US" sz="1050" b="0" u="none" dirty="0">
                          <a:solidFill>
                            <a:schemeClr val="tx1"/>
                          </a:solidFill>
                          <a:effectLst/>
                        </a:rPr>
                        <a:t>Reactor Cooling System Upgrade for the University of Utah TRIGA Reactor</a:t>
                      </a:r>
                      <a:endParaRPr lang="en-US"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noFill/>
                  </a:tcPr>
                </a:tc>
                <a:tc>
                  <a:txBody>
                    <a:bodyPr/>
                    <a:lstStyle/>
                    <a:p>
                      <a:pPr marL="0" marR="0">
                        <a:lnSpc>
                          <a:spcPct val="107000"/>
                        </a:lnSpc>
                        <a:spcBef>
                          <a:spcPts val="0"/>
                        </a:spcBef>
                        <a:spcAft>
                          <a:spcPts val="0"/>
                        </a:spcAft>
                      </a:pPr>
                      <a:r>
                        <a:rPr lang="en-US" sz="1050">
                          <a:effectLst/>
                        </a:rPr>
                        <a:t>University of Utah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tc>
                  <a:txBody>
                    <a:bodyPr/>
                    <a:lstStyle/>
                    <a:p>
                      <a:pPr marL="0" marR="0">
                        <a:lnSpc>
                          <a:spcPct val="107000"/>
                        </a:lnSpc>
                        <a:spcBef>
                          <a:spcPts val="0"/>
                        </a:spcBef>
                        <a:spcAft>
                          <a:spcPts val="0"/>
                        </a:spcAft>
                      </a:pPr>
                      <a:r>
                        <a:rPr lang="en-US" sz="1050" dirty="0">
                          <a:effectLst/>
                        </a:rPr>
                        <a:t>$487,387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42875" marR="0" marT="0" marB="0" anchor="ctr"/>
                </a:tc>
                <a:extLst>
                  <a:ext uri="{0D108BD9-81ED-4DB2-BD59-A6C34878D82A}">
                    <a16:rowId xmlns:a16="http://schemas.microsoft.com/office/drawing/2014/main" val="4086300769"/>
                  </a:ext>
                </a:extLst>
              </a:tr>
            </a:tbl>
          </a:graphicData>
        </a:graphic>
      </p:graphicFrame>
    </p:spTree>
    <p:extLst>
      <p:ext uri="{BB962C8B-B14F-4D97-AF65-F5344CB8AC3E}">
        <p14:creationId xmlns:p14="http://schemas.microsoft.com/office/powerpoint/2010/main" val="380050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08D4-478A-4390-A954-D7E78617D0EA}"/>
              </a:ext>
            </a:extLst>
          </p:cNvPr>
          <p:cNvSpPr>
            <a:spLocks noGrp="1"/>
          </p:cNvSpPr>
          <p:nvPr>
            <p:ph type="title"/>
          </p:nvPr>
        </p:nvSpPr>
        <p:spPr/>
        <p:txBody>
          <a:bodyPr/>
          <a:lstStyle/>
          <a:p>
            <a:r>
              <a:rPr lang="en-US" dirty="0"/>
              <a:t>General Scientific Infrastructure Support</a:t>
            </a:r>
          </a:p>
        </p:txBody>
      </p:sp>
      <p:sp>
        <p:nvSpPr>
          <p:cNvPr id="3" name="Text Placeholder 2">
            <a:extLst>
              <a:ext uri="{FF2B5EF4-FFF2-40B4-BE49-F238E27FC236}">
                <a16:creationId xmlns:a16="http://schemas.microsoft.com/office/drawing/2014/main" id="{888A28E6-DED5-4A45-924D-AE379F319B32}"/>
              </a:ext>
            </a:extLst>
          </p:cNvPr>
          <p:cNvSpPr>
            <a:spLocks noGrp="1"/>
          </p:cNvSpPr>
          <p:nvPr>
            <p:ph type="body" sz="quarter" idx="13"/>
          </p:nvPr>
        </p:nvSpPr>
        <p:spPr/>
        <p:txBody>
          <a:bodyPr/>
          <a:lstStyle/>
          <a:p>
            <a:pPr marL="0" indent="0">
              <a:buNone/>
            </a:pPr>
            <a:r>
              <a:rPr lang="en-US" dirty="0">
                <a:solidFill>
                  <a:schemeClr val="tx1"/>
                </a:solidFill>
              </a:rPr>
              <a:t>Universities are permitted to submit a single application to the General Scientific Infrastructure Support section.</a:t>
            </a:r>
          </a:p>
          <a:p>
            <a:pPr marL="0" indent="0">
              <a:buNone/>
            </a:pPr>
            <a:endParaRPr lang="en-US" dirty="0">
              <a:solidFill>
                <a:schemeClr val="tx1"/>
              </a:solidFill>
            </a:endParaRPr>
          </a:p>
          <a:p>
            <a:r>
              <a:rPr lang="en-US" dirty="0">
                <a:solidFill>
                  <a:schemeClr val="tx1"/>
                </a:solidFill>
              </a:rPr>
              <a:t>Applications can be submitted for equipment, software, instrumentation, and associated non-reactor upgrade requests that support nuclear-energy-related R&amp;D or education.</a:t>
            </a:r>
          </a:p>
          <a:p>
            <a:r>
              <a:rPr lang="en-US" dirty="0">
                <a:solidFill>
                  <a:schemeClr val="tx1"/>
                </a:solidFill>
              </a:rPr>
              <a:t>Funding requests may include, but are not limited to, equipment and instrumentation for specialized facilities, classrooms and teaching laboratories, and non-reactor NS&amp;E research.</a:t>
            </a:r>
          </a:p>
          <a:p>
            <a:r>
              <a:rPr lang="en-US" dirty="0">
                <a:solidFill>
                  <a:schemeClr val="tx1"/>
                </a:solidFill>
              </a:rPr>
              <a:t>Infrastructure requests that support the sharing/usage of equipment and instrumentation by national laboratories, multiple universities, or multiple campuses on a university are encouraged.</a:t>
            </a:r>
          </a:p>
          <a:p>
            <a:endParaRPr lang="en-US" dirty="0">
              <a:solidFill>
                <a:schemeClr val="tx1"/>
              </a:solidFill>
            </a:endParaRPr>
          </a:p>
          <a:p>
            <a:pPr marL="0" indent="0">
              <a:buNone/>
            </a:pPr>
            <a:r>
              <a:rPr lang="en-US" dirty="0">
                <a:solidFill>
                  <a:schemeClr val="tx1"/>
                </a:solidFill>
              </a:rPr>
              <a:t>For requests above $250,000, cost matching is required for universities on a 1:1 basis</a:t>
            </a:r>
          </a:p>
        </p:txBody>
      </p:sp>
    </p:spTree>
    <p:extLst>
      <p:ext uri="{BB962C8B-B14F-4D97-AF65-F5344CB8AC3E}">
        <p14:creationId xmlns:p14="http://schemas.microsoft.com/office/powerpoint/2010/main" val="3688071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5E325-E257-4413-BA26-15E70F617899}"/>
              </a:ext>
            </a:extLst>
          </p:cNvPr>
          <p:cNvSpPr>
            <a:spLocks noGrp="1"/>
          </p:cNvSpPr>
          <p:nvPr>
            <p:ph type="title"/>
          </p:nvPr>
        </p:nvSpPr>
        <p:spPr/>
        <p:txBody>
          <a:bodyPr/>
          <a:lstStyle/>
          <a:p>
            <a:r>
              <a:rPr lang="en-US" dirty="0"/>
              <a:t>Merit Review Criteria</a:t>
            </a:r>
          </a:p>
        </p:txBody>
      </p:sp>
      <p:sp>
        <p:nvSpPr>
          <p:cNvPr id="3" name="Text Placeholder 2">
            <a:extLst>
              <a:ext uri="{FF2B5EF4-FFF2-40B4-BE49-F238E27FC236}">
                <a16:creationId xmlns:a16="http://schemas.microsoft.com/office/drawing/2014/main" id="{2AD7EE7A-2AD2-4D32-8CD4-7B5AD3E5C5EE}"/>
              </a:ext>
            </a:extLst>
          </p:cNvPr>
          <p:cNvSpPr>
            <a:spLocks noGrp="1"/>
          </p:cNvSpPr>
          <p:nvPr>
            <p:ph type="body" sz="quarter" idx="13"/>
          </p:nvPr>
        </p:nvSpPr>
        <p:spPr/>
        <p:txBody>
          <a:bodyPr/>
          <a:lstStyle/>
          <a:p>
            <a:pPr marL="457200" indent="-457200">
              <a:buFont typeface="+mj-lt"/>
              <a:buAutoNum type="arabicPeriod"/>
            </a:pPr>
            <a:r>
              <a:rPr lang="en-US" dirty="0">
                <a:solidFill>
                  <a:schemeClr val="tx1"/>
                </a:solidFill>
              </a:rPr>
              <a:t>(25%) Impact – Potential of the requested equipment, instrumentation, or modification to facilitate, improve, or expand ongoing Office of Nuclear Energy research and training capabilities</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(25%) Utilization – The amount of student, faculty, or researcher usage of the capabilities as a result of the proposed equipment, and the amount and variety of research and/or services actually provided by the facility</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(25%) NSUF Priority – The proposed upgrade’s importance to the Nuclear Science User Facilities either by improving an existing partner facility or as a potential partner facility</a:t>
            </a:r>
          </a:p>
          <a:p>
            <a:pPr marL="457200" indent="-457200">
              <a:buFont typeface="+mj-lt"/>
              <a:buAutoNum type="arabicPeriod"/>
            </a:pPr>
            <a:endParaRPr lang="en-US" dirty="0">
              <a:solidFill>
                <a:schemeClr val="tx1"/>
              </a:solidFill>
            </a:endParaRPr>
          </a:p>
          <a:p>
            <a:pPr marL="457200" indent="-457200">
              <a:buFont typeface="+mj-lt"/>
              <a:buAutoNum type="arabicPeriod"/>
            </a:pPr>
            <a:r>
              <a:rPr lang="en-US" dirty="0">
                <a:solidFill>
                  <a:schemeClr val="tx1"/>
                </a:solidFill>
              </a:rPr>
              <a:t>(25%) Execution – Capability of implementing the full scope of the project, including timely project completion, personnel qualifications, budget, and feasibility</a:t>
            </a:r>
          </a:p>
        </p:txBody>
      </p:sp>
    </p:spTree>
    <p:extLst>
      <p:ext uri="{BB962C8B-B14F-4D97-AF65-F5344CB8AC3E}">
        <p14:creationId xmlns:p14="http://schemas.microsoft.com/office/powerpoint/2010/main" val="721966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4B486-09AC-421A-A4F6-1EA035AEF95D}"/>
              </a:ext>
            </a:extLst>
          </p:cNvPr>
          <p:cNvSpPr>
            <a:spLocks noGrp="1"/>
          </p:cNvSpPr>
          <p:nvPr>
            <p:ph type="title"/>
          </p:nvPr>
        </p:nvSpPr>
        <p:spPr/>
        <p:txBody>
          <a:bodyPr/>
          <a:lstStyle/>
          <a:p>
            <a:r>
              <a:rPr lang="en-US" dirty="0"/>
              <a:t>FY 2020 Awards (12)</a:t>
            </a:r>
          </a:p>
        </p:txBody>
      </p:sp>
      <p:graphicFrame>
        <p:nvGraphicFramePr>
          <p:cNvPr id="4" name="Table 3">
            <a:extLst>
              <a:ext uri="{FF2B5EF4-FFF2-40B4-BE49-F238E27FC236}">
                <a16:creationId xmlns:a16="http://schemas.microsoft.com/office/drawing/2014/main" id="{4E1262E5-6C71-40DA-B51B-F08DEAB1A5A3}"/>
              </a:ext>
            </a:extLst>
          </p:cNvPr>
          <p:cNvGraphicFramePr>
            <a:graphicFrameLocks noGrp="1"/>
          </p:cNvGraphicFramePr>
          <p:nvPr>
            <p:extLst>
              <p:ext uri="{D42A27DB-BD31-4B8C-83A1-F6EECF244321}">
                <p14:modId xmlns:p14="http://schemas.microsoft.com/office/powerpoint/2010/main" val="1362687206"/>
              </p:ext>
            </p:extLst>
          </p:nvPr>
        </p:nvGraphicFramePr>
        <p:xfrm>
          <a:off x="621631" y="1454150"/>
          <a:ext cx="10948737" cy="4924213"/>
        </p:xfrm>
        <a:graphic>
          <a:graphicData uri="http://schemas.openxmlformats.org/drawingml/2006/table">
            <a:tbl>
              <a:tblPr firstRow="1" firstCol="1" bandRow="1">
                <a:tableStyleId>{5C22544A-7EE6-4342-B048-85BDC9FD1C3A}</a:tableStyleId>
              </a:tblPr>
              <a:tblGrid>
                <a:gridCol w="6625475">
                  <a:extLst>
                    <a:ext uri="{9D8B030D-6E8A-4147-A177-3AD203B41FA5}">
                      <a16:colId xmlns:a16="http://schemas.microsoft.com/office/drawing/2014/main" val="2180430260"/>
                    </a:ext>
                  </a:extLst>
                </a:gridCol>
                <a:gridCol w="1974715">
                  <a:extLst>
                    <a:ext uri="{9D8B030D-6E8A-4147-A177-3AD203B41FA5}">
                      <a16:colId xmlns:a16="http://schemas.microsoft.com/office/drawing/2014/main" val="3237888957"/>
                    </a:ext>
                  </a:extLst>
                </a:gridCol>
                <a:gridCol w="2348547">
                  <a:extLst>
                    <a:ext uri="{9D8B030D-6E8A-4147-A177-3AD203B41FA5}">
                      <a16:colId xmlns:a16="http://schemas.microsoft.com/office/drawing/2014/main" val="812655052"/>
                    </a:ext>
                  </a:extLst>
                </a:gridCol>
              </a:tblGrid>
              <a:tr h="221034">
                <a:tc>
                  <a:txBody>
                    <a:bodyPr/>
                    <a:lstStyle/>
                    <a:p>
                      <a:pPr marL="0" marR="0">
                        <a:lnSpc>
                          <a:spcPct val="107000"/>
                        </a:lnSpc>
                        <a:spcBef>
                          <a:spcPts val="0"/>
                        </a:spcBef>
                        <a:spcAft>
                          <a:spcPts val="0"/>
                        </a:spcAft>
                      </a:pPr>
                      <a:r>
                        <a:rPr lang="en-US" sz="2000" dirty="0">
                          <a:effectLst/>
                        </a:rPr>
                        <a:t>Title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980" marR="0" marT="0" marB="0" anchor="ctr"/>
                </a:tc>
                <a:tc>
                  <a:txBody>
                    <a:bodyPr/>
                    <a:lstStyle/>
                    <a:p>
                      <a:pPr marL="0" marR="0">
                        <a:lnSpc>
                          <a:spcPct val="107000"/>
                        </a:lnSpc>
                        <a:spcBef>
                          <a:spcPts val="0"/>
                        </a:spcBef>
                        <a:spcAft>
                          <a:spcPts val="0"/>
                        </a:spcAft>
                      </a:pPr>
                      <a:r>
                        <a:rPr lang="en-US" sz="2000" dirty="0">
                          <a:effectLst/>
                        </a:rPr>
                        <a:t>Institution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980" marR="0" marT="0" marB="0" anchor="ctr"/>
                </a:tc>
                <a:tc>
                  <a:txBody>
                    <a:bodyPr/>
                    <a:lstStyle/>
                    <a:p>
                      <a:pPr marL="0" marR="0">
                        <a:lnSpc>
                          <a:spcPct val="107000"/>
                        </a:lnSpc>
                        <a:spcBef>
                          <a:spcPts val="0"/>
                        </a:spcBef>
                        <a:spcAft>
                          <a:spcPts val="0"/>
                        </a:spcAft>
                      </a:pPr>
                      <a:r>
                        <a:rPr lang="en-US" sz="2000" dirty="0">
                          <a:effectLst/>
                        </a:rPr>
                        <a:t>Estimated Funding*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6980" marR="0" marT="0" marB="0" anchor="ctr"/>
                </a:tc>
                <a:extLst>
                  <a:ext uri="{0D108BD9-81ED-4DB2-BD59-A6C34878D82A}">
                    <a16:rowId xmlns:a16="http://schemas.microsoft.com/office/drawing/2014/main" val="1704123420"/>
                  </a:ext>
                </a:extLst>
              </a:tr>
              <a:tr h="355084">
                <a:tc>
                  <a:txBody>
                    <a:bodyPr/>
                    <a:lstStyle/>
                    <a:p>
                      <a:pPr marL="0" marR="0">
                        <a:lnSpc>
                          <a:spcPct val="107000"/>
                        </a:lnSpc>
                        <a:spcBef>
                          <a:spcPts val="0"/>
                        </a:spcBef>
                        <a:spcAft>
                          <a:spcPts val="0"/>
                        </a:spcAft>
                      </a:pPr>
                      <a:r>
                        <a:rPr lang="en-US" sz="1200" b="0" u="none" dirty="0">
                          <a:solidFill>
                            <a:schemeClr val="tx1"/>
                          </a:solidFill>
                          <a:effectLst/>
                        </a:rPr>
                        <a:t>Enhancing Mechanical Testing Capabilities to Support High-throughput Nuclear Material Development</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Auburn University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$210,398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2473471402"/>
                  </a:ext>
                </a:extLst>
              </a:tr>
              <a:tr h="234698">
                <a:tc>
                  <a:txBody>
                    <a:bodyPr/>
                    <a:lstStyle/>
                    <a:p>
                      <a:pPr marL="0" marR="0">
                        <a:lnSpc>
                          <a:spcPct val="107000"/>
                        </a:lnSpc>
                        <a:spcBef>
                          <a:spcPts val="0"/>
                        </a:spcBef>
                        <a:spcAft>
                          <a:spcPts val="0"/>
                        </a:spcAft>
                      </a:pPr>
                      <a:r>
                        <a:rPr lang="en-US" sz="1200" b="0" u="none" dirty="0">
                          <a:solidFill>
                            <a:schemeClr val="tx1"/>
                          </a:solidFill>
                          <a:effectLst/>
                        </a:rPr>
                        <a:t>A 3D Metal Printer to Enable Innovations in Nuclear Materials and Sensors</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Boise State University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$319,941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3634707042"/>
                  </a:ext>
                </a:extLst>
              </a:tr>
              <a:tr h="355084">
                <a:tc>
                  <a:txBody>
                    <a:bodyPr/>
                    <a:lstStyle/>
                    <a:p>
                      <a:pPr marL="0" marR="0">
                        <a:lnSpc>
                          <a:spcPct val="107000"/>
                        </a:lnSpc>
                        <a:spcBef>
                          <a:spcPts val="0"/>
                        </a:spcBef>
                        <a:spcAft>
                          <a:spcPts val="0"/>
                        </a:spcAft>
                      </a:pPr>
                      <a:r>
                        <a:rPr lang="en-US" sz="1200" b="0" u="none" dirty="0">
                          <a:solidFill>
                            <a:schemeClr val="tx1"/>
                          </a:solidFill>
                          <a:effectLst/>
                        </a:rPr>
                        <a:t>High-Speed Thermogravimetry Equipped with Mass Spectrometry for Thermodynamic and Kinetic Study of Nuclear Energy Materials</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Clemson University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$228,237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4079481736"/>
                  </a:ext>
                </a:extLst>
              </a:tr>
              <a:tr h="355084">
                <a:tc>
                  <a:txBody>
                    <a:bodyPr/>
                    <a:lstStyle/>
                    <a:p>
                      <a:pPr marL="0" marR="0">
                        <a:lnSpc>
                          <a:spcPct val="107000"/>
                        </a:lnSpc>
                        <a:spcBef>
                          <a:spcPts val="0"/>
                        </a:spcBef>
                        <a:spcAft>
                          <a:spcPts val="0"/>
                        </a:spcAft>
                      </a:pPr>
                      <a:r>
                        <a:rPr lang="en-US" sz="1200" b="0" u="none" dirty="0">
                          <a:solidFill>
                            <a:schemeClr val="tx1"/>
                          </a:solidFill>
                          <a:effectLst/>
                        </a:rPr>
                        <a:t>Development of an In-Situ Testing Laboratory for Research and Education of Very High Temperature Reactor Materials</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North Carolina State University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$261,175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1517402009"/>
                  </a:ext>
                </a:extLst>
              </a:tr>
              <a:tr h="475470">
                <a:tc>
                  <a:txBody>
                    <a:bodyPr/>
                    <a:lstStyle/>
                    <a:p>
                      <a:pPr marL="0" marR="0">
                        <a:lnSpc>
                          <a:spcPct val="107000"/>
                        </a:lnSpc>
                        <a:spcBef>
                          <a:spcPts val="0"/>
                        </a:spcBef>
                        <a:spcAft>
                          <a:spcPts val="0"/>
                        </a:spcAft>
                      </a:pPr>
                      <a:r>
                        <a:rPr lang="en-US" sz="1200" b="0" u="none" dirty="0">
                          <a:solidFill>
                            <a:schemeClr val="tx1"/>
                          </a:solidFill>
                          <a:effectLst/>
                        </a:rPr>
                        <a:t>Scanning Electron Microscope for nuclear materials investigation enabling in-situ techniques and novel characterization for the nuclear energy community</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University of California, Berkeley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$265,000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1124897792"/>
                  </a:ext>
                </a:extLst>
              </a:tr>
              <a:tr h="234698">
                <a:tc>
                  <a:txBody>
                    <a:bodyPr/>
                    <a:lstStyle/>
                    <a:p>
                      <a:pPr marL="0" marR="0">
                        <a:lnSpc>
                          <a:spcPct val="107000"/>
                        </a:lnSpc>
                        <a:spcBef>
                          <a:spcPts val="0"/>
                        </a:spcBef>
                        <a:spcAft>
                          <a:spcPts val="0"/>
                        </a:spcAft>
                      </a:pPr>
                      <a:r>
                        <a:rPr lang="en-US" sz="1200" b="0" u="none" dirty="0">
                          <a:solidFill>
                            <a:schemeClr val="tx1"/>
                          </a:solidFill>
                          <a:effectLst/>
                        </a:rPr>
                        <a:t>Development of a High Throughput Nuclear Materials Synthesis Laboratory</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University of Michigan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$166,560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3087349964"/>
                  </a:ext>
                </a:extLst>
              </a:tr>
              <a:tr h="595855">
                <a:tc>
                  <a:txBody>
                    <a:bodyPr/>
                    <a:lstStyle/>
                    <a:p>
                      <a:pPr marL="0" marR="0">
                        <a:lnSpc>
                          <a:spcPct val="107000"/>
                        </a:lnSpc>
                        <a:spcBef>
                          <a:spcPts val="0"/>
                        </a:spcBef>
                        <a:spcAft>
                          <a:spcPts val="0"/>
                        </a:spcAft>
                      </a:pPr>
                      <a:r>
                        <a:rPr lang="en-US" sz="1200" b="0" u="none" dirty="0">
                          <a:solidFill>
                            <a:schemeClr val="tx1"/>
                          </a:solidFill>
                          <a:effectLst/>
                        </a:rPr>
                        <a:t>Infrastructure Support for In-situ Transmission Electron Microscopy Examination of Structure, Composition and Defect Evolution of Irradiated Structural Materials at University of Nevada, Reno</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University of Nevada, Reno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$343,147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1064623713"/>
                  </a:ext>
                </a:extLst>
              </a:tr>
              <a:tr h="355084">
                <a:tc>
                  <a:txBody>
                    <a:bodyPr/>
                    <a:lstStyle/>
                    <a:p>
                      <a:pPr marL="0" marR="0">
                        <a:lnSpc>
                          <a:spcPct val="107000"/>
                        </a:lnSpc>
                        <a:spcBef>
                          <a:spcPts val="0"/>
                        </a:spcBef>
                        <a:spcAft>
                          <a:spcPts val="0"/>
                        </a:spcAft>
                      </a:pPr>
                      <a:r>
                        <a:rPr lang="en-US" sz="1200" b="0" u="none" dirty="0">
                          <a:solidFill>
                            <a:schemeClr val="tx1"/>
                          </a:solidFill>
                          <a:effectLst/>
                        </a:rPr>
                        <a:t>Establishment of Remote Control High Temperature Mechanical Testing Facility in a Hot Cell at The University of New Mexico</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University of New Mexico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dirty="0">
                          <a:effectLst/>
                        </a:rPr>
                        <a:t>$250,000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3744646682"/>
                  </a:ext>
                </a:extLst>
              </a:tr>
              <a:tr h="355084">
                <a:tc>
                  <a:txBody>
                    <a:bodyPr/>
                    <a:lstStyle/>
                    <a:p>
                      <a:pPr marL="0" marR="0">
                        <a:lnSpc>
                          <a:spcPct val="107000"/>
                        </a:lnSpc>
                        <a:spcBef>
                          <a:spcPts val="0"/>
                        </a:spcBef>
                        <a:spcAft>
                          <a:spcPts val="0"/>
                        </a:spcAft>
                      </a:pPr>
                      <a:r>
                        <a:rPr lang="en-US" sz="1200" b="0" u="none" dirty="0">
                          <a:solidFill>
                            <a:schemeClr val="tx1"/>
                          </a:solidFill>
                          <a:effectLst/>
                        </a:rPr>
                        <a:t>High Temperature Thermophysical Properties of Nuclear Fuels and Materials</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University of Pittsburgh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$300,000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420585617"/>
                  </a:ext>
                </a:extLst>
              </a:tr>
              <a:tr h="355084">
                <a:tc>
                  <a:txBody>
                    <a:bodyPr/>
                    <a:lstStyle/>
                    <a:p>
                      <a:pPr marL="0" marR="0">
                        <a:lnSpc>
                          <a:spcPct val="107000"/>
                        </a:lnSpc>
                        <a:spcBef>
                          <a:spcPts val="0"/>
                        </a:spcBef>
                        <a:spcAft>
                          <a:spcPts val="0"/>
                        </a:spcAft>
                      </a:pPr>
                      <a:r>
                        <a:rPr lang="en-US" sz="1200" b="0" u="none" dirty="0">
                          <a:solidFill>
                            <a:schemeClr val="tx1"/>
                          </a:solidFill>
                          <a:effectLst/>
                        </a:rPr>
                        <a:t>Ex-situ and in situ Molten Salt Chemical Analysis Capabilities for the Development of Materials in Molten Salt Environments</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University of Wisconsin-Madison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$263,000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4156872479"/>
                  </a:ext>
                </a:extLst>
              </a:tr>
              <a:tr h="355084">
                <a:tc>
                  <a:txBody>
                    <a:bodyPr/>
                    <a:lstStyle/>
                    <a:p>
                      <a:pPr marL="0" marR="0">
                        <a:lnSpc>
                          <a:spcPct val="107000"/>
                        </a:lnSpc>
                        <a:spcBef>
                          <a:spcPts val="0"/>
                        </a:spcBef>
                        <a:spcAft>
                          <a:spcPts val="0"/>
                        </a:spcAft>
                      </a:pPr>
                      <a:r>
                        <a:rPr lang="en-US" sz="1200" b="0" u="none" dirty="0">
                          <a:solidFill>
                            <a:schemeClr val="tx1"/>
                          </a:solidFill>
                          <a:effectLst/>
                        </a:rPr>
                        <a:t>A Customized Creep Frame to Enable High-Throughput Characterization of Creep Mechanism Maps</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Utah State University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a:effectLst/>
                        </a:rPr>
                        <a:t>$160,000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2362537884"/>
                  </a:ext>
                </a:extLst>
              </a:tr>
              <a:tr h="475470">
                <a:tc>
                  <a:txBody>
                    <a:bodyPr/>
                    <a:lstStyle/>
                    <a:p>
                      <a:pPr marL="0" marR="0">
                        <a:lnSpc>
                          <a:spcPct val="107000"/>
                        </a:lnSpc>
                        <a:spcBef>
                          <a:spcPts val="0"/>
                        </a:spcBef>
                        <a:spcAft>
                          <a:spcPts val="0"/>
                        </a:spcAft>
                      </a:pPr>
                      <a:r>
                        <a:rPr lang="en-US" sz="1200" b="0" u="none" dirty="0">
                          <a:solidFill>
                            <a:schemeClr val="tx1"/>
                          </a:solidFill>
                          <a:effectLst/>
                        </a:rPr>
                        <a:t>Laboratory-based High-Resolution X-ray Absorption and Emission Spectroscopy for Nuclear Science and Radiochemistry Research and Education</a:t>
                      </a:r>
                      <a:endParaRPr lang="en-US"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noFill/>
                  </a:tcPr>
                </a:tc>
                <a:tc>
                  <a:txBody>
                    <a:bodyPr/>
                    <a:lstStyle/>
                    <a:p>
                      <a:pPr marL="0" marR="0">
                        <a:lnSpc>
                          <a:spcPct val="107000"/>
                        </a:lnSpc>
                        <a:spcBef>
                          <a:spcPts val="0"/>
                        </a:spcBef>
                        <a:spcAft>
                          <a:spcPts val="0"/>
                        </a:spcAft>
                      </a:pPr>
                      <a:r>
                        <a:rPr lang="en-US" sz="1200">
                          <a:effectLst/>
                        </a:rPr>
                        <a:t>Washington State University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tc>
                  <a:txBody>
                    <a:bodyPr/>
                    <a:lstStyle/>
                    <a:p>
                      <a:pPr marL="0" marR="0">
                        <a:lnSpc>
                          <a:spcPct val="107000"/>
                        </a:lnSpc>
                        <a:spcBef>
                          <a:spcPts val="0"/>
                        </a:spcBef>
                        <a:spcAft>
                          <a:spcPts val="0"/>
                        </a:spcAft>
                      </a:pPr>
                      <a:r>
                        <a:rPr lang="en-US" sz="1200" dirty="0">
                          <a:effectLst/>
                        </a:rPr>
                        <a:t>$287,450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00470" marR="0" marT="0" marB="0" anchor="ctr"/>
                </a:tc>
                <a:extLst>
                  <a:ext uri="{0D108BD9-81ED-4DB2-BD59-A6C34878D82A}">
                    <a16:rowId xmlns:a16="http://schemas.microsoft.com/office/drawing/2014/main" val="649759147"/>
                  </a:ext>
                </a:extLst>
              </a:tr>
            </a:tbl>
          </a:graphicData>
        </a:graphic>
      </p:graphicFrame>
    </p:spTree>
    <p:extLst>
      <p:ext uri="{BB962C8B-B14F-4D97-AF65-F5344CB8AC3E}">
        <p14:creationId xmlns:p14="http://schemas.microsoft.com/office/powerpoint/2010/main" val="3511270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u-style.potx" id="{0F7CA267-E06F-4442-8E50-9FB316E2577E}" vid="{8196C169-C6A1-4D6A-863E-ADBD4F0C02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1373</Words>
  <Application>Microsoft Office PowerPoint</Application>
  <PresentationFormat>Widescreen</PresentationFormat>
  <Paragraphs>147</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Helvetica</vt:lpstr>
      <vt:lpstr>Helvetica Condensed Medium</vt:lpstr>
      <vt:lpstr>Wingdings</vt:lpstr>
      <vt:lpstr>Office Theme</vt:lpstr>
      <vt:lpstr>Infrastructure Awards</vt:lpstr>
      <vt:lpstr>Scientific Infrastructure Support for Consolidated Innovative Nuclear Research</vt:lpstr>
      <vt:lpstr>University Research Reactor Upgrades Infrastructure</vt:lpstr>
      <vt:lpstr>Eligible Institutions</vt:lpstr>
      <vt:lpstr>Merit Review Criteria</vt:lpstr>
      <vt:lpstr>FY 2020 Awards (9)</vt:lpstr>
      <vt:lpstr>General Scientific Infrastructure Support</vt:lpstr>
      <vt:lpstr>Merit Review Criteria</vt:lpstr>
      <vt:lpstr>FY 2020 Awards (12)</vt:lpstr>
      <vt:lpstr>Summary of FY 2020 Awards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2019-11-05T17:54:35Z</dcterms:created>
  <dcterms:modified xsi:type="dcterms:W3CDTF">2020-11-05T15:50:16Z</dcterms:modified>
</cp:coreProperties>
</file>