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7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27"/>
  </p:notesMasterIdLst>
  <p:handoutMasterIdLst>
    <p:handoutMasterId r:id="rId28"/>
  </p:handoutMasterIdLst>
  <p:sldIdLst>
    <p:sldId id="268" r:id="rId6"/>
    <p:sldId id="419" r:id="rId7"/>
    <p:sldId id="294" r:id="rId8"/>
    <p:sldId id="325" r:id="rId9"/>
    <p:sldId id="608" r:id="rId10"/>
    <p:sldId id="285" r:id="rId11"/>
    <p:sldId id="609" r:id="rId12"/>
    <p:sldId id="611" r:id="rId13"/>
    <p:sldId id="612" r:id="rId14"/>
    <p:sldId id="610" r:id="rId15"/>
    <p:sldId id="614" r:id="rId16"/>
    <p:sldId id="615" r:id="rId17"/>
    <p:sldId id="622" r:id="rId18"/>
    <p:sldId id="297" r:id="rId19"/>
    <p:sldId id="623" r:id="rId20"/>
    <p:sldId id="624" r:id="rId21"/>
    <p:sldId id="625" r:id="rId22"/>
    <p:sldId id="626" r:id="rId23"/>
    <p:sldId id="258" r:id="rId24"/>
    <p:sldId id="627" r:id="rId25"/>
    <p:sldId id="62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76"/>
    <a:srgbClr val="941100"/>
    <a:srgbClr val="011893"/>
    <a:srgbClr val="74BF44"/>
    <a:srgbClr val="6699FF"/>
    <a:srgbClr val="6C8F9B"/>
    <a:srgbClr val="BCC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F78A7-8488-4F59-895F-42D15EB24CF9}" v="359" dt="2020-11-06T20:45:42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163"/>
  </p:normalViewPr>
  <p:slideViewPr>
    <p:cSldViewPr snapToGrid="0" snapToObjects="1">
      <p:cViewPr varScale="1">
        <p:scale>
          <a:sx n="118" d="100"/>
          <a:sy n="118" d="100"/>
        </p:scale>
        <p:origin x="11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08DCB-ED83-49D1-90A4-54CF7B657306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1DAC1-F09D-40C3-AAAB-603CDF30B9A9}">
      <dgm:prSet phldrT="[Text]" custT="1"/>
      <dgm:spPr/>
      <dgm:t>
        <a:bodyPr/>
        <a:lstStyle/>
        <a:p>
          <a:r>
            <a:rPr lang="en-US" sz="4800" dirty="0"/>
            <a:t>LWRS</a:t>
          </a:r>
          <a:endParaRPr lang="en-US" sz="1700" dirty="0"/>
        </a:p>
      </dgm:t>
    </dgm:pt>
    <dgm:pt modelId="{672EE031-DCE8-4C8A-8E15-EF50F4514592}" type="parTrans" cxnId="{40BC7A5A-3CAC-418B-8793-094E9B991A74}">
      <dgm:prSet/>
      <dgm:spPr/>
      <dgm:t>
        <a:bodyPr/>
        <a:lstStyle/>
        <a:p>
          <a:endParaRPr lang="en-US"/>
        </a:p>
      </dgm:t>
    </dgm:pt>
    <dgm:pt modelId="{5FA998BA-DE96-4F58-B2EC-794F0F333FC2}" type="sibTrans" cxnId="{40BC7A5A-3CAC-418B-8793-094E9B991A74}">
      <dgm:prSet/>
      <dgm:spPr/>
      <dgm:t>
        <a:bodyPr/>
        <a:lstStyle/>
        <a:p>
          <a:endParaRPr lang="en-US"/>
        </a:p>
      </dgm:t>
    </dgm:pt>
    <dgm:pt modelId="{CC978B3E-0C42-4EC3-999A-5A5B55D19BC7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/>
            <a:t>Plant Modernization Pathway</a:t>
          </a:r>
        </a:p>
      </dgm:t>
    </dgm:pt>
    <dgm:pt modelId="{C12F7263-7720-4E0E-A4D4-DA4202552436}" type="parTrans" cxnId="{D19099AA-2BA2-4FA3-8EBB-CF198B9CE48B}">
      <dgm:prSet/>
      <dgm:spPr/>
      <dgm:t>
        <a:bodyPr/>
        <a:lstStyle/>
        <a:p>
          <a:endParaRPr lang="en-US"/>
        </a:p>
      </dgm:t>
    </dgm:pt>
    <dgm:pt modelId="{B5E458E2-B22C-4544-80B1-C092DDE0436A}" type="sibTrans" cxnId="{D19099AA-2BA2-4FA3-8EBB-CF198B9CE48B}">
      <dgm:prSet/>
      <dgm:spPr/>
      <dgm:t>
        <a:bodyPr/>
        <a:lstStyle/>
        <a:p>
          <a:endParaRPr lang="en-US"/>
        </a:p>
      </dgm:t>
    </dgm:pt>
    <dgm:pt modelId="{0E493CA6-AF19-44E1-BA11-85DD66FBF54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Flexible Plant Operation and General Technical Program Plan Pathway</a:t>
          </a:r>
        </a:p>
      </dgm:t>
    </dgm:pt>
    <dgm:pt modelId="{4E6874FB-8A82-4A7C-A73A-E7180837D58B}" type="parTrans" cxnId="{BADAD741-B52A-42DB-85DE-29CAC2271E35}">
      <dgm:prSet/>
      <dgm:spPr/>
      <dgm:t>
        <a:bodyPr/>
        <a:lstStyle/>
        <a:p>
          <a:endParaRPr lang="en-US"/>
        </a:p>
      </dgm:t>
    </dgm:pt>
    <dgm:pt modelId="{48788A95-FD11-408E-99AD-C8313C297E54}" type="sibTrans" cxnId="{BADAD741-B52A-42DB-85DE-29CAC2271E35}">
      <dgm:prSet/>
      <dgm:spPr/>
      <dgm:t>
        <a:bodyPr/>
        <a:lstStyle/>
        <a:p>
          <a:endParaRPr lang="en-US"/>
        </a:p>
      </dgm:t>
    </dgm:pt>
    <dgm:pt modelId="{72DE3B80-9B03-4FD6-B99D-28BA3E23D90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dirty="0"/>
            <a:t>Risk-Informed Systems Analysis Pathway</a:t>
          </a:r>
        </a:p>
      </dgm:t>
    </dgm:pt>
    <dgm:pt modelId="{5F490BA0-0C16-48A8-848E-F28A4F6244E0}" type="parTrans" cxnId="{66A2D66A-7A43-46D9-85B8-32F31F34FFB8}">
      <dgm:prSet/>
      <dgm:spPr/>
      <dgm:t>
        <a:bodyPr/>
        <a:lstStyle/>
        <a:p>
          <a:endParaRPr lang="en-US"/>
        </a:p>
      </dgm:t>
    </dgm:pt>
    <dgm:pt modelId="{7FD71885-11DB-40A9-91A4-4C3D9B32BBE9}" type="sibTrans" cxnId="{66A2D66A-7A43-46D9-85B8-32F31F34FFB8}">
      <dgm:prSet/>
      <dgm:spPr/>
      <dgm:t>
        <a:bodyPr/>
        <a:lstStyle/>
        <a:p>
          <a:endParaRPr lang="en-US"/>
        </a:p>
      </dgm:t>
    </dgm:pt>
    <dgm:pt modelId="{29ACDD33-AB4D-48D8-9EB1-A925B2ADAFBC}">
      <dgm:prSet custT="1"/>
      <dgm:spPr/>
      <dgm:t>
        <a:bodyPr/>
        <a:lstStyle/>
        <a:p>
          <a:r>
            <a:rPr lang="en-US" sz="2800" dirty="0"/>
            <a:t>Materials Research Pathway</a:t>
          </a:r>
        </a:p>
      </dgm:t>
    </dgm:pt>
    <dgm:pt modelId="{8DFD80BC-F443-4389-B27E-97278C7B0424}" type="parTrans" cxnId="{30933029-69A8-4944-BD1E-1DEA10FE96B7}">
      <dgm:prSet/>
      <dgm:spPr/>
      <dgm:t>
        <a:bodyPr/>
        <a:lstStyle/>
        <a:p>
          <a:endParaRPr lang="en-US"/>
        </a:p>
      </dgm:t>
    </dgm:pt>
    <dgm:pt modelId="{6318C269-58A6-4F65-A2F0-BBD6E60D1EED}" type="sibTrans" cxnId="{30933029-69A8-4944-BD1E-1DEA10FE96B7}">
      <dgm:prSet/>
      <dgm:spPr/>
      <dgm:t>
        <a:bodyPr/>
        <a:lstStyle/>
        <a:p>
          <a:endParaRPr lang="en-US"/>
        </a:p>
      </dgm:t>
    </dgm:pt>
    <dgm:pt modelId="{126CE600-10F0-4947-9C14-43ADD7CDFB4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/>
            <a:t>Physical Security Pathway</a:t>
          </a:r>
        </a:p>
      </dgm:t>
    </dgm:pt>
    <dgm:pt modelId="{AE15E6F6-FDD8-4EA5-B74C-2F0A3F7A91F0}" type="parTrans" cxnId="{3590D205-A75F-436C-B819-09AE44BA04AE}">
      <dgm:prSet/>
      <dgm:spPr/>
      <dgm:t>
        <a:bodyPr/>
        <a:lstStyle/>
        <a:p>
          <a:endParaRPr lang="en-US"/>
        </a:p>
      </dgm:t>
    </dgm:pt>
    <dgm:pt modelId="{6A775A83-1294-4894-83F4-F6A02FF7EF70}" type="sibTrans" cxnId="{3590D205-A75F-436C-B819-09AE44BA04AE}">
      <dgm:prSet/>
      <dgm:spPr/>
      <dgm:t>
        <a:bodyPr/>
        <a:lstStyle/>
        <a:p>
          <a:endParaRPr lang="en-US"/>
        </a:p>
      </dgm:t>
    </dgm:pt>
    <dgm:pt modelId="{55D3BF55-FE4A-4B40-8191-5382A81EE19C}" type="pres">
      <dgm:prSet presAssocID="{F1808DCB-ED83-49D1-90A4-54CF7B6573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3C7C48-D835-40F4-846C-8AAD4E0FD939}" type="pres">
      <dgm:prSet presAssocID="{7281DAC1-F09D-40C3-AAAB-603CDF30B9A9}" presName="hierRoot1" presStyleCnt="0">
        <dgm:presLayoutVars>
          <dgm:hierBranch val="init"/>
        </dgm:presLayoutVars>
      </dgm:prSet>
      <dgm:spPr/>
    </dgm:pt>
    <dgm:pt modelId="{521F7A60-0BCE-4B8D-B505-71B21F74282A}" type="pres">
      <dgm:prSet presAssocID="{7281DAC1-F09D-40C3-AAAB-603CDF30B9A9}" presName="rootComposite1" presStyleCnt="0"/>
      <dgm:spPr/>
    </dgm:pt>
    <dgm:pt modelId="{A2E2DDA6-1060-4FEA-9D50-BCC2F8A88E96}" type="pres">
      <dgm:prSet presAssocID="{7281DAC1-F09D-40C3-AAAB-603CDF30B9A9}" presName="rootText1" presStyleLbl="node0" presStyleIdx="0" presStyleCnt="1" custScaleX="107504">
        <dgm:presLayoutVars>
          <dgm:chPref val="3"/>
        </dgm:presLayoutVars>
      </dgm:prSet>
      <dgm:spPr/>
    </dgm:pt>
    <dgm:pt modelId="{0FAF94B5-1528-4A44-ACE0-BEDEB67C8713}" type="pres">
      <dgm:prSet presAssocID="{7281DAC1-F09D-40C3-AAAB-603CDF30B9A9}" presName="rootConnector1" presStyleLbl="node1" presStyleIdx="0" presStyleCnt="0"/>
      <dgm:spPr/>
    </dgm:pt>
    <dgm:pt modelId="{8AF7ECDA-5C14-4EB1-B346-8DF88792C4D4}" type="pres">
      <dgm:prSet presAssocID="{7281DAC1-F09D-40C3-AAAB-603CDF30B9A9}" presName="hierChild2" presStyleCnt="0"/>
      <dgm:spPr/>
    </dgm:pt>
    <dgm:pt modelId="{B07F4A75-7B92-4240-90B7-1A5B65C8FAA8}" type="pres">
      <dgm:prSet presAssocID="{C12F7263-7720-4E0E-A4D4-DA4202552436}" presName="Name37" presStyleLbl="parChTrans1D2" presStyleIdx="0" presStyleCnt="5"/>
      <dgm:spPr/>
    </dgm:pt>
    <dgm:pt modelId="{C56FD5AB-E071-4268-BE05-EA9515DC13E6}" type="pres">
      <dgm:prSet presAssocID="{CC978B3E-0C42-4EC3-999A-5A5B55D19BC7}" presName="hierRoot2" presStyleCnt="0">
        <dgm:presLayoutVars>
          <dgm:hierBranch val="init"/>
        </dgm:presLayoutVars>
      </dgm:prSet>
      <dgm:spPr/>
    </dgm:pt>
    <dgm:pt modelId="{1B5C3E8A-C523-450A-861E-7D198195E3F7}" type="pres">
      <dgm:prSet presAssocID="{CC978B3E-0C42-4EC3-999A-5A5B55D19BC7}" presName="rootComposite" presStyleCnt="0"/>
      <dgm:spPr/>
    </dgm:pt>
    <dgm:pt modelId="{73CCB314-40D7-4291-9576-FF543DD56CE2}" type="pres">
      <dgm:prSet presAssocID="{CC978B3E-0C42-4EC3-999A-5A5B55D19BC7}" presName="rootText" presStyleLbl="node2" presStyleIdx="0" presStyleCnt="5" custScaleY="140223">
        <dgm:presLayoutVars>
          <dgm:chPref val="3"/>
        </dgm:presLayoutVars>
      </dgm:prSet>
      <dgm:spPr/>
    </dgm:pt>
    <dgm:pt modelId="{99ED0B8A-CD77-47B7-AEFB-0B0D4917566E}" type="pres">
      <dgm:prSet presAssocID="{CC978B3E-0C42-4EC3-999A-5A5B55D19BC7}" presName="rootConnector" presStyleLbl="node2" presStyleIdx="0" presStyleCnt="5"/>
      <dgm:spPr/>
    </dgm:pt>
    <dgm:pt modelId="{16EECC66-437B-40E9-98AD-8A04AD28FC7D}" type="pres">
      <dgm:prSet presAssocID="{CC978B3E-0C42-4EC3-999A-5A5B55D19BC7}" presName="hierChild4" presStyleCnt="0"/>
      <dgm:spPr/>
    </dgm:pt>
    <dgm:pt modelId="{0CEC0F2B-B851-49FD-8FB8-AC6F8D50DE7C}" type="pres">
      <dgm:prSet presAssocID="{CC978B3E-0C42-4EC3-999A-5A5B55D19BC7}" presName="hierChild5" presStyleCnt="0"/>
      <dgm:spPr/>
    </dgm:pt>
    <dgm:pt modelId="{F021327F-39B7-4331-9616-7DF4DA3054AE}" type="pres">
      <dgm:prSet presAssocID="{4E6874FB-8A82-4A7C-A73A-E7180837D58B}" presName="Name37" presStyleLbl="parChTrans1D2" presStyleIdx="1" presStyleCnt="5"/>
      <dgm:spPr/>
    </dgm:pt>
    <dgm:pt modelId="{3CE341E1-680E-42A7-851A-FF0AB3CB361B}" type="pres">
      <dgm:prSet presAssocID="{0E493CA6-AF19-44E1-BA11-85DD66FBF545}" presName="hierRoot2" presStyleCnt="0">
        <dgm:presLayoutVars>
          <dgm:hierBranch val="init"/>
        </dgm:presLayoutVars>
      </dgm:prSet>
      <dgm:spPr/>
    </dgm:pt>
    <dgm:pt modelId="{A5396787-185F-4CF4-A866-398090DF3E25}" type="pres">
      <dgm:prSet presAssocID="{0E493CA6-AF19-44E1-BA11-85DD66FBF545}" presName="rootComposite" presStyleCnt="0"/>
      <dgm:spPr/>
    </dgm:pt>
    <dgm:pt modelId="{9F4BD99A-F3A7-46F5-AA30-5686FD1BDF48}" type="pres">
      <dgm:prSet presAssocID="{0E493CA6-AF19-44E1-BA11-85DD66FBF545}" presName="rootText" presStyleLbl="node2" presStyleIdx="1" presStyleCnt="5" custScaleY="140223">
        <dgm:presLayoutVars>
          <dgm:chPref val="3"/>
        </dgm:presLayoutVars>
      </dgm:prSet>
      <dgm:spPr/>
    </dgm:pt>
    <dgm:pt modelId="{8DDBEEF4-50D2-4E35-BF5C-049B690170CF}" type="pres">
      <dgm:prSet presAssocID="{0E493CA6-AF19-44E1-BA11-85DD66FBF545}" presName="rootConnector" presStyleLbl="node2" presStyleIdx="1" presStyleCnt="5"/>
      <dgm:spPr/>
    </dgm:pt>
    <dgm:pt modelId="{38BCB8AF-1B20-4BD7-835A-244FBB46AF8D}" type="pres">
      <dgm:prSet presAssocID="{0E493CA6-AF19-44E1-BA11-85DD66FBF545}" presName="hierChild4" presStyleCnt="0"/>
      <dgm:spPr/>
    </dgm:pt>
    <dgm:pt modelId="{549BED8A-B0A7-4EEB-BFD3-EEAB706C5A8A}" type="pres">
      <dgm:prSet presAssocID="{0E493CA6-AF19-44E1-BA11-85DD66FBF545}" presName="hierChild5" presStyleCnt="0"/>
      <dgm:spPr/>
    </dgm:pt>
    <dgm:pt modelId="{C59846AB-8A34-4161-83C8-2F2559F1A108}" type="pres">
      <dgm:prSet presAssocID="{5F490BA0-0C16-48A8-848E-F28A4F6244E0}" presName="Name37" presStyleLbl="parChTrans1D2" presStyleIdx="2" presStyleCnt="5"/>
      <dgm:spPr/>
    </dgm:pt>
    <dgm:pt modelId="{4380E69E-44F4-4184-9F92-C7BB091B31A6}" type="pres">
      <dgm:prSet presAssocID="{72DE3B80-9B03-4FD6-B99D-28BA3E23D90E}" presName="hierRoot2" presStyleCnt="0">
        <dgm:presLayoutVars>
          <dgm:hierBranch val="init"/>
        </dgm:presLayoutVars>
      </dgm:prSet>
      <dgm:spPr/>
    </dgm:pt>
    <dgm:pt modelId="{A4F2D3C4-F34C-43AA-A188-950285FE2BDA}" type="pres">
      <dgm:prSet presAssocID="{72DE3B80-9B03-4FD6-B99D-28BA3E23D90E}" presName="rootComposite" presStyleCnt="0"/>
      <dgm:spPr/>
    </dgm:pt>
    <dgm:pt modelId="{7060D842-4325-45E9-A614-5B4B0E337C3C}" type="pres">
      <dgm:prSet presAssocID="{72DE3B80-9B03-4FD6-B99D-28BA3E23D90E}" presName="rootText" presStyleLbl="node2" presStyleIdx="2" presStyleCnt="5" custScaleY="140223">
        <dgm:presLayoutVars>
          <dgm:chPref val="3"/>
        </dgm:presLayoutVars>
      </dgm:prSet>
      <dgm:spPr/>
    </dgm:pt>
    <dgm:pt modelId="{13B2182A-CE56-4E4F-B137-AF723F2A528D}" type="pres">
      <dgm:prSet presAssocID="{72DE3B80-9B03-4FD6-B99D-28BA3E23D90E}" presName="rootConnector" presStyleLbl="node2" presStyleIdx="2" presStyleCnt="5"/>
      <dgm:spPr/>
    </dgm:pt>
    <dgm:pt modelId="{5E81A017-7903-44C0-B84D-FCAE703C55C0}" type="pres">
      <dgm:prSet presAssocID="{72DE3B80-9B03-4FD6-B99D-28BA3E23D90E}" presName="hierChild4" presStyleCnt="0"/>
      <dgm:spPr/>
    </dgm:pt>
    <dgm:pt modelId="{4B7A4F68-8AC2-4D76-8314-D4FDFE686C41}" type="pres">
      <dgm:prSet presAssocID="{72DE3B80-9B03-4FD6-B99D-28BA3E23D90E}" presName="hierChild5" presStyleCnt="0"/>
      <dgm:spPr/>
    </dgm:pt>
    <dgm:pt modelId="{6A13133B-5D3A-4426-8F0D-9F254EF2EDA0}" type="pres">
      <dgm:prSet presAssocID="{8DFD80BC-F443-4389-B27E-97278C7B0424}" presName="Name37" presStyleLbl="parChTrans1D2" presStyleIdx="3" presStyleCnt="5"/>
      <dgm:spPr/>
    </dgm:pt>
    <dgm:pt modelId="{899BE3FA-AACB-4485-A6F7-F8A1B35A011C}" type="pres">
      <dgm:prSet presAssocID="{29ACDD33-AB4D-48D8-9EB1-A925B2ADAFBC}" presName="hierRoot2" presStyleCnt="0">
        <dgm:presLayoutVars>
          <dgm:hierBranch val="init"/>
        </dgm:presLayoutVars>
      </dgm:prSet>
      <dgm:spPr/>
    </dgm:pt>
    <dgm:pt modelId="{DF7BEADC-79EC-4216-BF42-A82C343BB444}" type="pres">
      <dgm:prSet presAssocID="{29ACDD33-AB4D-48D8-9EB1-A925B2ADAFBC}" presName="rootComposite" presStyleCnt="0"/>
      <dgm:spPr/>
    </dgm:pt>
    <dgm:pt modelId="{6EA2FA95-8512-4C37-B37E-D97E4DB165A9}" type="pres">
      <dgm:prSet presAssocID="{29ACDD33-AB4D-48D8-9EB1-A925B2ADAFBC}" presName="rootText" presStyleLbl="node2" presStyleIdx="3" presStyleCnt="5" custScaleY="140541">
        <dgm:presLayoutVars>
          <dgm:chPref val="3"/>
        </dgm:presLayoutVars>
      </dgm:prSet>
      <dgm:spPr/>
    </dgm:pt>
    <dgm:pt modelId="{7F25655E-59E2-4890-B24D-BA039A770F3C}" type="pres">
      <dgm:prSet presAssocID="{29ACDD33-AB4D-48D8-9EB1-A925B2ADAFBC}" presName="rootConnector" presStyleLbl="node2" presStyleIdx="3" presStyleCnt="5"/>
      <dgm:spPr/>
    </dgm:pt>
    <dgm:pt modelId="{177A2942-911A-49DB-ABAB-8351AA5CFD75}" type="pres">
      <dgm:prSet presAssocID="{29ACDD33-AB4D-48D8-9EB1-A925B2ADAFBC}" presName="hierChild4" presStyleCnt="0"/>
      <dgm:spPr/>
    </dgm:pt>
    <dgm:pt modelId="{D1BD9447-6D66-4B25-A51E-CC239B63A06E}" type="pres">
      <dgm:prSet presAssocID="{29ACDD33-AB4D-48D8-9EB1-A925B2ADAFBC}" presName="hierChild5" presStyleCnt="0"/>
      <dgm:spPr/>
    </dgm:pt>
    <dgm:pt modelId="{AAAAE1E9-E5C1-404C-AEDF-083480BF95A5}" type="pres">
      <dgm:prSet presAssocID="{AE15E6F6-FDD8-4EA5-B74C-2F0A3F7A91F0}" presName="Name37" presStyleLbl="parChTrans1D2" presStyleIdx="4" presStyleCnt="5"/>
      <dgm:spPr/>
    </dgm:pt>
    <dgm:pt modelId="{95532371-CB06-42BB-990A-665E994493A1}" type="pres">
      <dgm:prSet presAssocID="{126CE600-10F0-4947-9C14-43ADD7CDFB4E}" presName="hierRoot2" presStyleCnt="0">
        <dgm:presLayoutVars>
          <dgm:hierBranch val="init"/>
        </dgm:presLayoutVars>
      </dgm:prSet>
      <dgm:spPr/>
    </dgm:pt>
    <dgm:pt modelId="{F57D0DE8-E74E-4C5C-A897-51F569E089D9}" type="pres">
      <dgm:prSet presAssocID="{126CE600-10F0-4947-9C14-43ADD7CDFB4E}" presName="rootComposite" presStyleCnt="0"/>
      <dgm:spPr/>
    </dgm:pt>
    <dgm:pt modelId="{4E929E80-3CCF-4A85-A585-FF7E8F4F44F8}" type="pres">
      <dgm:prSet presAssocID="{126CE600-10F0-4947-9C14-43ADD7CDFB4E}" presName="rootText" presStyleLbl="node2" presStyleIdx="4" presStyleCnt="5" custScaleY="140223" custLinFactNeighborX="12672" custLinFactNeighborY="431">
        <dgm:presLayoutVars>
          <dgm:chPref val="3"/>
        </dgm:presLayoutVars>
      </dgm:prSet>
      <dgm:spPr/>
    </dgm:pt>
    <dgm:pt modelId="{0B69ABD6-3CF1-484B-8F5A-24C79F697CC8}" type="pres">
      <dgm:prSet presAssocID="{126CE600-10F0-4947-9C14-43ADD7CDFB4E}" presName="rootConnector" presStyleLbl="node2" presStyleIdx="4" presStyleCnt="5"/>
      <dgm:spPr/>
    </dgm:pt>
    <dgm:pt modelId="{ECCA221A-9B94-4B38-B7A2-CD40270B3962}" type="pres">
      <dgm:prSet presAssocID="{126CE600-10F0-4947-9C14-43ADD7CDFB4E}" presName="hierChild4" presStyleCnt="0"/>
      <dgm:spPr/>
    </dgm:pt>
    <dgm:pt modelId="{941594C4-E88A-4A3E-92E7-EEA40B4CB716}" type="pres">
      <dgm:prSet presAssocID="{126CE600-10F0-4947-9C14-43ADD7CDFB4E}" presName="hierChild5" presStyleCnt="0"/>
      <dgm:spPr/>
    </dgm:pt>
    <dgm:pt modelId="{157B17EE-F895-4192-B796-F5C39C3394C2}" type="pres">
      <dgm:prSet presAssocID="{7281DAC1-F09D-40C3-AAAB-603CDF30B9A9}" presName="hierChild3" presStyleCnt="0"/>
      <dgm:spPr/>
    </dgm:pt>
  </dgm:ptLst>
  <dgm:cxnLst>
    <dgm:cxn modelId="{3590D205-A75F-436C-B819-09AE44BA04AE}" srcId="{7281DAC1-F09D-40C3-AAAB-603CDF30B9A9}" destId="{126CE600-10F0-4947-9C14-43ADD7CDFB4E}" srcOrd="4" destOrd="0" parTransId="{AE15E6F6-FDD8-4EA5-B74C-2F0A3F7A91F0}" sibTransId="{6A775A83-1294-4894-83F4-F6A02FF7EF70}"/>
    <dgm:cxn modelId="{615D2915-81D1-4449-AA4D-3D01D2CA5B41}" type="presOf" srcId="{126CE600-10F0-4947-9C14-43ADD7CDFB4E}" destId="{4E929E80-3CCF-4A85-A585-FF7E8F4F44F8}" srcOrd="0" destOrd="0" presId="urn:microsoft.com/office/officeart/2005/8/layout/orgChart1"/>
    <dgm:cxn modelId="{0E352221-EE3F-47E4-917E-04F46273A28B}" type="presOf" srcId="{7281DAC1-F09D-40C3-AAAB-603CDF30B9A9}" destId="{0FAF94B5-1528-4A44-ACE0-BEDEB67C8713}" srcOrd="1" destOrd="0" presId="urn:microsoft.com/office/officeart/2005/8/layout/orgChart1"/>
    <dgm:cxn modelId="{1C517D22-F8D5-487E-884B-9C196CA6FF09}" type="presOf" srcId="{C12F7263-7720-4E0E-A4D4-DA4202552436}" destId="{B07F4A75-7B92-4240-90B7-1A5B65C8FAA8}" srcOrd="0" destOrd="0" presId="urn:microsoft.com/office/officeart/2005/8/layout/orgChart1"/>
    <dgm:cxn modelId="{30933029-69A8-4944-BD1E-1DEA10FE96B7}" srcId="{7281DAC1-F09D-40C3-AAAB-603CDF30B9A9}" destId="{29ACDD33-AB4D-48D8-9EB1-A925B2ADAFBC}" srcOrd="3" destOrd="0" parTransId="{8DFD80BC-F443-4389-B27E-97278C7B0424}" sibTransId="{6318C269-58A6-4F65-A2F0-BBD6E60D1EED}"/>
    <dgm:cxn modelId="{1646B52E-BBE9-42FD-BAC8-1F5FED23C133}" type="presOf" srcId="{F1808DCB-ED83-49D1-90A4-54CF7B657306}" destId="{55D3BF55-FE4A-4B40-8191-5382A81EE19C}" srcOrd="0" destOrd="0" presId="urn:microsoft.com/office/officeart/2005/8/layout/orgChart1"/>
    <dgm:cxn modelId="{E6336331-0533-4C27-AF4D-4F3AC50D7CB6}" type="presOf" srcId="{4E6874FB-8A82-4A7C-A73A-E7180837D58B}" destId="{F021327F-39B7-4331-9616-7DF4DA3054AE}" srcOrd="0" destOrd="0" presId="urn:microsoft.com/office/officeart/2005/8/layout/orgChart1"/>
    <dgm:cxn modelId="{BADAD741-B52A-42DB-85DE-29CAC2271E35}" srcId="{7281DAC1-F09D-40C3-AAAB-603CDF30B9A9}" destId="{0E493CA6-AF19-44E1-BA11-85DD66FBF545}" srcOrd="1" destOrd="0" parTransId="{4E6874FB-8A82-4A7C-A73A-E7180837D58B}" sibTransId="{48788A95-FD11-408E-99AD-C8313C297E54}"/>
    <dgm:cxn modelId="{66A2D66A-7A43-46D9-85B8-32F31F34FFB8}" srcId="{7281DAC1-F09D-40C3-AAAB-603CDF30B9A9}" destId="{72DE3B80-9B03-4FD6-B99D-28BA3E23D90E}" srcOrd="2" destOrd="0" parTransId="{5F490BA0-0C16-48A8-848E-F28A4F6244E0}" sibTransId="{7FD71885-11DB-40A9-91A4-4C3D9B32BBE9}"/>
    <dgm:cxn modelId="{543E3950-8348-43CA-A9A2-99DC2E9E7CA0}" type="presOf" srcId="{29ACDD33-AB4D-48D8-9EB1-A925B2ADAFBC}" destId="{7F25655E-59E2-4890-B24D-BA039A770F3C}" srcOrd="1" destOrd="0" presId="urn:microsoft.com/office/officeart/2005/8/layout/orgChart1"/>
    <dgm:cxn modelId="{40BC7A5A-3CAC-418B-8793-094E9B991A74}" srcId="{F1808DCB-ED83-49D1-90A4-54CF7B657306}" destId="{7281DAC1-F09D-40C3-AAAB-603CDF30B9A9}" srcOrd="0" destOrd="0" parTransId="{672EE031-DCE8-4C8A-8E15-EF50F4514592}" sibTransId="{5FA998BA-DE96-4F58-B2EC-794F0F333FC2}"/>
    <dgm:cxn modelId="{62A60681-AB31-4FB4-BC50-8375C37DF058}" type="presOf" srcId="{5F490BA0-0C16-48A8-848E-F28A4F6244E0}" destId="{C59846AB-8A34-4161-83C8-2F2559F1A108}" srcOrd="0" destOrd="0" presId="urn:microsoft.com/office/officeart/2005/8/layout/orgChart1"/>
    <dgm:cxn modelId="{5332E395-1928-4B2F-B761-293B38BD89C3}" type="presOf" srcId="{8DFD80BC-F443-4389-B27E-97278C7B0424}" destId="{6A13133B-5D3A-4426-8F0D-9F254EF2EDA0}" srcOrd="0" destOrd="0" presId="urn:microsoft.com/office/officeart/2005/8/layout/orgChart1"/>
    <dgm:cxn modelId="{38DAB49D-7E47-436E-871E-82CA5B9B6052}" type="presOf" srcId="{0E493CA6-AF19-44E1-BA11-85DD66FBF545}" destId="{9F4BD99A-F3A7-46F5-AA30-5686FD1BDF48}" srcOrd="0" destOrd="0" presId="urn:microsoft.com/office/officeart/2005/8/layout/orgChart1"/>
    <dgm:cxn modelId="{D19099AA-2BA2-4FA3-8EBB-CF198B9CE48B}" srcId="{7281DAC1-F09D-40C3-AAAB-603CDF30B9A9}" destId="{CC978B3E-0C42-4EC3-999A-5A5B55D19BC7}" srcOrd="0" destOrd="0" parTransId="{C12F7263-7720-4E0E-A4D4-DA4202552436}" sibTransId="{B5E458E2-B22C-4544-80B1-C092DDE0436A}"/>
    <dgm:cxn modelId="{9C4078AF-2D97-4436-B380-B6046BAB3EAB}" type="presOf" srcId="{7281DAC1-F09D-40C3-AAAB-603CDF30B9A9}" destId="{A2E2DDA6-1060-4FEA-9D50-BCC2F8A88E96}" srcOrd="0" destOrd="0" presId="urn:microsoft.com/office/officeart/2005/8/layout/orgChart1"/>
    <dgm:cxn modelId="{E088C8B2-5DF8-439A-AD19-8BF448997B47}" type="presOf" srcId="{29ACDD33-AB4D-48D8-9EB1-A925B2ADAFBC}" destId="{6EA2FA95-8512-4C37-B37E-D97E4DB165A9}" srcOrd="0" destOrd="0" presId="urn:microsoft.com/office/officeart/2005/8/layout/orgChart1"/>
    <dgm:cxn modelId="{5C53C0B6-90D0-4653-B037-14B737D8C4E6}" type="presOf" srcId="{72DE3B80-9B03-4FD6-B99D-28BA3E23D90E}" destId="{13B2182A-CE56-4E4F-B137-AF723F2A528D}" srcOrd="1" destOrd="0" presId="urn:microsoft.com/office/officeart/2005/8/layout/orgChart1"/>
    <dgm:cxn modelId="{F1A707CE-3562-49B1-B1E9-E328C73F7DFB}" type="presOf" srcId="{CC978B3E-0C42-4EC3-999A-5A5B55D19BC7}" destId="{73CCB314-40D7-4291-9576-FF543DD56CE2}" srcOrd="0" destOrd="0" presId="urn:microsoft.com/office/officeart/2005/8/layout/orgChart1"/>
    <dgm:cxn modelId="{A34B67D5-B0D3-46A1-92F5-5D18AA3A6A6F}" type="presOf" srcId="{CC978B3E-0C42-4EC3-999A-5A5B55D19BC7}" destId="{99ED0B8A-CD77-47B7-AEFB-0B0D4917566E}" srcOrd="1" destOrd="0" presId="urn:microsoft.com/office/officeart/2005/8/layout/orgChart1"/>
    <dgm:cxn modelId="{727AB7D8-4BB2-4F45-AEE0-8570D16B04C5}" type="presOf" srcId="{126CE600-10F0-4947-9C14-43ADD7CDFB4E}" destId="{0B69ABD6-3CF1-484B-8F5A-24C79F697CC8}" srcOrd="1" destOrd="0" presId="urn:microsoft.com/office/officeart/2005/8/layout/orgChart1"/>
    <dgm:cxn modelId="{E18C56DF-6450-4812-9757-74DB7B65B3BC}" type="presOf" srcId="{AE15E6F6-FDD8-4EA5-B74C-2F0A3F7A91F0}" destId="{AAAAE1E9-E5C1-404C-AEDF-083480BF95A5}" srcOrd="0" destOrd="0" presId="urn:microsoft.com/office/officeart/2005/8/layout/orgChart1"/>
    <dgm:cxn modelId="{0475D5E0-DED8-4568-87D7-B7F44CDA512A}" type="presOf" srcId="{72DE3B80-9B03-4FD6-B99D-28BA3E23D90E}" destId="{7060D842-4325-45E9-A614-5B4B0E337C3C}" srcOrd="0" destOrd="0" presId="urn:microsoft.com/office/officeart/2005/8/layout/orgChart1"/>
    <dgm:cxn modelId="{4D9713F8-487B-423C-B7E6-061272C83C08}" type="presOf" srcId="{0E493CA6-AF19-44E1-BA11-85DD66FBF545}" destId="{8DDBEEF4-50D2-4E35-BF5C-049B690170CF}" srcOrd="1" destOrd="0" presId="urn:microsoft.com/office/officeart/2005/8/layout/orgChart1"/>
    <dgm:cxn modelId="{A2EC1E0F-FC71-4119-AE60-66CF7C0B03E3}" type="presParOf" srcId="{55D3BF55-FE4A-4B40-8191-5382A81EE19C}" destId="{A43C7C48-D835-40F4-846C-8AAD4E0FD939}" srcOrd="0" destOrd="0" presId="urn:microsoft.com/office/officeart/2005/8/layout/orgChart1"/>
    <dgm:cxn modelId="{B5CCE137-3F23-446A-B682-693658A409A2}" type="presParOf" srcId="{A43C7C48-D835-40F4-846C-8AAD4E0FD939}" destId="{521F7A60-0BCE-4B8D-B505-71B21F74282A}" srcOrd="0" destOrd="0" presId="urn:microsoft.com/office/officeart/2005/8/layout/orgChart1"/>
    <dgm:cxn modelId="{61D69131-958D-4559-AF40-862E048FD892}" type="presParOf" srcId="{521F7A60-0BCE-4B8D-B505-71B21F74282A}" destId="{A2E2DDA6-1060-4FEA-9D50-BCC2F8A88E96}" srcOrd="0" destOrd="0" presId="urn:microsoft.com/office/officeart/2005/8/layout/orgChart1"/>
    <dgm:cxn modelId="{F71CE229-966E-4DD5-83CE-D9EC462D2E80}" type="presParOf" srcId="{521F7A60-0BCE-4B8D-B505-71B21F74282A}" destId="{0FAF94B5-1528-4A44-ACE0-BEDEB67C8713}" srcOrd="1" destOrd="0" presId="urn:microsoft.com/office/officeart/2005/8/layout/orgChart1"/>
    <dgm:cxn modelId="{B101CBC1-5EA6-4DB3-8755-4EF98A0D23E9}" type="presParOf" srcId="{A43C7C48-D835-40F4-846C-8AAD4E0FD939}" destId="{8AF7ECDA-5C14-4EB1-B346-8DF88792C4D4}" srcOrd="1" destOrd="0" presId="urn:microsoft.com/office/officeart/2005/8/layout/orgChart1"/>
    <dgm:cxn modelId="{B67A47B0-C5CB-49A8-9150-0F2FFF964F05}" type="presParOf" srcId="{8AF7ECDA-5C14-4EB1-B346-8DF88792C4D4}" destId="{B07F4A75-7B92-4240-90B7-1A5B65C8FAA8}" srcOrd="0" destOrd="0" presId="urn:microsoft.com/office/officeart/2005/8/layout/orgChart1"/>
    <dgm:cxn modelId="{7F9020B0-735F-40AD-A82C-43060A283F93}" type="presParOf" srcId="{8AF7ECDA-5C14-4EB1-B346-8DF88792C4D4}" destId="{C56FD5AB-E071-4268-BE05-EA9515DC13E6}" srcOrd="1" destOrd="0" presId="urn:microsoft.com/office/officeart/2005/8/layout/orgChart1"/>
    <dgm:cxn modelId="{2D0FA125-6BA7-457A-A0BA-B2AD1C4D344E}" type="presParOf" srcId="{C56FD5AB-E071-4268-BE05-EA9515DC13E6}" destId="{1B5C3E8A-C523-450A-861E-7D198195E3F7}" srcOrd="0" destOrd="0" presId="urn:microsoft.com/office/officeart/2005/8/layout/orgChart1"/>
    <dgm:cxn modelId="{231DB178-51EA-4A04-B63A-FBA32DFA417C}" type="presParOf" srcId="{1B5C3E8A-C523-450A-861E-7D198195E3F7}" destId="{73CCB314-40D7-4291-9576-FF543DD56CE2}" srcOrd="0" destOrd="0" presId="urn:microsoft.com/office/officeart/2005/8/layout/orgChart1"/>
    <dgm:cxn modelId="{CA7B649E-8ECD-494A-AE96-AB763DBE1323}" type="presParOf" srcId="{1B5C3E8A-C523-450A-861E-7D198195E3F7}" destId="{99ED0B8A-CD77-47B7-AEFB-0B0D4917566E}" srcOrd="1" destOrd="0" presId="urn:microsoft.com/office/officeart/2005/8/layout/orgChart1"/>
    <dgm:cxn modelId="{2A2DA398-4A41-4D39-B00A-6D8664032F76}" type="presParOf" srcId="{C56FD5AB-E071-4268-BE05-EA9515DC13E6}" destId="{16EECC66-437B-40E9-98AD-8A04AD28FC7D}" srcOrd="1" destOrd="0" presId="urn:microsoft.com/office/officeart/2005/8/layout/orgChart1"/>
    <dgm:cxn modelId="{C9E5E3B7-CB48-4914-A408-F21A8A1B265E}" type="presParOf" srcId="{C56FD5AB-E071-4268-BE05-EA9515DC13E6}" destId="{0CEC0F2B-B851-49FD-8FB8-AC6F8D50DE7C}" srcOrd="2" destOrd="0" presId="urn:microsoft.com/office/officeart/2005/8/layout/orgChart1"/>
    <dgm:cxn modelId="{986C56FE-3461-4A26-8D2B-8B0BAFC436FB}" type="presParOf" srcId="{8AF7ECDA-5C14-4EB1-B346-8DF88792C4D4}" destId="{F021327F-39B7-4331-9616-7DF4DA3054AE}" srcOrd="2" destOrd="0" presId="urn:microsoft.com/office/officeart/2005/8/layout/orgChart1"/>
    <dgm:cxn modelId="{E1AD57DA-91D3-4F68-974E-5071330B17E1}" type="presParOf" srcId="{8AF7ECDA-5C14-4EB1-B346-8DF88792C4D4}" destId="{3CE341E1-680E-42A7-851A-FF0AB3CB361B}" srcOrd="3" destOrd="0" presId="urn:microsoft.com/office/officeart/2005/8/layout/orgChart1"/>
    <dgm:cxn modelId="{2F86372D-D73A-4183-969E-6CF682BF96F0}" type="presParOf" srcId="{3CE341E1-680E-42A7-851A-FF0AB3CB361B}" destId="{A5396787-185F-4CF4-A866-398090DF3E25}" srcOrd="0" destOrd="0" presId="urn:microsoft.com/office/officeart/2005/8/layout/orgChart1"/>
    <dgm:cxn modelId="{3DA3016C-D084-4CEF-A5A9-B0199D35F88E}" type="presParOf" srcId="{A5396787-185F-4CF4-A866-398090DF3E25}" destId="{9F4BD99A-F3A7-46F5-AA30-5686FD1BDF48}" srcOrd="0" destOrd="0" presId="urn:microsoft.com/office/officeart/2005/8/layout/orgChart1"/>
    <dgm:cxn modelId="{3F04FFA0-D608-4B01-AE2A-FFD796698510}" type="presParOf" srcId="{A5396787-185F-4CF4-A866-398090DF3E25}" destId="{8DDBEEF4-50D2-4E35-BF5C-049B690170CF}" srcOrd="1" destOrd="0" presId="urn:microsoft.com/office/officeart/2005/8/layout/orgChart1"/>
    <dgm:cxn modelId="{EB97ABE1-FC75-4FB9-A5D7-7E84013B96B1}" type="presParOf" srcId="{3CE341E1-680E-42A7-851A-FF0AB3CB361B}" destId="{38BCB8AF-1B20-4BD7-835A-244FBB46AF8D}" srcOrd="1" destOrd="0" presId="urn:microsoft.com/office/officeart/2005/8/layout/orgChart1"/>
    <dgm:cxn modelId="{EC920BF1-2C7C-4C5E-806A-D9DDFE22FE5F}" type="presParOf" srcId="{3CE341E1-680E-42A7-851A-FF0AB3CB361B}" destId="{549BED8A-B0A7-4EEB-BFD3-EEAB706C5A8A}" srcOrd="2" destOrd="0" presId="urn:microsoft.com/office/officeart/2005/8/layout/orgChart1"/>
    <dgm:cxn modelId="{EF82AFDF-4379-433B-A52D-3B5D5ED2DC4E}" type="presParOf" srcId="{8AF7ECDA-5C14-4EB1-B346-8DF88792C4D4}" destId="{C59846AB-8A34-4161-83C8-2F2559F1A108}" srcOrd="4" destOrd="0" presId="urn:microsoft.com/office/officeart/2005/8/layout/orgChart1"/>
    <dgm:cxn modelId="{A0E6CE20-E1A0-4433-9BA0-3695CB7DD1EF}" type="presParOf" srcId="{8AF7ECDA-5C14-4EB1-B346-8DF88792C4D4}" destId="{4380E69E-44F4-4184-9F92-C7BB091B31A6}" srcOrd="5" destOrd="0" presId="urn:microsoft.com/office/officeart/2005/8/layout/orgChart1"/>
    <dgm:cxn modelId="{A1B48DF7-A245-4D86-924D-28D40F200A75}" type="presParOf" srcId="{4380E69E-44F4-4184-9F92-C7BB091B31A6}" destId="{A4F2D3C4-F34C-43AA-A188-950285FE2BDA}" srcOrd="0" destOrd="0" presId="urn:microsoft.com/office/officeart/2005/8/layout/orgChart1"/>
    <dgm:cxn modelId="{665C09B0-75BA-42F6-B18C-C2CA9E07DE89}" type="presParOf" srcId="{A4F2D3C4-F34C-43AA-A188-950285FE2BDA}" destId="{7060D842-4325-45E9-A614-5B4B0E337C3C}" srcOrd="0" destOrd="0" presId="urn:microsoft.com/office/officeart/2005/8/layout/orgChart1"/>
    <dgm:cxn modelId="{C0628F69-7275-425B-B28D-9CC01D24EDA4}" type="presParOf" srcId="{A4F2D3C4-F34C-43AA-A188-950285FE2BDA}" destId="{13B2182A-CE56-4E4F-B137-AF723F2A528D}" srcOrd="1" destOrd="0" presId="urn:microsoft.com/office/officeart/2005/8/layout/orgChart1"/>
    <dgm:cxn modelId="{31F797C7-1F4B-4C4C-A0DB-0E0D067A03CE}" type="presParOf" srcId="{4380E69E-44F4-4184-9F92-C7BB091B31A6}" destId="{5E81A017-7903-44C0-B84D-FCAE703C55C0}" srcOrd="1" destOrd="0" presId="urn:microsoft.com/office/officeart/2005/8/layout/orgChart1"/>
    <dgm:cxn modelId="{1044F0B5-A795-471D-99F2-C89EF3446D6F}" type="presParOf" srcId="{4380E69E-44F4-4184-9F92-C7BB091B31A6}" destId="{4B7A4F68-8AC2-4D76-8314-D4FDFE686C41}" srcOrd="2" destOrd="0" presId="urn:microsoft.com/office/officeart/2005/8/layout/orgChart1"/>
    <dgm:cxn modelId="{FBE86A4D-E221-4663-90C7-90664021EE06}" type="presParOf" srcId="{8AF7ECDA-5C14-4EB1-B346-8DF88792C4D4}" destId="{6A13133B-5D3A-4426-8F0D-9F254EF2EDA0}" srcOrd="6" destOrd="0" presId="urn:microsoft.com/office/officeart/2005/8/layout/orgChart1"/>
    <dgm:cxn modelId="{09D6D8B4-F69C-481B-9972-7C64AC1AA1F8}" type="presParOf" srcId="{8AF7ECDA-5C14-4EB1-B346-8DF88792C4D4}" destId="{899BE3FA-AACB-4485-A6F7-F8A1B35A011C}" srcOrd="7" destOrd="0" presId="urn:microsoft.com/office/officeart/2005/8/layout/orgChart1"/>
    <dgm:cxn modelId="{90446F2D-D12A-4D0D-9BE9-32CF73FB2722}" type="presParOf" srcId="{899BE3FA-AACB-4485-A6F7-F8A1B35A011C}" destId="{DF7BEADC-79EC-4216-BF42-A82C343BB444}" srcOrd="0" destOrd="0" presId="urn:microsoft.com/office/officeart/2005/8/layout/orgChart1"/>
    <dgm:cxn modelId="{A15280A8-0177-4ADA-A40A-D3BA89E013A2}" type="presParOf" srcId="{DF7BEADC-79EC-4216-BF42-A82C343BB444}" destId="{6EA2FA95-8512-4C37-B37E-D97E4DB165A9}" srcOrd="0" destOrd="0" presId="urn:microsoft.com/office/officeart/2005/8/layout/orgChart1"/>
    <dgm:cxn modelId="{6B2BD386-ABA9-4FC3-9F58-039E9D6C7A5B}" type="presParOf" srcId="{DF7BEADC-79EC-4216-BF42-A82C343BB444}" destId="{7F25655E-59E2-4890-B24D-BA039A770F3C}" srcOrd="1" destOrd="0" presId="urn:microsoft.com/office/officeart/2005/8/layout/orgChart1"/>
    <dgm:cxn modelId="{E4B7F658-1920-426C-A2F5-B4984AF7222F}" type="presParOf" srcId="{899BE3FA-AACB-4485-A6F7-F8A1B35A011C}" destId="{177A2942-911A-49DB-ABAB-8351AA5CFD75}" srcOrd="1" destOrd="0" presId="urn:microsoft.com/office/officeart/2005/8/layout/orgChart1"/>
    <dgm:cxn modelId="{438861CA-FAA0-4BC6-9891-A24177013190}" type="presParOf" srcId="{899BE3FA-AACB-4485-A6F7-F8A1B35A011C}" destId="{D1BD9447-6D66-4B25-A51E-CC239B63A06E}" srcOrd="2" destOrd="0" presId="urn:microsoft.com/office/officeart/2005/8/layout/orgChart1"/>
    <dgm:cxn modelId="{BC4184B2-499A-4DB7-A243-0DDC3AC81144}" type="presParOf" srcId="{8AF7ECDA-5C14-4EB1-B346-8DF88792C4D4}" destId="{AAAAE1E9-E5C1-404C-AEDF-083480BF95A5}" srcOrd="8" destOrd="0" presId="urn:microsoft.com/office/officeart/2005/8/layout/orgChart1"/>
    <dgm:cxn modelId="{B236E961-165C-4D7F-80B7-C9A5F913942D}" type="presParOf" srcId="{8AF7ECDA-5C14-4EB1-B346-8DF88792C4D4}" destId="{95532371-CB06-42BB-990A-665E994493A1}" srcOrd="9" destOrd="0" presId="urn:microsoft.com/office/officeart/2005/8/layout/orgChart1"/>
    <dgm:cxn modelId="{796DD54E-7BA4-4834-8474-AD01F4971DC1}" type="presParOf" srcId="{95532371-CB06-42BB-990A-665E994493A1}" destId="{F57D0DE8-E74E-4C5C-A897-51F569E089D9}" srcOrd="0" destOrd="0" presId="urn:microsoft.com/office/officeart/2005/8/layout/orgChart1"/>
    <dgm:cxn modelId="{C52B0A65-E748-468A-829F-BF7BFA06761F}" type="presParOf" srcId="{F57D0DE8-E74E-4C5C-A897-51F569E089D9}" destId="{4E929E80-3CCF-4A85-A585-FF7E8F4F44F8}" srcOrd="0" destOrd="0" presId="urn:microsoft.com/office/officeart/2005/8/layout/orgChart1"/>
    <dgm:cxn modelId="{C7B36B8A-447B-4724-9278-EEB08D50F2DC}" type="presParOf" srcId="{F57D0DE8-E74E-4C5C-A897-51F569E089D9}" destId="{0B69ABD6-3CF1-484B-8F5A-24C79F697CC8}" srcOrd="1" destOrd="0" presId="urn:microsoft.com/office/officeart/2005/8/layout/orgChart1"/>
    <dgm:cxn modelId="{CA7AE7F0-516D-4BCE-88E9-4AB1BB715BBC}" type="presParOf" srcId="{95532371-CB06-42BB-990A-665E994493A1}" destId="{ECCA221A-9B94-4B38-B7A2-CD40270B3962}" srcOrd="1" destOrd="0" presId="urn:microsoft.com/office/officeart/2005/8/layout/orgChart1"/>
    <dgm:cxn modelId="{3B1FDF5C-2DAC-43F8-8165-ED7E3F475A48}" type="presParOf" srcId="{95532371-CB06-42BB-990A-665E994493A1}" destId="{941594C4-E88A-4A3E-92E7-EEA40B4CB716}" srcOrd="2" destOrd="0" presId="urn:microsoft.com/office/officeart/2005/8/layout/orgChart1"/>
    <dgm:cxn modelId="{856B5292-43A5-424C-B240-E6EED09576B9}" type="presParOf" srcId="{A43C7C48-D835-40F4-846C-8AAD4E0FD939}" destId="{157B17EE-F895-4192-B796-F5C39C3394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1DA46-19DC-43DD-A0C2-F0023116E62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462357-662A-4A08-A2F6-2922B4E5A528}">
      <dgm:prSet phldrT="[Text]"/>
      <dgm:spPr/>
      <dgm:t>
        <a:bodyPr/>
        <a:lstStyle/>
        <a:p>
          <a:r>
            <a:rPr lang="en-US" dirty="0"/>
            <a:t>Activation Energies</a:t>
          </a:r>
        </a:p>
      </dgm:t>
    </dgm:pt>
    <dgm:pt modelId="{58CBDF5E-1EB1-4EF4-82BF-61B45FDCF97C}" type="parTrans" cxnId="{2D516F7C-C210-448B-BE4A-A3383754735C}">
      <dgm:prSet/>
      <dgm:spPr/>
      <dgm:t>
        <a:bodyPr/>
        <a:lstStyle/>
        <a:p>
          <a:endParaRPr lang="en-US"/>
        </a:p>
      </dgm:t>
    </dgm:pt>
    <dgm:pt modelId="{69A69F33-A159-4382-9B0C-6041552D8555}" type="sibTrans" cxnId="{2D516F7C-C210-448B-BE4A-A3383754735C}">
      <dgm:prSet/>
      <dgm:spPr/>
      <dgm:t>
        <a:bodyPr/>
        <a:lstStyle/>
        <a:p>
          <a:endParaRPr lang="en-US"/>
        </a:p>
      </dgm:t>
    </dgm:pt>
    <dgm:pt modelId="{15A99988-10CF-4FC2-B818-626DE9AF182D}">
      <dgm:prSet/>
      <dgm:spPr/>
      <dgm:t>
        <a:bodyPr/>
        <a:lstStyle/>
        <a:p>
          <a:r>
            <a:rPr lang="en-US" dirty="0"/>
            <a:t>Diffusion Limited Oxidation</a:t>
          </a:r>
        </a:p>
      </dgm:t>
    </dgm:pt>
    <dgm:pt modelId="{CA9AD5C1-42B6-4FD7-A36E-CE83D92E8294}" type="parTrans" cxnId="{1B5A9E81-4605-4CFE-8684-E08022FC9096}">
      <dgm:prSet/>
      <dgm:spPr/>
      <dgm:t>
        <a:bodyPr/>
        <a:lstStyle/>
        <a:p>
          <a:endParaRPr lang="en-US"/>
        </a:p>
      </dgm:t>
    </dgm:pt>
    <dgm:pt modelId="{32F58E8C-7893-4720-8F5F-3836137134A9}" type="sibTrans" cxnId="{1B5A9E81-4605-4CFE-8684-E08022FC9096}">
      <dgm:prSet/>
      <dgm:spPr/>
      <dgm:t>
        <a:bodyPr/>
        <a:lstStyle/>
        <a:p>
          <a:endParaRPr lang="en-US"/>
        </a:p>
      </dgm:t>
    </dgm:pt>
    <dgm:pt modelId="{0CB89F6E-172C-444F-81E1-87D6CF0D0346}">
      <dgm:prSet/>
      <dgm:spPr/>
      <dgm:t>
        <a:bodyPr/>
        <a:lstStyle/>
        <a:p>
          <a:r>
            <a:rPr lang="en-US" dirty="0"/>
            <a:t>Moisture Effects</a:t>
          </a:r>
        </a:p>
      </dgm:t>
    </dgm:pt>
    <dgm:pt modelId="{812451D2-7C51-4C4C-89F0-3F4DEB03488F}" type="parTrans" cxnId="{C2B3080C-6EEF-4CFC-9B60-65D39FEB32D7}">
      <dgm:prSet/>
      <dgm:spPr/>
      <dgm:t>
        <a:bodyPr/>
        <a:lstStyle/>
        <a:p>
          <a:endParaRPr lang="en-US"/>
        </a:p>
      </dgm:t>
    </dgm:pt>
    <dgm:pt modelId="{A0A9714C-916E-4B50-A0FB-FB029462B8B8}" type="sibTrans" cxnId="{C2B3080C-6EEF-4CFC-9B60-65D39FEB32D7}">
      <dgm:prSet/>
      <dgm:spPr/>
      <dgm:t>
        <a:bodyPr/>
        <a:lstStyle/>
        <a:p>
          <a:endParaRPr lang="en-US"/>
        </a:p>
      </dgm:t>
    </dgm:pt>
    <dgm:pt modelId="{78EC0848-DCE3-4B31-A073-5B87467E01E1}">
      <dgm:prSet/>
      <dgm:spPr/>
      <dgm:t>
        <a:bodyPr/>
        <a:lstStyle/>
        <a:p>
          <a:r>
            <a:rPr lang="en-US"/>
            <a:t>Dose Rate Effects</a:t>
          </a:r>
          <a:endParaRPr lang="en-US" dirty="0"/>
        </a:p>
      </dgm:t>
    </dgm:pt>
    <dgm:pt modelId="{A77B3C1D-8802-4F61-9014-0A12E4CECE61}" type="parTrans" cxnId="{CDA35E27-F62A-4E44-A95A-4E723C619298}">
      <dgm:prSet/>
      <dgm:spPr/>
      <dgm:t>
        <a:bodyPr/>
        <a:lstStyle/>
        <a:p>
          <a:endParaRPr lang="en-US"/>
        </a:p>
      </dgm:t>
    </dgm:pt>
    <dgm:pt modelId="{A8E90B7F-5664-47DB-B28C-954F0447225B}" type="sibTrans" cxnId="{CDA35E27-F62A-4E44-A95A-4E723C619298}">
      <dgm:prSet/>
      <dgm:spPr/>
      <dgm:t>
        <a:bodyPr/>
        <a:lstStyle/>
        <a:p>
          <a:endParaRPr lang="en-US"/>
        </a:p>
      </dgm:t>
    </dgm:pt>
    <dgm:pt modelId="{086D1F8F-2B2D-4140-8510-7F41010EE175}">
      <dgm:prSet/>
      <dgm:spPr/>
      <dgm:t>
        <a:bodyPr/>
        <a:lstStyle/>
        <a:p>
          <a:r>
            <a:rPr lang="en-US"/>
            <a:t>Inverse Temperature Effects </a:t>
          </a:r>
        </a:p>
      </dgm:t>
    </dgm:pt>
    <dgm:pt modelId="{8B34D2FF-6DB2-448B-AD3F-8440D2ECE5F1}" type="parTrans" cxnId="{3E4C74A3-F3C9-4FF8-BC27-DAB7EDBF4075}">
      <dgm:prSet/>
      <dgm:spPr/>
      <dgm:t>
        <a:bodyPr/>
        <a:lstStyle/>
        <a:p>
          <a:endParaRPr lang="en-US"/>
        </a:p>
      </dgm:t>
    </dgm:pt>
    <dgm:pt modelId="{177D37B3-244C-4350-A818-D36535E16F49}" type="sibTrans" cxnId="{3E4C74A3-F3C9-4FF8-BC27-DAB7EDBF4075}">
      <dgm:prSet/>
      <dgm:spPr/>
      <dgm:t>
        <a:bodyPr/>
        <a:lstStyle/>
        <a:p>
          <a:endParaRPr lang="en-US"/>
        </a:p>
      </dgm:t>
    </dgm:pt>
    <dgm:pt modelId="{F7827C3F-2A22-46CA-8F1B-0C7AAC665187}">
      <dgm:prSet/>
      <dgm:spPr/>
      <dgm:t>
        <a:bodyPr/>
        <a:lstStyle/>
        <a:p>
          <a:r>
            <a:rPr lang="en-US" dirty="0"/>
            <a:t>Actual Plant Environments</a:t>
          </a:r>
        </a:p>
      </dgm:t>
    </dgm:pt>
    <dgm:pt modelId="{5E4D8231-32CC-4B1E-ADC3-9CBE0F3A8ACB}" type="parTrans" cxnId="{80A37B14-5A97-467A-9F48-B60B82E98E13}">
      <dgm:prSet/>
      <dgm:spPr/>
      <dgm:t>
        <a:bodyPr/>
        <a:lstStyle/>
        <a:p>
          <a:endParaRPr lang="en-US"/>
        </a:p>
      </dgm:t>
    </dgm:pt>
    <dgm:pt modelId="{30B2A43E-C074-4D94-AD73-CCA9117CF392}" type="sibTrans" cxnId="{80A37B14-5A97-467A-9F48-B60B82E98E13}">
      <dgm:prSet/>
      <dgm:spPr/>
      <dgm:t>
        <a:bodyPr/>
        <a:lstStyle/>
        <a:p>
          <a:endParaRPr lang="en-US"/>
        </a:p>
      </dgm:t>
    </dgm:pt>
    <dgm:pt modelId="{333C4787-8AEB-47F8-82B9-A222849B6F27}" type="pres">
      <dgm:prSet presAssocID="{6E91DA46-19DC-43DD-A0C2-F0023116E627}" presName="Name0" presStyleCnt="0">
        <dgm:presLayoutVars>
          <dgm:chMax val="7"/>
          <dgm:chPref val="7"/>
          <dgm:dir/>
        </dgm:presLayoutVars>
      </dgm:prSet>
      <dgm:spPr/>
    </dgm:pt>
    <dgm:pt modelId="{0D368ECA-8E97-4B67-9D5E-E43AB491FECD}" type="pres">
      <dgm:prSet presAssocID="{6E91DA46-19DC-43DD-A0C2-F0023116E627}" presName="Name1" presStyleCnt="0"/>
      <dgm:spPr/>
    </dgm:pt>
    <dgm:pt modelId="{4E22A47C-C202-4DF8-9BEE-1E89C2D397DD}" type="pres">
      <dgm:prSet presAssocID="{6E91DA46-19DC-43DD-A0C2-F0023116E627}" presName="cycle" presStyleCnt="0"/>
      <dgm:spPr/>
    </dgm:pt>
    <dgm:pt modelId="{DB174999-258B-4423-A428-F28A97AD627C}" type="pres">
      <dgm:prSet presAssocID="{6E91DA46-19DC-43DD-A0C2-F0023116E627}" presName="srcNode" presStyleLbl="node1" presStyleIdx="0" presStyleCnt="6"/>
      <dgm:spPr/>
    </dgm:pt>
    <dgm:pt modelId="{A6BE6C9B-0AA0-4CDA-AE5E-044D787DCAD8}" type="pres">
      <dgm:prSet presAssocID="{6E91DA46-19DC-43DD-A0C2-F0023116E627}" presName="conn" presStyleLbl="parChTrans1D2" presStyleIdx="0" presStyleCnt="1"/>
      <dgm:spPr/>
    </dgm:pt>
    <dgm:pt modelId="{52743384-74AF-4FA5-BC9E-E0BEBC79EB98}" type="pres">
      <dgm:prSet presAssocID="{6E91DA46-19DC-43DD-A0C2-F0023116E627}" presName="extraNode" presStyleLbl="node1" presStyleIdx="0" presStyleCnt="6"/>
      <dgm:spPr/>
    </dgm:pt>
    <dgm:pt modelId="{09971777-53CA-4D18-87A6-488A2A9F4873}" type="pres">
      <dgm:prSet presAssocID="{6E91DA46-19DC-43DD-A0C2-F0023116E627}" presName="dstNode" presStyleLbl="node1" presStyleIdx="0" presStyleCnt="6"/>
      <dgm:spPr/>
    </dgm:pt>
    <dgm:pt modelId="{AA8826E4-8F16-4206-B345-A49A66F10A27}" type="pres">
      <dgm:prSet presAssocID="{60462357-662A-4A08-A2F6-2922B4E5A528}" presName="text_1" presStyleLbl="node1" presStyleIdx="0" presStyleCnt="6">
        <dgm:presLayoutVars>
          <dgm:bulletEnabled val="1"/>
        </dgm:presLayoutVars>
      </dgm:prSet>
      <dgm:spPr/>
    </dgm:pt>
    <dgm:pt modelId="{5B4B8079-EB9D-4DFB-BD44-5AD0E66B0BD5}" type="pres">
      <dgm:prSet presAssocID="{60462357-662A-4A08-A2F6-2922B4E5A528}" presName="accent_1" presStyleCnt="0"/>
      <dgm:spPr/>
    </dgm:pt>
    <dgm:pt modelId="{C2DD951F-B682-46A6-8B0B-0E9FA583BBFE}" type="pres">
      <dgm:prSet presAssocID="{60462357-662A-4A08-A2F6-2922B4E5A528}" presName="accentRepeatNode" presStyleLbl="solidFgAcc1" presStyleIdx="0" presStyleCnt="6"/>
      <dgm:spPr/>
    </dgm:pt>
    <dgm:pt modelId="{79C13D89-CA02-4E83-A501-95FCCFFE5BFD}" type="pres">
      <dgm:prSet presAssocID="{78EC0848-DCE3-4B31-A073-5B87467E01E1}" presName="text_2" presStyleLbl="node1" presStyleIdx="1" presStyleCnt="6">
        <dgm:presLayoutVars>
          <dgm:bulletEnabled val="1"/>
        </dgm:presLayoutVars>
      </dgm:prSet>
      <dgm:spPr/>
    </dgm:pt>
    <dgm:pt modelId="{4B09345C-52F0-4AAB-8337-A9F695405E74}" type="pres">
      <dgm:prSet presAssocID="{78EC0848-DCE3-4B31-A073-5B87467E01E1}" presName="accent_2" presStyleCnt="0"/>
      <dgm:spPr/>
    </dgm:pt>
    <dgm:pt modelId="{33A939EB-0A63-45EA-83E2-0DCB9E05ED40}" type="pres">
      <dgm:prSet presAssocID="{78EC0848-DCE3-4B31-A073-5B87467E01E1}" presName="accentRepeatNode" presStyleLbl="solidFgAcc1" presStyleIdx="1" presStyleCnt="6"/>
      <dgm:spPr/>
    </dgm:pt>
    <dgm:pt modelId="{4B8FFB18-58AF-49B0-8754-0F260B68C4A8}" type="pres">
      <dgm:prSet presAssocID="{086D1F8F-2B2D-4140-8510-7F41010EE175}" presName="text_3" presStyleLbl="node1" presStyleIdx="2" presStyleCnt="6">
        <dgm:presLayoutVars>
          <dgm:bulletEnabled val="1"/>
        </dgm:presLayoutVars>
      </dgm:prSet>
      <dgm:spPr/>
    </dgm:pt>
    <dgm:pt modelId="{5C26725D-DC13-4BC4-A786-678366359947}" type="pres">
      <dgm:prSet presAssocID="{086D1F8F-2B2D-4140-8510-7F41010EE175}" presName="accent_3" presStyleCnt="0"/>
      <dgm:spPr/>
    </dgm:pt>
    <dgm:pt modelId="{CBA151B1-37A5-4BCC-921B-EFDE8696FFBC}" type="pres">
      <dgm:prSet presAssocID="{086D1F8F-2B2D-4140-8510-7F41010EE175}" presName="accentRepeatNode" presStyleLbl="solidFgAcc1" presStyleIdx="2" presStyleCnt="6"/>
      <dgm:spPr/>
    </dgm:pt>
    <dgm:pt modelId="{F5B05AE3-135E-464D-B880-2D61123C02B7}" type="pres">
      <dgm:prSet presAssocID="{15A99988-10CF-4FC2-B818-626DE9AF182D}" presName="text_4" presStyleLbl="node1" presStyleIdx="3" presStyleCnt="6">
        <dgm:presLayoutVars>
          <dgm:bulletEnabled val="1"/>
        </dgm:presLayoutVars>
      </dgm:prSet>
      <dgm:spPr/>
    </dgm:pt>
    <dgm:pt modelId="{53C4B6A6-7AA4-414B-AE39-89D74000782B}" type="pres">
      <dgm:prSet presAssocID="{15A99988-10CF-4FC2-B818-626DE9AF182D}" presName="accent_4" presStyleCnt="0"/>
      <dgm:spPr/>
    </dgm:pt>
    <dgm:pt modelId="{0F841033-51A1-4206-A7B2-7E131B6FCF1F}" type="pres">
      <dgm:prSet presAssocID="{15A99988-10CF-4FC2-B818-626DE9AF182D}" presName="accentRepeatNode" presStyleLbl="solidFgAcc1" presStyleIdx="3" presStyleCnt="6"/>
      <dgm:spPr/>
    </dgm:pt>
    <dgm:pt modelId="{338C56F4-CF9E-4633-8F0B-68B37A0E6ACE}" type="pres">
      <dgm:prSet presAssocID="{0CB89F6E-172C-444F-81E1-87D6CF0D0346}" presName="text_5" presStyleLbl="node1" presStyleIdx="4" presStyleCnt="6">
        <dgm:presLayoutVars>
          <dgm:bulletEnabled val="1"/>
        </dgm:presLayoutVars>
      </dgm:prSet>
      <dgm:spPr/>
    </dgm:pt>
    <dgm:pt modelId="{EF2DA17E-70B0-4DF6-9453-DBAB06AF067C}" type="pres">
      <dgm:prSet presAssocID="{0CB89F6E-172C-444F-81E1-87D6CF0D0346}" presName="accent_5" presStyleCnt="0"/>
      <dgm:spPr/>
    </dgm:pt>
    <dgm:pt modelId="{01C7AD55-7F33-4A3F-83BA-3DF31DB1B1CD}" type="pres">
      <dgm:prSet presAssocID="{0CB89F6E-172C-444F-81E1-87D6CF0D0346}" presName="accentRepeatNode" presStyleLbl="solidFgAcc1" presStyleIdx="4" presStyleCnt="6"/>
      <dgm:spPr/>
    </dgm:pt>
    <dgm:pt modelId="{E26729AE-45AD-4C45-BE8B-5359FC42172D}" type="pres">
      <dgm:prSet presAssocID="{F7827C3F-2A22-46CA-8F1B-0C7AAC665187}" presName="text_6" presStyleLbl="node1" presStyleIdx="5" presStyleCnt="6">
        <dgm:presLayoutVars>
          <dgm:bulletEnabled val="1"/>
        </dgm:presLayoutVars>
      </dgm:prSet>
      <dgm:spPr/>
    </dgm:pt>
    <dgm:pt modelId="{9054BC77-A55A-430B-9164-123B0D710650}" type="pres">
      <dgm:prSet presAssocID="{F7827C3F-2A22-46CA-8F1B-0C7AAC665187}" presName="accent_6" presStyleCnt="0"/>
      <dgm:spPr/>
    </dgm:pt>
    <dgm:pt modelId="{BD344F22-B7A6-488C-960A-0118CF9D245F}" type="pres">
      <dgm:prSet presAssocID="{F7827C3F-2A22-46CA-8F1B-0C7AAC665187}" presName="accentRepeatNode" presStyleLbl="solidFgAcc1" presStyleIdx="5" presStyleCnt="6"/>
      <dgm:spPr/>
    </dgm:pt>
  </dgm:ptLst>
  <dgm:cxnLst>
    <dgm:cxn modelId="{6FB59205-8F12-4FAA-ADB0-13AF7AE35EC2}" type="presOf" srcId="{60462357-662A-4A08-A2F6-2922B4E5A528}" destId="{AA8826E4-8F16-4206-B345-A49A66F10A27}" srcOrd="0" destOrd="0" presId="urn:microsoft.com/office/officeart/2008/layout/VerticalCurvedList"/>
    <dgm:cxn modelId="{C2B3080C-6EEF-4CFC-9B60-65D39FEB32D7}" srcId="{6E91DA46-19DC-43DD-A0C2-F0023116E627}" destId="{0CB89F6E-172C-444F-81E1-87D6CF0D0346}" srcOrd="4" destOrd="0" parTransId="{812451D2-7C51-4C4C-89F0-3F4DEB03488F}" sibTransId="{A0A9714C-916E-4B50-A0FB-FB029462B8B8}"/>
    <dgm:cxn modelId="{80A37B14-5A97-467A-9F48-B60B82E98E13}" srcId="{6E91DA46-19DC-43DD-A0C2-F0023116E627}" destId="{F7827C3F-2A22-46CA-8F1B-0C7AAC665187}" srcOrd="5" destOrd="0" parTransId="{5E4D8231-32CC-4B1E-ADC3-9CBE0F3A8ACB}" sibTransId="{30B2A43E-C074-4D94-AD73-CCA9117CF392}"/>
    <dgm:cxn modelId="{CDA35E27-F62A-4E44-A95A-4E723C619298}" srcId="{6E91DA46-19DC-43DD-A0C2-F0023116E627}" destId="{78EC0848-DCE3-4B31-A073-5B87467E01E1}" srcOrd="1" destOrd="0" parTransId="{A77B3C1D-8802-4F61-9014-0A12E4CECE61}" sibTransId="{A8E90B7F-5664-47DB-B28C-954F0447225B}"/>
    <dgm:cxn modelId="{BE45A64F-AFE1-4B71-B169-BDE91EA33663}" type="presOf" srcId="{F7827C3F-2A22-46CA-8F1B-0C7AAC665187}" destId="{E26729AE-45AD-4C45-BE8B-5359FC42172D}" srcOrd="0" destOrd="0" presId="urn:microsoft.com/office/officeart/2008/layout/VerticalCurvedList"/>
    <dgm:cxn modelId="{73F40357-2940-4C2E-B668-E45EB82DA077}" type="presOf" srcId="{086D1F8F-2B2D-4140-8510-7F41010EE175}" destId="{4B8FFB18-58AF-49B0-8754-0F260B68C4A8}" srcOrd="0" destOrd="0" presId="urn:microsoft.com/office/officeart/2008/layout/VerticalCurvedList"/>
    <dgm:cxn modelId="{2D516F7C-C210-448B-BE4A-A3383754735C}" srcId="{6E91DA46-19DC-43DD-A0C2-F0023116E627}" destId="{60462357-662A-4A08-A2F6-2922B4E5A528}" srcOrd="0" destOrd="0" parTransId="{58CBDF5E-1EB1-4EF4-82BF-61B45FDCF97C}" sibTransId="{69A69F33-A159-4382-9B0C-6041552D8555}"/>
    <dgm:cxn modelId="{1B5A9E81-4605-4CFE-8684-E08022FC9096}" srcId="{6E91DA46-19DC-43DD-A0C2-F0023116E627}" destId="{15A99988-10CF-4FC2-B818-626DE9AF182D}" srcOrd="3" destOrd="0" parTransId="{CA9AD5C1-42B6-4FD7-A36E-CE83D92E8294}" sibTransId="{32F58E8C-7893-4720-8F5F-3836137134A9}"/>
    <dgm:cxn modelId="{5AB15A8A-3927-4662-B2F4-22BCCEE8E759}" type="presOf" srcId="{6E91DA46-19DC-43DD-A0C2-F0023116E627}" destId="{333C4787-8AEB-47F8-82B9-A222849B6F27}" srcOrd="0" destOrd="0" presId="urn:microsoft.com/office/officeart/2008/layout/VerticalCurvedList"/>
    <dgm:cxn modelId="{F116F3A2-591F-488F-9DCD-F53290806D1E}" type="presOf" srcId="{69A69F33-A159-4382-9B0C-6041552D8555}" destId="{A6BE6C9B-0AA0-4CDA-AE5E-044D787DCAD8}" srcOrd="0" destOrd="0" presId="urn:microsoft.com/office/officeart/2008/layout/VerticalCurvedList"/>
    <dgm:cxn modelId="{3E4C74A3-F3C9-4FF8-BC27-DAB7EDBF4075}" srcId="{6E91DA46-19DC-43DD-A0C2-F0023116E627}" destId="{086D1F8F-2B2D-4140-8510-7F41010EE175}" srcOrd="2" destOrd="0" parTransId="{8B34D2FF-6DB2-448B-AD3F-8440D2ECE5F1}" sibTransId="{177D37B3-244C-4350-A818-D36535E16F49}"/>
    <dgm:cxn modelId="{9B2DD9DE-3C26-48D6-AA61-236E82E2F098}" type="presOf" srcId="{78EC0848-DCE3-4B31-A073-5B87467E01E1}" destId="{79C13D89-CA02-4E83-A501-95FCCFFE5BFD}" srcOrd="0" destOrd="0" presId="urn:microsoft.com/office/officeart/2008/layout/VerticalCurvedList"/>
    <dgm:cxn modelId="{8EE54DE0-819E-41F1-BCF6-44022593E878}" type="presOf" srcId="{15A99988-10CF-4FC2-B818-626DE9AF182D}" destId="{F5B05AE3-135E-464D-B880-2D61123C02B7}" srcOrd="0" destOrd="0" presId="urn:microsoft.com/office/officeart/2008/layout/VerticalCurvedList"/>
    <dgm:cxn modelId="{9D4E64FE-6D95-4DED-AF3E-91A7A49E2084}" type="presOf" srcId="{0CB89F6E-172C-444F-81E1-87D6CF0D0346}" destId="{338C56F4-CF9E-4633-8F0B-68B37A0E6ACE}" srcOrd="0" destOrd="0" presId="urn:microsoft.com/office/officeart/2008/layout/VerticalCurvedList"/>
    <dgm:cxn modelId="{AC10FDCB-9CA9-4534-B22B-D71B549568D1}" type="presParOf" srcId="{333C4787-8AEB-47F8-82B9-A222849B6F27}" destId="{0D368ECA-8E97-4B67-9D5E-E43AB491FECD}" srcOrd="0" destOrd="0" presId="urn:microsoft.com/office/officeart/2008/layout/VerticalCurvedList"/>
    <dgm:cxn modelId="{6AC92032-CF12-4551-81D4-553EA407D208}" type="presParOf" srcId="{0D368ECA-8E97-4B67-9D5E-E43AB491FECD}" destId="{4E22A47C-C202-4DF8-9BEE-1E89C2D397DD}" srcOrd="0" destOrd="0" presId="urn:microsoft.com/office/officeart/2008/layout/VerticalCurvedList"/>
    <dgm:cxn modelId="{8F908B61-D626-4DD0-A05F-064F9A4A5064}" type="presParOf" srcId="{4E22A47C-C202-4DF8-9BEE-1E89C2D397DD}" destId="{DB174999-258B-4423-A428-F28A97AD627C}" srcOrd="0" destOrd="0" presId="urn:microsoft.com/office/officeart/2008/layout/VerticalCurvedList"/>
    <dgm:cxn modelId="{3A0DB961-9F13-4FC2-AAAF-285C10D0E488}" type="presParOf" srcId="{4E22A47C-C202-4DF8-9BEE-1E89C2D397DD}" destId="{A6BE6C9B-0AA0-4CDA-AE5E-044D787DCAD8}" srcOrd="1" destOrd="0" presId="urn:microsoft.com/office/officeart/2008/layout/VerticalCurvedList"/>
    <dgm:cxn modelId="{31E34030-84FC-4A43-B432-A50D0DE83B7C}" type="presParOf" srcId="{4E22A47C-C202-4DF8-9BEE-1E89C2D397DD}" destId="{52743384-74AF-4FA5-BC9E-E0BEBC79EB98}" srcOrd="2" destOrd="0" presId="urn:microsoft.com/office/officeart/2008/layout/VerticalCurvedList"/>
    <dgm:cxn modelId="{D7799553-61EF-4D93-8C88-1A0485FDDC03}" type="presParOf" srcId="{4E22A47C-C202-4DF8-9BEE-1E89C2D397DD}" destId="{09971777-53CA-4D18-87A6-488A2A9F4873}" srcOrd="3" destOrd="0" presId="urn:microsoft.com/office/officeart/2008/layout/VerticalCurvedList"/>
    <dgm:cxn modelId="{C9D22656-76B1-4805-95B1-6405794BD37D}" type="presParOf" srcId="{0D368ECA-8E97-4B67-9D5E-E43AB491FECD}" destId="{AA8826E4-8F16-4206-B345-A49A66F10A27}" srcOrd="1" destOrd="0" presId="urn:microsoft.com/office/officeart/2008/layout/VerticalCurvedList"/>
    <dgm:cxn modelId="{1603DF89-9072-4D32-B941-EDD0A9D7CAB6}" type="presParOf" srcId="{0D368ECA-8E97-4B67-9D5E-E43AB491FECD}" destId="{5B4B8079-EB9D-4DFB-BD44-5AD0E66B0BD5}" srcOrd="2" destOrd="0" presId="urn:microsoft.com/office/officeart/2008/layout/VerticalCurvedList"/>
    <dgm:cxn modelId="{3470290B-9E08-4BC6-89CC-A234ECC309BC}" type="presParOf" srcId="{5B4B8079-EB9D-4DFB-BD44-5AD0E66B0BD5}" destId="{C2DD951F-B682-46A6-8B0B-0E9FA583BBFE}" srcOrd="0" destOrd="0" presId="urn:microsoft.com/office/officeart/2008/layout/VerticalCurvedList"/>
    <dgm:cxn modelId="{DEB61BE9-3B33-4465-AB4F-366648C19A52}" type="presParOf" srcId="{0D368ECA-8E97-4B67-9D5E-E43AB491FECD}" destId="{79C13D89-CA02-4E83-A501-95FCCFFE5BFD}" srcOrd="3" destOrd="0" presId="urn:microsoft.com/office/officeart/2008/layout/VerticalCurvedList"/>
    <dgm:cxn modelId="{33959702-65E9-4246-8CEC-355F1DA55596}" type="presParOf" srcId="{0D368ECA-8E97-4B67-9D5E-E43AB491FECD}" destId="{4B09345C-52F0-4AAB-8337-A9F695405E74}" srcOrd="4" destOrd="0" presId="urn:microsoft.com/office/officeart/2008/layout/VerticalCurvedList"/>
    <dgm:cxn modelId="{1977662B-DB69-4813-8D76-45EAFE8623DF}" type="presParOf" srcId="{4B09345C-52F0-4AAB-8337-A9F695405E74}" destId="{33A939EB-0A63-45EA-83E2-0DCB9E05ED40}" srcOrd="0" destOrd="0" presId="urn:microsoft.com/office/officeart/2008/layout/VerticalCurvedList"/>
    <dgm:cxn modelId="{C2118073-52A5-485C-889E-A314F826593C}" type="presParOf" srcId="{0D368ECA-8E97-4B67-9D5E-E43AB491FECD}" destId="{4B8FFB18-58AF-49B0-8754-0F260B68C4A8}" srcOrd="5" destOrd="0" presId="urn:microsoft.com/office/officeart/2008/layout/VerticalCurvedList"/>
    <dgm:cxn modelId="{050AC5A6-E677-4AF9-940C-355E079E0770}" type="presParOf" srcId="{0D368ECA-8E97-4B67-9D5E-E43AB491FECD}" destId="{5C26725D-DC13-4BC4-A786-678366359947}" srcOrd="6" destOrd="0" presId="urn:microsoft.com/office/officeart/2008/layout/VerticalCurvedList"/>
    <dgm:cxn modelId="{E478E7D6-CE38-4D02-8C28-39AF74852447}" type="presParOf" srcId="{5C26725D-DC13-4BC4-A786-678366359947}" destId="{CBA151B1-37A5-4BCC-921B-EFDE8696FFBC}" srcOrd="0" destOrd="0" presId="urn:microsoft.com/office/officeart/2008/layout/VerticalCurvedList"/>
    <dgm:cxn modelId="{3A8987C8-7E7E-4092-9F8F-F72CDE11A78E}" type="presParOf" srcId="{0D368ECA-8E97-4B67-9D5E-E43AB491FECD}" destId="{F5B05AE3-135E-464D-B880-2D61123C02B7}" srcOrd="7" destOrd="0" presId="urn:microsoft.com/office/officeart/2008/layout/VerticalCurvedList"/>
    <dgm:cxn modelId="{9AAFCD33-F2F0-4661-B05A-D247A1DB27B1}" type="presParOf" srcId="{0D368ECA-8E97-4B67-9D5E-E43AB491FECD}" destId="{53C4B6A6-7AA4-414B-AE39-89D74000782B}" srcOrd="8" destOrd="0" presId="urn:microsoft.com/office/officeart/2008/layout/VerticalCurvedList"/>
    <dgm:cxn modelId="{CB1D033B-1828-435D-B413-60AC0AEB7319}" type="presParOf" srcId="{53C4B6A6-7AA4-414B-AE39-89D74000782B}" destId="{0F841033-51A1-4206-A7B2-7E131B6FCF1F}" srcOrd="0" destOrd="0" presId="urn:microsoft.com/office/officeart/2008/layout/VerticalCurvedList"/>
    <dgm:cxn modelId="{99547CCC-42D3-4EB4-8899-3FA496C647F1}" type="presParOf" srcId="{0D368ECA-8E97-4B67-9D5E-E43AB491FECD}" destId="{338C56F4-CF9E-4633-8F0B-68B37A0E6ACE}" srcOrd="9" destOrd="0" presId="urn:microsoft.com/office/officeart/2008/layout/VerticalCurvedList"/>
    <dgm:cxn modelId="{AEA3F655-30D8-4914-838B-0A2A758F4674}" type="presParOf" srcId="{0D368ECA-8E97-4B67-9D5E-E43AB491FECD}" destId="{EF2DA17E-70B0-4DF6-9453-DBAB06AF067C}" srcOrd="10" destOrd="0" presId="urn:microsoft.com/office/officeart/2008/layout/VerticalCurvedList"/>
    <dgm:cxn modelId="{2FB0DC35-9694-4F7A-AD17-5A7C4604F63A}" type="presParOf" srcId="{EF2DA17E-70B0-4DF6-9453-DBAB06AF067C}" destId="{01C7AD55-7F33-4A3F-83BA-3DF31DB1B1CD}" srcOrd="0" destOrd="0" presId="urn:microsoft.com/office/officeart/2008/layout/VerticalCurvedList"/>
    <dgm:cxn modelId="{25BBAFB8-8B46-48EC-BEB2-961D28CF7846}" type="presParOf" srcId="{0D368ECA-8E97-4B67-9D5E-E43AB491FECD}" destId="{E26729AE-45AD-4C45-BE8B-5359FC42172D}" srcOrd="11" destOrd="0" presId="urn:microsoft.com/office/officeart/2008/layout/VerticalCurvedList"/>
    <dgm:cxn modelId="{26314F22-99CB-48AA-BD0F-9F97E89DA006}" type="presParOf" srcId="{0D368ECA-8E97-4B67-9D5E-E43AB491FECD}" destId="{9054BC77-A55A-430B-9164-123B0D710650}" srcOrd="12" destOrd="0" presId="urn:microsoft.com/office/officeart/2008/layout/VerticalCurvedList"/>
    <dgm:cxn modelId="{1442AD81-8D22-4DBC-8DD1-C3E857EFEFB8}" type="presParOf" srcId="{9054BC77-A55A-430B-9164-123B0D710650}" destId="{BD344F22-B7A6-488C-960A-0118CF9D24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E1E9-E5C1-404C-AEDF-083480BF95A5}">
      <dsp:nvSpPr>
        <dsp:cNvPr id="0" name=""/>
        <dsp:cNvSpPr/>
      </dsp:nvSpPr>
      <dsp:spPr>
        <a:xfrm>
          <a:off x="5713412" y="1284812"/>
          <a:ext cx="4735255" cy="415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28"/>
              </a:lnTo>
              <a:lnTo>
                <a:pt x="4735255" y="209628"/>
              </a:lnTo>
              <a:lnTo>
                <a:pt x="4735255" y="41504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3133B-5D3A-4426-8F0D-9F254EF2EDA0}">
      <dsp:nvSpPr>
        <dsp:cNvPr id="0" name=""/>
        <dsp:cNvSpPr/>
      </dsp:nvSpPr>
      <dsp:spPr>
        <a:xfrm>
          <a:off x="5713412" y="1284812"/>
          <a:ext cx="2367139" cy="410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12"/>
              </a:lnTo>
              <a:lnTo>
                <a:pt x="2367139" y="205412"/>
              </a:lnTo>
              <a:lnTo>
                <a:pt x="2367139" y="4108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46AB-8A34-4161-83C8-2F2559F1A108}">
      <dsp:nvSpPr>
        <dsp:cNvPr id="0" name=""/>
        <dsp:cNvSpPr/>
      </dsp:nvSpPr>
      <dsp:spPr>
        <a:xfrm>
          <a:off x="5667692" y="1284812"/>
          <a:ext cx="91440" cy="4108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8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1327F-39B7-4331-9616-7DF4DA3054AE}">
      <dsp:nvSpPr>
        <dsp:cNvPr id="0" name=""/>
        <dsp:cNvSpPr/>
      </dsp:nvSpPr>
      <dsp:spPr>
        <a:xfrm>
          <a:off x="3346272" y="1284812"/>
          <a:ext cx="2367139" cy="410825"/>
        </a:xfrm>
        <a:custGeom>
          <a:avLst/>
          <a:gdLst/>
          <a:ahLst/>
          <a:cxnLst/>
          <a:rect l="0" t="0" r="0" b="0"/>
          <a:pathLst>
            <a:path>
              <a:moveTo>
                <a:pt x="2367139" y="0"/>
              </a:moveTo>
              <a:lnTo>
                <a:pt x="2367139" y="205412"/>
              </a:lnTo>
              <a:lnTo>
                <a:pt x="0" y="205412"/>
              </a:lnTo>
              <a:lnTo>
                <a:pt x="0" y="4108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F4A75-7B92-4240-90B7-1A5B65C8FAA8}">
      <dsp:nvSpPr>
        <dsp:cNvPr id="0" name=""/>
        <dsp:cNvSpPr/>
      </dsp:nvSpPr>
      <dsp:spPr>
        <a:xfrm>
          <a:off x="979133" y="1284812"/>
          <a:ext cx="4734279" cy="410825"/>
        </a:xfrm>
        <a:custGeom>
          <a:avLst/>
          <a:gdLst/>
          <a:ahLst/>
          <a:cxnLst/>
          <a:rect l="0" t="0" r="0" b="0"/>
          <a:pathLst>
            <a:path>
              <a:moveTo>
                <a:pt x="4734279" y="0"/>
              </a:moveTo>
              <a:lnTo>
                <a:pt x="4734279" y="205412"/>
              </a:lnTo>
              <a:lnTo>
                <a:pt x="0" y="205412"/>
              </a:lnTo>
              <a:lnTo>
                <a:pt x="0" y="41082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2DDA6-1060-4FEA-9D50-BCC2F8A88E96}">
      <dsp:nvSpPr>
        <dsp:cNvPr id="0" name=""/>
        <dsp:cNvSpPr/>
      </dsp:nvSpPr>
      <dsp:spPr>
        <a:xfrm>
          <a:off x="4661854" y="306655"/>
          <a:ext cx="2103115" cy="97815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LWRS</a:t>
          </a:r>
          <a:endParaRPr lang="en-US" sz="1700" kern="1200" dirty="0"/>
        </a:p>
      </dsp:txBody>
      <dsp:txXfrm>
        <a:off x="4661854" y="306655"/>
        <a:ext cx="2103115" cy="978156"/>
      </dsp:txXfrm>
    </dsp:sp>
    <dsp:sp modelId="{73CCB314-40D7-4291-9576-FF543DD56CE2}">
      <dsp:nvSpPr>
        <dsp:cNvPr id="0" name=""/>
        <dsp:cNvSpPr/>
      </dsp:nvSpPr>
      <dsp:spPr>
        <a:xfrm>
          <a:off x="976" y="1695638"/>
          <a:ext cx="1956313" cy="13716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Plant Modernization Pathway</a:t>
          </a:r>
        </a:p>
      </dsp:txBody>
      <dsp:txXfrm>
        <a:off x="976" y="1695638"/>
        <a:ext cx="1956313" cy="1371600"/>
      </dsp:txXfrm>
    </dsp:sp>
    <dsp:sp modelId="{9F4BD99A-F3A7-46F5-AA30-5686FD1BDF48}">
      <dsp:nvSpPr>
        <dsp:cNvPr id="0" name=""/>
        <dsp:cNvSpPr/>
      </dsp:nvSpPr>
      <dsp:spPr>
        <a:xfrm>
          <a:off x="2368116" y="1695638"/>
          <a:ext cx="1956313" cy="13716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Flexible Plant Operation and General Technical Program Plan Pathway</a:t>
          </a:r>
        </a:p>
      </dsp:txBody>
      <dsp:txXfrm>
        <a:off x="2368116" y="1695638"/>
        <a:ext cx="1956313" cy="1371600"/>
      </dsp:txXfrm>
    </dsp:sp>
    <dsp:sp modelId="{7060D842-4325-45E9-A614-5B4B0E337C3C}">
      <dsp:nvSpPr>
        <dsp:cNvPr id="0" name=""/>
        <dsp:cNvSpPr/>
      </dsp:nvSpPr>
      <dsp:spPr>
        <a:xfrm>
          <a:off x="4735255" y="1695638"/>
          <a:ext cx="1956313" cy="13716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Risk-Informed Systems Analysis Pathway</a:t>
          </a:r>
        </a:p>
      </dsp:txBody>
      <dsp:txXfrm>
        <a:off x="4735255" y="1695638"/>
        <a:ext cx="1956313" cy="1371600"/>
      </dsp:txXfrm>
    </dsp:sp>
    <dsp:sp modelId="{6EA2FA95-8512-4C37-B37E-D97E4DB165A9}">
      <dsp:nvSpPr>
        <dsp:cNvPr id="0" name=""/>
        <dsp:cNvSpPr/>
      </dsp:nvSpPr>
      <dsp:spPr>
        <a:xfrm>
          <a:off x="7102395" y="1695638"/>
          <a:ext cx="1956313" cy="13747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Materials Research Pathway</a:t>
          </a:r>
        </a:p>
      </dsp:txBody>
      <dsp:txXfrm>
        <a:off x="7102395" y="1695638"/>
        <a:ext cx="1956313" cy="1374711"/>
      </dsp:txXfrm>
    </dsp:sp>
    <dsp:sp modelId="{4E929E80-3CCF-4A85-A585-FF7E8F4F44F8}">
      <dsp:nvSpPr>
        <dsp:cNvPr id="0" name=""/>
        <dsp:cNvSpPr/>
      </dsp:nvSpPr>
      <dsp:spPr>
        <a:xfrm>
          <a:off x="9470511" y="1699854"/>
          <a:ext cx="1956313" cy="137160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Physical Security Pathway</a:t>
          </a:r>
        </a:p>
      </dsp:txBody>
      <dsp:txXfrm>
        <a:off x="9470511" y="1699854"/>
        <a:ext cx="1956313" cy="137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E6C9B-0AA0-4CDA-AE5E-044D787DCAD8}">
      <dsp:nvSpPr>
        <dsp:cNvPr id="0" name=""/>
        <dsp:cNvSpPr/>
      </dsp:nvSpPr>
      <dsp:spPr>
        <a:xfrm>
          <a:off x="-5021182" y="-769299"/>
          <a:ext cx="5979878" cy="5979878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26E4-8F16-4206-B345-A49A66F10A27}">
      <dsp:nvSpPr>
        <dsp:cNvPr id="0" name=""/>
        <dsp:cNvSpPr/>
      </dsp:nvSpPr>
      <dsp:spPr>
        <a:xfrm>
          <a:off x="357667" y="233877"/>
          <a:ext cx="4466819" cy="4675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Activation Energies</a:t>
          </a:r>
        </a:p>
      </dsp:txBody>
      <dsp:txXfrm>
        <a:off x="357667" y="233877"/>
        <a:ext cx="4466819" cy="467577"/>
      </dsp:txXfrm>
    </dsp:sp>
    <dsp:sp modelId="{C2DD951F-B682-46A6-8B0B-0E9FA583BBFE}">
      <dsp:nvSpPr>
        <dsp:cNvPr id="0" name=""/>
        <dsp:cNvSpPr/>
      </dsp:nvSpPr>
      <dsp:spPr>
        <a:xfrm>
          <a:off x="65431" y="175430"/>
          <a:ext cx="584472" cy="58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13D89-CA02-4E83-A501-95FCCFFE5BFD}">
      <dsp:nvSpPr>
        <dsp:cNvPr id="0" name=""/>
        <dsp:cNvSpPr/>
      </dsp:nvSpPr>
      <dsp:spPr>
        <a:xfrm>
          <a:off x="742282" y="935155"/>
          <a:ext cx="4082204" cy="467577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Dose Rate Effects</a:t>
          </a:r>
          <a:endParaRPr lang="en-US" sz="2400" kern="1200" dirty="0"/>
        </a:p>
      </dsp:txBody>
      <dsp:txXfrm>
        <a:off x="742282" y="935155"/>
        <a:ext cx="4082204" cy="467577"/>
      </dsp:txXfrm>
    </dsp:sp>
    <dsp:sp modelId="{33A939EB-0A63-45EA-83E2-0DCB9E05ED40}">
      <dsp:nvSpPr>
        <dsp:cNvPr id="0" name=""/>
        <dsp:cNvSpPr/>
      </dsp:nvSpPr>
      <dsp:spPr>
        <a:xfrm>
          <a:off x="450045" y="876708"/>
          <a:ext cx="584472" cy="58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FFB18-58AF-49B0-8754-0F260B68C4A8}">
      <dsp:nvSpPr>
        <dsp:cNvPr id="0" name=""/>
        <dsp:cNvSpPr/>
      </dsp:nvSpPr>
      <dsp:spPr>
        <a:xfrm>
          <a:off x="918156" y="1636433"/>
          <a:ext cx="3906329" cy="467577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Inverse Temperature Effects </a:t>
          </a:r>
        </a:p>
      </dsp:txBody>
      <dsp:txXfrm>
        <a:off x="918156" y="1636433"/>
        <a:ext cx="3906329" cy="467577"/>
      </dsp:txXfrm>
    </dsp:sp>
    <dsp:sp modelId="{CBA151B1-37A5-4BCC-921B-EFDE8696FFBC}">
      <dsp:nvSpPr>
        <dsp:cNvPr id="0" name=""/>
        <dsp:cNvSpPr/>
      </dsp:nvSpPr>
      <dsp:spPr>
        <a:xfrm>
          <a:off x="625920" y="1577986"/>
          <a:ext cx="584472" cy="58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05AE3-135E-464D-B880-2D61123C02B7}">
      <dsp:nvSpPr>
        <dsp:cNvPr id="0" name=""/>
        <dsp:cNvSpPr/>
      </dsp:nvSpPr>
      <dsp:spPr>
        <a:xfrm>
          <a:off x="918156" y="2337267"/>
          <a:ext cx="3906329" cy="467577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Diffusion Limited Oxidation</a:t>
          </a:r>
        </a:p>
      </dsp:txBody>
      <dsp:txXfrm>
        <a:off x="918156" y="2337267"/>
        <a:ext cx="3906329" cy="467577"/>
      </dsp:txXfrm>
    </dsp:sp>
    <dsp:sp modelId="{0F841033-51A1-4206-A7B2-7E131B6FCF1F}">
      <dsp:nvSpPr>
        <dsp:cNvPr id="0" name=""/>
        <dsp:cNvSpPr/>
      </dsp:nvSpPr>
      <dsp:spPr>
        <a:xfrm>
          <a:off x="625920" y="2278820"/>
          <a:ext cx="584472" cy="58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C56F4-CF9E-4633-8F0B-68B37A0E6ACE}">
      <dsp:nvSpPr>
        <dsp:cNvPr id="0" name=""/>
        <dsp:cNvSpPr/>
      </dsp:nvSpPr>
      <dsp:spPr>
        <a:xfrm>
          <a:off x="742282" y="3038545"/>
          <a:ext cx="4082204" cy="467577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Moisture Effects</a:t>
          </a:r>
        </a:p>
      </dsp:txBody>
      <dsp:txXfrm>
        <a:off x="742282" y="3038545"/>
        <a:ext cx="4082204" cy="467577"/>
      </dsp:txXfrm>
    </dsp:sp>
    <dsp:sp modelId="{01C7AD55-7F33-4A3F-83BA-3DF31DB1B1CD}">
      <dsp:nvSpPr>
        <dsp:cNvPr id="0" name=""/>
        <dsp:cNvSpPr/>
      </dsp:nvSpPr>
      <dsp:spPr>
        <a:xfrm>
          <a:off x="450045" y="2980098"/>
          <a:ext cx="584472" cy="58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729AE-45AD-4C45-BE8B-5359FC42172D}">
      <dsp:nvSpPr>
        <dsp:cNvPr id="0" name=""/>
        <dsp:cNvSpPr/>
      </dsp:nvSpPr>
      <dsp:spPr>
        <a:xfrm>
          <a:off x="357667" y="3739823"/>
          <a:ext cx="4466819" cy="46757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14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Actual Plant Environments</a:t>
          </a:r>
        </a:p>
      </dsp:txBody>
      <dsp:txXfrm>
        <a:off x="357667" y="3739823"/>
        <a:ext cx="4466819" cy="467577"/>
      </dsp:txXfrm>
    </dsp:sp>
    <dsp:sp modelId="{BD344F22-B7A6-488C-960A-0118CF9D245F}">
      <dsp:nvSpPr>
        <dsp:cNvPr id="0" name=""/>
        <dsp:cNvSpPr/>
      </dsp:nvSpPr>
      <dsp:spPr>
        <a:xfrm>
          <a:off x="65431" y="3681376"/>
          <a:ext cx="584472" cy="584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B78B9A-9950-C240-8B4B-281DE923BB27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47664F-91CD-3143-ACC0-998B3B1F8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800823-314D-8B4C-864F-F40E6CF1162D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B62295-2C89-6C4E-9821-57B440BB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0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649CB-0B81-4204-A849-0379B10D6E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9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- WORK IN PROGRESS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- WORK IN PROGRESS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00ED4-9681-430C-A2C6-C2BA4A0F7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5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62295-2C89-6C4E-9821-57B440BBFB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4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62295-2C89-6C4E-9821-57B440BBFB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4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850"/>
            <a:ext cx="121920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4" y="1662525"/>
            <a:ext cx="5117653" cy="207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307975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1178" y="2133600"/>
            <a:ext cx="5986021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600"/>
              </a:spcAft>
              <a:buNone/>
              <a:defRPr sz="28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229600" y="4038600"/>
            <a:ext cx="3657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50714"/>
            <a:ext cx="11277600" cy="68579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PNNL_Logo_FULL_COLOR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3" y="133555"/>
            <a:ext cx="2816228" cy="12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AD39-1750-3342-8CA4-A45556007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E9F74C-8704-CD46-8461-8BA773AE59A1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0B02-2ECD-9B44-9640-83868211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1" y="577769"/>
            <a:ext cx="8261431" cy="9189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025352"/>
            <a:ext cx="12192000" cy="11343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74BF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850" y="263842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6125" y="264477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6813" y="263842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9088" y="2641600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3700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014663"/>
            <a:ext cx="20272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930525"/>
            <a:ext cx="2139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014663"/>
            <a:ext cx="1211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1811000" y="6477000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9C48-8F57-E742-8DC6-3BE36B6F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442606"/>
            <a:ext cx="4474365" cy="1643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5"/>
          <a:stretch/>
        </p:blipFill>
        <p:spPr>
          <a:xfrm>
            <a:off x="6934200" y="-1327963"/>
            <a:ext cx="5486400" cy="79335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95EF-69B7-3545-8109-E177475F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4" y="2446274"/>
            <a:ext cx="6516695" cy="163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-152400"/>
            <a:ext cx="5492750" cy="655220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B586-7639-A643-8503-F9ED63DE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58"/>
          <a:stretch/>
        </p:blipFill>
        <p:spPr>
          <a:xfrm>
            <a:off x="7694432" y="-228600"/>
            <a:ext cx="4649968" cy="685798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993F-0259-9844-9811-D18DB18E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2446274"/>
            <a:ext cx="7183081" cy="23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5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90800"/>
            <a:ext cx="4116138" cy="1645695"/>
          </a:xfrm>
          <a:prstGeom prst="rect">
            <a:avLst/>
          </a:prstGeom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8950"/>
            <a:ext cx="46910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8CDE-5BAF-4A4D-A032-0BFD74B38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41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3811631"/>
            <a:ext cx="7248525" cy="664325"/>
          </a:xfrm>
          <a:prstGeom prst="rect">
            <a:avLst/>
          </a:prstGeom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860" y="903890"/>
            <a:ext cx="6351588" cy="25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10100" y="4608513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http://</a:t>
            </a:r>
            <a:r>
              <a:rPr lang="en-US" altLang="en-US" sz="2800" i="1" dirty="0" err="1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lwrs.inl.gov</a:t>
            </a:r>
            <a:endParaRPr lang="en-US" altLang="en-US" sz="2800" i="1" dirty="0">
              <a:solidFill>
                <a:srgbClr val="00597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13" y="0"/>
            <a:ext cx="285115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850"/>
            <a:ext cx="121920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34" y="1662525"/>
            <a:ext cx="5117653" cy="207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3079750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1178" y="2133600"/>
            <a:ext cx="5986021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600"/>
              </a:spcAft>
              <a:buNone/>
              <a:defRPr sz="28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229600" y="4038600"/>
            <a:ext cx="3657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50714"/>
            <a:ext cx="11277600" cy="68579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PNNL_Logo_FULL_COLOR_RG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3" y="133555"/>
            <a:ext cx="2816228" cy="12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05099" y="1213503"/>
            <a:ext cx="11426497" cy="40300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32106" y="196783"/>
            <a:ext cx="9152544" cy="77743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pc="0" baseline="0">
                <a:solidFill>
                  <a:srgbClr val="00597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05099" y="1213503"/>
            <a:ext cx="11426497" cy="40300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32106" y="196783"/>
            <a:ext cx="9152544" cy="77743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pc="0" baseline="0">
                <a:solidFill>
                  <a:srgbClr val="00597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8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AD39-1750-3342-8CA4-A45556007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75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E9F74C-8704-CD46-8461-8BA773AE59A1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0B02-2ECD-9B44-9640-83868211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6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2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05099" y="1213503"/>
            <a:ext cx="11426497" cy="40300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32106" y="196783"/>
            <a:ext cx="9152544" cy="77743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pc="0" baseline="0">
                <a:solidFill>
                  <a:srgbClr val="00597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50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541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AD39-1750-3342-8CA4-A45556007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46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E9F74C-8704-CD46-8461-8BA773AE59A1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0B02-2ECD-9B44-9640-83868211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2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4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1" y="577769"/>
            <a:ext cx="8261431" cy="9189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025352"/>
            <a:ext cx="12192000" cy="11343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74BF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850" y="263842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6125" y="264477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6813" y="2638425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09088" y="2641600"/>
            <a:ext cx="2743200" cy="1219200"/>
          </a:xfrm>
          <a:prstGeom prst="rect">
            <a:avLst/>
          </a:prstGeom>
          <a:solidFill>
            <a:srgbClr val="00597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pic>
        <p:nvPicPr>
          <p:cNvPr id="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3700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014663"/>
            <a:ext cx="20272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930525"/>
            <a:ext cx="2139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014663"/>
            <a:ext cx="12112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11811000" y="6477000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9C48-8F57-E742-8DC6-3BE36B6F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8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442606"/>
            <a:ext cx="4474365" cy="1643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45"/>
          <a:stretch/>
        </p:blipFill>
        <p:spPr>
          <a:xfrm>
            <a:off x="6934200" y="-1327963"/>
            <a:ext cx="5486400" cy="79335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95EF-69B7-3545-8109-E177475F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4" y="2446274"/>
            <a:ext cx="6516695" cy="1639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-152400"/>
            <a:ext cx="5492750" cy="655220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B586-7639-A643-8503-F9ED63DE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58"/>
          <a:stretch/>
        </p:blipFill>
        <p:spPr>
          <a:xfrm>
            <a:off x="7694432" y="-228600"/>
            <a:ext cx="4649968" cy="6857986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993F-0259-9844-9811-D18DB18E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" y="2446274"/>
            <a:ext cx="7183081" cy="23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5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590800"/>
            <a:ext cx="4116138" cy="1645695"/>
          </a:xfrm>
          <a:prstGeom prst="rect">
            <a:avLst/>
          </a:prstGeom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8950"/>
            <a:ext cx="46910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8CDE-5BAF-4A4D-A032-0BFD74B38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4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3811631"/>
            <a:ext cx="7248525" cy="664325"/>
          </a:xfrm>
          <a:prstGeom prst="rect">
            <a:avLst/>
          </a:prstGeom>
        </p:spPr>
      </p:pic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9860" y="903890"/>
            <a:ext cx="6351588" cy="25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10100" y="4608513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http://</a:t>
            </a:r>
            <a:r>
              <a:rPr lang="en-US" altLang="en-US" sz="2800" i="1" dirty="0" err="1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lwrs.inl.gov</a:t>
            </a:r>
            <a:endParaRPr lang="en-US" altLang="en-US" sz="2800" i="1" dirty="0">
              <a:solidFill>
                <a:srgbClr val="00597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13" y="0"/>
            <a:ext cx="285115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AD39-1750-3342-8CA4-A45556007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E9F74C-8704-CD46-8461-8BA773AE59A1}" type="datetimeFigureOut">
              <a:rPr lang="en-US"/>
              <a:pPr>
                <a:defRPr/>
              </a:pPr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0B02-2ECD-9B44-9640-83868211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95596" y="632619"/>
            <a:ext cx="8636000" cy="5635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1DA-8DF7-FF44-A92B-B9359153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PNNL_Logo_FULL_COLOR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79" y="158419"/>
            <a:ext cx="1928722" cy="8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1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05099" y="1213503"/>
            <a:ext cx="11426497" cy="40300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632106" y="196783"/>
            <a:ext cx="9152544" cy="77743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pc="0" baseline="0">
                <a:solidFill>
                  <a:srgbClr val="00597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5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67302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11679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94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72" y="158743"/>
            <a:ext cx="2345605" cy="9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0" y="158743"/>
            <a:ext cx="9042400" cy="8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872" y="1259711"/>
            <a:ext cx="1127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1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7814" y="5703810"/>
            <a:ext cx="12199811" cy="11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  <p:sldLayoutId id="2147483677" r:id="rId5"/>
    <p:sldLayoutId id="214748367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spc="0" baseline="0">
          <a:solidFill>
            <a:srgbClr val="005976"/>
          </a:solidFill>
          <a:latin typeface="Avenir Book" charset="0"/>
          <a:ea typeface="Avenir Book" charset="0"/>
          <a:cs typeface="Avenir Boo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3038" indent="-16192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tabLst/>
        <a:defRPr kern="1200" baseline="0">
          <a:solidFill>
            <a:schemeClr val="tx1"/>
          </a:solidFill>
          <a:latin typeface="Arial Narrow" charset="0"/>
          <a:ea typeface="Arial" charset="0"/>
          <a:cs typeface="Arial" charset="0"/>
        </a:defRPr>
      </a:lvl1pPr>
      <a:lvl2pPr marL="403225" indent="-23018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tabLst/>
        <a:defRPr sz="1600" kern="1200" baseline="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marL="633413" indent="-23018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Font typeface="Arial" charset="0"/>
        <a:buChar char="•"/>
        <a:tabLst/>
        <a:defRPr sz="1400" kern="1200" baseline="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0" y="158743"/>
            <a:ext cx="9042400" cy="85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872" y="1259711"/>
            <a:ext cx="1127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0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7814" y="5703810"/>
            <a:ext cx="12199811" cy="115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38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 spc="0" baseline="0">
          <a:solidFill>
            <a:srgbClr val="005976"/>
          </a:solidFill>
          <a:latin typeface="Avenir Book" charset="0"/>
          <a:ea typeface="Avenir Book" charset="0"/>
          <a:cs typeface="Avenir Boo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3038" indent="-161925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tabLst/>
        <a:defRPr kern="1200" baseline="0">
          <a:solidFill>
            <a:schemeClr val="tx1"/>
          </a:solidFill>
          <a:latin typeface="Arial Narrow" charset="0"/>
          <a:ea typeface="Arial" charset="0"/>
          <a:cs typeface="Arial" charset="0"/>
        </a:defRPr>
      </a:lvl1pPr>
      <a:lvl2pPr marL="403225" indent="-23018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tabLst/>
        <a:defRPr sz="1600" kern="1200" baseline="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marL="633413" indent="-23018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Font typeface="Arial" charset="0"/>
        <a:buChar char="•"/>
        <a:tabLst/>
        <a:defRPr sz="1400" kern="1200" baseline="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6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21" Type="http://schemas.openxmlformats.org/officeDocument/2006/relationships/image" Target="../media/image19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01178" y="2716306"/>
            <a:ext cx="5986021" cy="2079812"/>
          </a:xfrm>
        </p:spPr>
        <p:txBody>
          <a:bodyPr/>
          <a:lstStyle/>
          <a:p>
            <a:r>
              <a:rPr lang="en-US" sz="3600" dirty="0"/>
              <a:t>Leo Fifield</a:t>
            </a:r>
          </a:p>
          <a:p>
            <a:pPr>
              <a:spcAft>
                <a:spcPts val="0"/>
              </a:spcAft>
            </a:pPr>
            <a:r>
              <a:rPr lang="en-US" b="0" dirty="0"/>
              <a:t>Nuclear Science User Facilities</a:t>
            </a:r>
          </a:p>
          <a:p>
            <a:pPr>
              <a:spcAft>
                <a:spcPts val="0"/>
              </a:spcAft>
            </a:pPr>
            <a:r>
              <a:rPr lang="en-US" b="0" dirty="0"/>
              <a:t>FY2020 Annual Program Review</a:t>
            </a:r>
          </a:p>
          <a:p>
            <a:pPr>
              <a:spcAft>
                <a:spcPts val="0"/>
              </a:spcAft>
            </a:pPr>
            <a:r>
              <a:rPr lang="en-US" b="0" i="1" dirty="0"/>
              <a:t>10 November 2020</a:t>
            </a:r>
          </a:p>
          <a:p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294" y="278262"/>
            <a:ext cx="9081247" cy="1245738"/>
          </a:xfrm>
        </p:spPr>
        <p:txBody>
          <a:bodyPr/>
          <a:lstStyle/>
          <a:p>
            <a:pPr algn="l">
              <a:lnSpc>
                <a:spcPts val="5000"/>
              </a:lnSpc>
            </a:pPr>
            <a:r>
              <a:rPr lang="en-US" sz="3600" dirty="0">
                <a:latin typeface="Arial Black" panose="020B0A04020102020204" pitchFamily="34" charset="0"/>
              </a:rPr>
              <a:t>Improving Lifetime Prediction of Electrical Cables in Containment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D8EBF-D976-49E2-9ACF-FEFEBBBAD98D}"/>
              </a:ext>
            </a:extLst>
          </p:cNvPr>
          <p:cNvSpPr/>
          <p:nvPr/>
        </p:nvSpPr>
        <p:spPr>
          <a:xfrm>
            <a:off x="0" y="6395072"/>
            <a:ext cx="41386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NSUF CINR 20-19145, L. Fifield, PNNL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C95DE0C-725A-410C-8A5C-55FFB59AF9D3}"/>
              </a:ext>
            </a:extLst>
          </p:cNvPr>
          <p:cNvCxnSpPr>
            <a:cxnSpLocks/>
          </p:cNvCxnSpPr>
          <p:nvPr/>
        </p:nvCxnSpPr>
        <p:spPr>
          <a:xfrm flipH="1" flipV="1">
            <a:off x="5024761" y="4678259"/>
            <a:ext cx="1422119" cy="893643"/>
          </a:xfrm>
          <a:prstGeom prst="straightConnector1">
            <a:avLst/>
          </a:prstGeom>
          <a:ln w="76200">
            <a:solidFill>
              <a:srgbClr val="46B2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3581EAC-CA2E-4BB2-8B0C-8D8AFE00571B}"/>
              </a:ext>
            </a:extLst>
          </p:cNvPr>
          <p:cNvCxnSpPr>
            <a:cxnSpLocks/>
          </p:cNvCxnSpPr>
          <p:nvPr/>
        </p:nvCxnSpPr>
        <p:spPr>
          <a:xfrm flipH="1">
            <a:off x="4995803" y="1869014"/>
            <a:ext cx="1436184" cy="621971"/>
          </a:xfrm>
          <a:prstGeom prst="straightConnector1">
            <a:avLst/>
          </a:prstGeom>
          <a:ln w="76200">
            <a:solidFill>
              <a:srgbClr val="44A3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EF5E3C1-4BA1-47BD-B65F-25153818637F}"/>
              </a:ext>
            </a:extLst>
          </p:cNvPr>
          <p:cNvCxnSpPr>
            <a:cxnSpLocks/>
          </p:cNvCxnSpPr>
          <p:nvPr/>
        </p:nvCxnSpPr>
        <p:spPr>
          <a:xfrm flipH="1">
            <a:off x="5044776" y="1867940"/>
            <a:ext cx="1436254" cy="1313908"/>
          </a:xfrm>
          <a:prstGeom prst="straightConnector1">
            <a:avLst/>
          </a:prstGeom>
          <a:ln w="76200">
            <a:solidFill>
              <a:srgbClr val="43BD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780F307-1BF3-4CD4-B2A6-AE66A547964C}"/>
              </a:ext>
            </a:extLst>
          </p:cNvPr>
          <p:cNvCxnSpPr>
            <a:cxnSpLocks/>
          </p:cNvCxnSpPr>
          <p:nvPr/>
        </p:nvCxnSpPr>
        <p:spPr>
          <a:xfrm flipH="1">
            <a:off x="5015738" y="3688586"/>
            <a:ext cx="1438520" cy="922259"/>
          </a:xfrm>
          <a:prstGeom prst="straightConnector1">
            <a:avLst/>
          </a:prstGeom>
          <a:ln w="76200">
            <a:solidFill>
              <a:srgbClr val="46B2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16391C8-56BB-45F3-B3C0-F1C6046FDEE0}"/>
              </a:ext>
            </a:extLst>
          </p:cNvPr>
          <p:cNvCxnSpPr>
            <a:cxnSpLocks/>
          </p:cNvCxnSpPr>
          <p:nvPr/>
        </p:nvCxnSpPr>
        <p:spPr>
          <a:xfrm flipH="1" flipV="1">
            <a:off x="5060213" y="1920520"/>
            <a:ext cx="1393895" cy="835165"/>
          </a:xfrm>
          <a:prstGeom prst="straightConnector1">
            <a:avLst/>
          </a:prstGeom>
          <a:ln w="762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D9115C7-EEF4-4F73-824C-405CDE27EF43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5024763" y="3625093"/>
            <a:ext cx="1389326" cy="290209"/>
          </a:xfrm>
          <a:prstGeom prst="straightConnector1">
            <a:avLst/>
          </a:prstGeom>
          <a:ln w="76200">
            <a:solidFill>
              <a:srgbClr val="44B8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77C6CB-1062-4FA5-B918-8AF75101F22B}"/>
              </a:ext>
            </a:extLst>
          </p:cNvPr>
          <p:cNvCxnSpPr>
            <a:cxnSpLocks/>
          </p:cNvCxnSpPr>
          <p:nvPr/>
        </p:nvCxnSpPr>
        <p:spPr>
          <a:xfrm flipH="1" flipV="1">
            <a:off x="5044776" y="1972770"/>
            <a:ext cx="1436104" cy="3720657"/>
          </a:xfrm>
          <a:prstGeom prst="straightConnector1">
            <a:avLst/>
          </a:prstGeom>
          <a:ln w="762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81945" y="511138"/>
            <a:ext cx="8034805" cy="563562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Cable Knowledge Gaps </a:t>
            </a:r>
            <a:r>
              <a:rPr lang="en-US" sz="2800" i="1" dirty="0">
                <a:latin typeface="Arial Black" panose="020B0A04020102020204" pitchFamily="34" charset="0"/>
              </a:rPr>
              <a:t>related to Subsequent License Renewal</a:t>
            </a:r>
            <a:endParaRPr lang="en-US" sz="4000" i="1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965" y="93261"/>
            <a:ext cx="984316" cy="1214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5296F0-D109-479E-B557-2031580F72BA}"/>
              </a:ext>
            </a:extLst>
          </p:cNvPr>
          <p:cNvSpPr/>
          <p:nvPr/>
        </p:nvSpPr>
        <p:spPr>
          <a:xfrm>
            <a:off x="8489941" y="19094"/>
            <a:ext cx="239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ＭＳ Ｐゴシック" charset="0"/>
              </a:rPr>
              <a:t>NUREG/CR-7153 (2014)</a:t>
            </a:r>
            <a:endParaRPr lang="en-US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95ABD7E-F0B4-4B14-A3CB-8CB0CBD55B09}"/>
              </a:ext>
            </a:extLst>
          </p:cNvPr>
          <p:cNvGraphicFramePr/>
          <p:nvPr/>
        </p:nvGraphicFramePr>
        <p:xfrm>
          <a:off x="139129" y="1346415"/>
          <a:ext cx="4885632" cy="444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ECFA48-9692-4464-BFD2-CE941A76299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5015739" y="1786623"/>
            <a:ext cx="1385105" cy="53355"/>
          </a:xfrm>
          <a:prstGeom prst="straightConnector1">
            <a:avLst/>
          </a:prstGeom>
          <a:ln w="762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9ACC31-D7B4-4298-9E98-7E36CA5F503A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5015739" y="2536838"/>
            <a:ext cx="1398350" cy="1088255"/>
          </a:xfrm>
          <a:prstGeom prst="straightConnector1">
            <a:avLst/>
          </a:prstGeom>
          <a:ln w="76200">
            <a:solidFill>
              <a:srgbClr val="44A3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7C4463-8398-43D5-939D-28A7B9CF39A6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5024763" y="3209810"/>
            <a:ext cx="1389326" cy="415283"/>
          </a:xfrm>
          <a:prstGeom prst="straightConnector1">
            <a:avLst/>
          </a:prstGeom>
          <a:ln w="76200">
            <a:solidFill>
              <a:srgbClr val="43BD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2BA504-A8A6-42A8-AE4B-14B308A4033C}"/>
              </a:ext>
            </a:extLst>
          </p:cNvPr>
          <p:cNvCxnSpPr>
            <a:cxnSpLocks/>
          </p:cNvCxnSpPr>
          <p:nvPr/>
        </p:nvCxnSpPr>
        <p:spPr>
          <a:xfrm flipH="1">
            <a:off x="5024762" y="2800060"/>
            <a:ext cx="1456268" cy="2517555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6F12DD1-1EDE-47B0-BB3D-8D75FB9A5334}"/>
              </a:ext>
            </a:extLst>
          </p:cNvPr>
          <p:cNvCxnSpPr>
            <a:cxnSpLocks/>
          </p:cNvCxnSpPr>
          <p:nvPr/>
        </p:nvCxnSpPr>
        <p:spPr>
          <a:xfrm flipH="1" flipV="1">
            <a:off x="5033638" y="4002028"/>
            <a:ext cx="1476632" cy="636623"/>
          </a:xfrm>
          <a:prstGeom prst="straightConnector1">
            <a:avLst/>
          </a:prstGeom>
          <a:ln w="76200">
            <a:solidFill>
              <a:srgbClr val="44B8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3123D9C-3AF7-4891-83D9-87E93E0CEEC1}"/>
              </a:ext>
            </a:extLst>
          </p:cNvPr>
          <p:cNvGrpSpPr/>
          <p:nvPr/>
        </p:nvGrpSpPr>
        <p:grpSpPr>
          <a:xfrm>
            <a:off x="6409605" y="2290359"/>
            <a:ext cx="5184657" cy="830997"/>
            <a:chOff x="6365195" y="2677974"/>
            <a:chExt cx="5184657" cy="8309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DC2FF1-7D13-40DD-B5E2-6D7EB9829BCB}"/>
                </a:ext>
              </a:extLst>
            </p:cNvPr>
            <p:cNvSpPr txBox="1"/>
            <p:nvPr/>
          </p:nvSpPr>
          <p:spPr>
            <a:xfrm>
              <a:off x="6365195" y="2677974"/>
              <a:ext cx="518465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Harvested Cables</a:t>
              </a:r>
            </a:p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  EPRI/Crystal River/Zion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85CB467-9F95-473B-8959-57CE6745E771}"/>
                </a:ext>
              </a:extLst>
            </p:cNvPr>
            <p:cNvSpPr/>
            <p:nvPr/>
          </p:nvSpPr>
          <p:spPr>
            <a:xfrm>
              <a:off x="6374071" y="2752040"/>
              <a:ext cx="5060368" cy="72896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8725B15-71E2-4F58-BB5F-3FBD8E638085}"/>
              </a:ext>
            </a:extLst>
          </p:cNvPr>
          <p:cNvCxnSpPr>
            <a:cxnSpLocks/>
          </p:cNvCxnSpPr>
          <p:nvPr/>
        </p:nvCxnSpPr>
        <p:spPr>
          <a:xfrm flipH="1" flipV="1">
            <a:off x="5024762" y="5389256"/>
            <a:ext cx="1456268" cy="182645"/>
          </a:xfrm>
          <a:prstGeom prst="straightConnector1">
            <a:avLst/>
          </a:prstGeom>
          <a:ln w="76200"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E882D18-1487-4F83-AD2C-3F7426E811E8}"/>
              </a:ext>
            </a:extLst>
          </p:cNvPr>
          <p:cNvGrpSpPr/>
          <p:nvPr/>
        </p:nvGrpSpPr>
        <p:grpSpPr>
          <a:xfrm>
            <a:off x="6365195" y="5048063"/>
            <a:ext cx="5069244" cy="830997"/>
            <a:chOff x="6353285" y="4739418"/>
            <a:chExt cx="3935837" cy="83099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2B6DBF2-F3B0-4A84-931F-FB8DB8634FF7}"/>
                </a:ext>
              </a:extLst>
            </p:cNvPr>
            <p:cNvSpPr/>
            <p:nvPr/>
          </p:nvSpPr>
          <p:spPr>
            <a:xfrm>
              <a:off x="6374071" y="4800181"/>
              <a:ext cx="3915051" cy="72896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CDCECD-AFFD-413D-8ACB-8C50562D2D24}"/>
                </a:ext>
              </a:extLst>
            </p:cNvPr>
            <p:cNvSpPr txBox="1"/>
            <p:nvPr/>
          </p:nvSpPr>
          <p:spPr>
            <a:xfrm>
              <a:off x="6353285" y="4739418"/>
              <a:ext cx="3915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Modeling, Integrated Test Bed</a:t>
              </a:r>
            </a:p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  ORNL/NEUP UMN-Duluth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598901-754B-448B-8FFB-87A48FC008BB}"/>
              </a:ext>
            </a:extLst>
          </p:cNvPr>
          <p:cNvGrpSpPr/>
          <p:nvPr/>
        </p:nvGrpSpPr>
        <p:grpSpPr>
          <a:xfrm>
            <a:off x="6391967" y="4128829"/>
            <a:ext cx="5184657" cy="830997"/>
            <a:chOff x="6365194" y="3708696"/>
            <a:chExt cx="5184657" cy="83099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6DF53-FF02-4BEB-9943-2F33EF1BCFA4}"/>
                </a:ext>
              </a:extLst>
            </p:cNvPr>
            <p:cNvSpPr txBox="1"/>
            <p:nvPr/>
          </p:nvSpPr>
          <p:spPr>
            <a:xfrm>
              <a:off x="6365194" y="3708696"/>
              <a:ext cx="518465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Advanced Surface Mapping</a:t>
              </a:r>
            </a:p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  EC Joint Research Centre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D6FB0E77-DD6B-4A88-8306-39B159EC0961}"/>
                </a:ext>
              </a:extLst>
            </p:cNvPr>
            <p:cNvSpPr/>
            <p:nvPr/>
          </p:nvSpPr>
          <p:spPr>
            <a:xfrm>
              <a:off x="6374071" y="3776110"/>
              <a:ext cx="5060367" cy="72896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C67359-D5C0-47D9-BEF7-A26706F239CC}"/>
              </a:ext>
            </a:extLst>
          </p:cNvPr>
          <p:cNvGrpSpPr/>
          <p:nvPr/>
        </p:nvGrpSpPr>
        <p:grpSpPr>
          <a:xfrm>
            <a:off x="6414089" y="3209594"/>
            <a:ext cx="5184657" cy="830997"/>
            <a:chOff x="6365195" y="2677974"/>
            <a:chExt cx="5184657" cy="8309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3F282A-1060-4CE8-8572-E3B3CFE1D1D2}"/>
                </a:ext>
              </a:extLst>
            </p:cNvPr>
            <p:cNvSpPr txBox="1"/>
            <p:nvPr/>
          </p:nvSpPr>
          <p:spPr>
            <a:xfrm>
              <a:off x="6365195" y="2677974"/>
              <a:ext cx="518465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Accelerated Aging</a:t>
              </a:r>
            </a:p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  HEF(PNNL)/HFIR(ORNL)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376F3D3-9898-42A6-AC19-174AA95FDDF9}"/>
                </a:ext>
              </a:extLst>
            </p:cNvPr>
            <p:cNvSpPr/>
            <p:nvPr/>
          </p:nvSpPr>
          <p:spPr>
            <a:xfrm>
              <a:off x="6374071" y="2752040"/>
              <a:ext cx="5060368" cy="72896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E31B23-9344-4FF3-9835-66C68552B7DC}"/>
              </a:ext>
            </a:extLst>
          </p:cNvPr>
          <p:cNvGrpSpPr/>
          <p:nvPr/>
        </p:nvGrpSpPr>
        <p:grpSpPr>
          <a:xfrm>
            <a:off x="6400844" y="1371124"/>
            <a:ext cx="5069244" cy="830997"/>
            <a:chOff x="6365194" y="1647252"/>
            <a:chExt cx="5069244" cy="8309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9984D9-4C6C-4312-BADE-FFB5526E149A}"/>
                </a:ext>
              </a:extLst>
            </p:cNvPr>
            <p:cNvSpPr txBox="1"/>
            <p:nvPr/>
          </p:nvSpPr>
          <p:spPr>
            <a:xfrm>
              <a:off x="6365194" y="1647252"/>
              <a:ext cx="498046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Sensitive Measures of Aging</a:t>
              </a:r>
            </a:p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  NIST/NRC/SANDIA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D2378FF-5A3E-424C-BBAA-B6072F826BA7}"/>
                </a:ext>
              </a:extLst>
            </p:cNvPr>
            <p:cNvSpPr/>
            <p:nvPr/>
          </p:nvSpPr>
          <p:spPr>
            <a:xfrm>
              <a:off x="6374070" y="1727970"/>
              <a:ext cx="5060368" cy="72896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38D494-719E-4D73-89D2-35D74E378154}"/>
              </a:ext>
            </a:extLst>
          </p:cNvPr>
          <p:cNvGrpSpPr/>
          <p:nvPr/>
        </p:nvGrpSpPr>
        <p:grpSpPr>
          <a:xfrm>
            <a:off x="6365195" y="5939605"/>
            <a:ext cx="5069244" cy="461665"/>
            <a:chOff x="6353285" y="4739418"/>
            <a:chExt cx="3935837" cy="820766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AA1745D9-FED6-40AB-A237-FBB4D5CD2CBB}"/>
                </a:ext>
              </a:extLst>
            </p:cNvPr>
            <p:cNvSpPr/>
            <p:nvPr/>
          </p:nvSpPr>
          <p:spPr>
            <a:xfrm>
              <a:off x="6374071" y="4800181"/>
              <a:ext cx="3915051" cy="72896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BCD75E4-5A43-44D8-8067-38F3A6F92DEB}"/>
                </a:ext>
              </a:extLst>
            </p:cNvPr>
            <p:cNvSpPr txBox="1"/>
            <p:nvPr/>
          </p:nvSpPr>
          <p:spPr>
            <a:xfrm>
              <a:off x="6353285" y="4739418"/>
              <a:ext cx="3915052" cy="82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Rejuvenation/Mitigation Methods</a:t>
              </a:r>
              <a:endParaRPr lang="en-US" sz="2400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9B0BBDC-B70C-4F40-B8C1-069C31FC8549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10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3C6DB5-D498-4CA5-A500-DC32F0ABD953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836C8ACC-CA05-4D23-BB5C-201989D1B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5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44110" y="1532218"/>
            <a:ext cx="7029048" cy="1219947"/>
          </a:xfrm>
        </p:spPr>
        <p:txBody>
          <a:bodyPr/>
          <a:lstStyle/>
          <a:p>
            <a:pPr marL="171450" indent="-17145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Indicators for physical/chemical changes in EPR material correlated in lifetime curve to support remaining useful life prediction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Content Placeholder 26"/>
          <p:cNvPicPr>
            <a:picLocks noGrp="1"/>
          </p:cNvPicPr>
          <p:nvPr>
            <p:ph sz="half" idx="2"/>
          </p:nvPr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4101" y="2779020"/>
            <a:ext cx="5181600" cy="3387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A6330-0B11-4625-8501-B9778244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Thermal Degradation of Medium Voltage EPR Insulation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25245" y="5674267"/>
            <a:ext cx="3435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*EPR = Ethylene-propylene rubber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EAB = Elongation at Break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OITP = Oxidation Induction Temperature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1636" y="5814016"/>
            <a:ext cx="4346254" cy="459165"/>
          </a:xfrm>
          <a:prstGeom prst="rect">
            <a:avLst/>
          </a:prstGeom>
          <a:solidFill>
            <a:srgbClr val="74BF44">
              <a:alpha val="40000"/>
            </a:srgbClr>
          </a:solidFill>
          <a:ln>
            <a:noFill/>
          </a:ln>
          <a:effectLst>
            <a:outerShdw blurRad="25400" dist="25400" dir="18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Sensitive Measures of Aging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33956" y="1634616"/>
            <a:ext cx="2821275" cy="188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06" y="1741214"/>
            <a:ext cx="2346491" cy="2369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34" y="4285454"/>
            <a:ext cx="4882896" cy="13045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960" y="4965938"/>
            <a:ext cx="1371600" cy="3722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8F14BFF-488C-44E3-9EDA-D54C41E64314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11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CC22C-FF2A-4187-B086-389160D4E43E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F5CA01B-AA89-473B-A0E5-5D06858A4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300203" y="331489"/>
            <a:ext cx="9587700" cy="5635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Sequential vs Simultaneous Aging: Elevated Temperature and Gamma Radiation (June 2020)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C6210D-AAFE-4605-8CC3-92009F9CD962}"/>
              </a:ext>
            </a:extLst>
          </p:cNvPr>
          <p:cNvSpPr txBox="1"/>
          <p:nvPr/>
        </p:nvSpPr>
        <p:spPr>
          <a:xfrm>
            <a:off x="6460252" y="5504102"/>
            <a:ext cx="4693791" cy="765280"/>
          </a:xfrm>
          <a:prstGeom prst="rect">
            <a:avLst/>
          </a:prstGeom>
          <a:solidFill>
            <a:srgbClr val="74BF44">
              <a:alpha val="40000"/>
            </a:srgbClr>
          </a:solidFill>
          <a:ln>
            <a:noFill/>
          </a:ln>
          <a:effectLst>
            <a:outerShdw blurRad="25400" dist="25400" dir="18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Book"/>
                <a:ea typeface="+mn-ea"/>
                <a:cs typeface="+mn-cs"/>
              </a:rPr>
              <a:t>Most severe scenario seen to be </a:t>
            </a:r>
            <a:r>
              <a:rPr kumimoji="0" lang="en-US" sz="2800" b="1" u="sng" strike="noStrike" kern="1200" cap="none" spc="0" normalizeH="0" baseline="0" noProof="0" dirty="0">
                <a:ln>
                  <a:noFill/>
                </a:ln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Book"/>
                <a:ea typeface="+mn-ea"/>
                <a:cs typeface="+mn-cs"/>
              </a:rPr>
              <a:t>material dependent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C3000-9F79-41BE-9DB7-AA9739150F4F}"/>
              </a:ext>
            </a:extLst>
          </p:cNvPr>
          <p:cNvSpPr txBox="1"/>
          <p:nvPr/>
        </p:nvSpPr>
        <p:spPr>
          <a:xfrm>
            <a:off x="6791310" y="3885799"/>
            <a:ext cx="490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*Cable insulation samples exposed to 150°C and 300Gy/h.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A9FD9-2745-40FA-A6CB-297C42E97F7B}"/>
              </a:ext>
            </a:extLst>
          </p:cNvPr>
          <p:cNvSpPr/>
          <p:nvPr/>
        </p:nvSpPr>
        <p:spPr>
          <a:xfrm>
            <a:off x="5164316" y="4621182"/>
            <a:ext cx="6930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94C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Fifield L.S., M.P. Spencer, A. Zwoster, T.T. Bisel, and M.K. Murphy. 2020.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7494C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Sequential Versus Simultaneous Aging of XLPE and EPDM Nuclear Cable Insulation Subjected to Elevated Temperature and Gamma Radiation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94C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. PNNL-30041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EE54D5-1788-4914-BC31-025BAFBB1A67}"/>
              </a:ext>
            </a:extLst>
          </p:cNvPr>
          <p:cNvGrpSpPr/>
          <p:nvPr/>
        </p:nvGrpSpPr>
        <p:grpSpPr>
          <a:xfrm>
            <a:off x="6165403" y="1326229"/>
            <a:ext cx="5409151" cy="2548891"/>
            <a:chOff x="5554048" y="1321772"/>
            <a:chExt cx="5409151" cy="25488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4B6424-1E82-4979-B7BD-D1079184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048" y="1321772"/>
              <a:ext cx="5409151" cy="254889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826B0C-5A4A-428C-B926-876F4076956C}"/>
                </a:ext>
              </a:extLst>
            </p:cNvPr>
            <p:cNvSpPr/>
            <p:nvPr/>
          </p:nvSpPr>
          <p:spPr>
            <a:xfrm>
              <a:off x="5885895" y="2272683"/>
              <a:ext cx="754602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7E58B6-51E7-4B7E-99AE-BB6BB490D8D2}"/>
                </a:ext>
              </a:extLst>
            </p:cNvPr>
            <p:cNvSpPr/>
            <p:nvPr/>
          </p:nvSpPr>
          <p:spPr>
            <a:xfrm>
              <a:off x="5554048" y="2972236"/>
              <a:ext cx="1237262" cy="230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C6C808-CBFF-479C-84B0-3A5A90F17F09}"/>
              </a:ext>
            </a:extLst>
          </p:cNvPr>
          <p:cNvGrpSpPr/>
          <p:nvPr/>
        </p:nvGrpSpPr>
        <p:grpSpPr>
          <a:xfrm>
            <a:off x="275129" y="1164852"/>
            <a:ext cx="4802898" cy="5043940"/>
            <a:chOff x="275129" y="1164852"/>
            <a:chExt cx="4802898" cy="50439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64AEC4-76B2-49CD-85C5-A0F488D81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129" y="1164852"/>
              <a:ext cx="4802898" cy="504394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7D58A9-F286-4C32-B664-3E31A732B764}"/>
                </a:ext>
              </a:extLst>
            </p:cNvPr>
            <p:cNvSpPr/>
            <p:nvPr/>
          </p:nvSpPr>
          <p:spPr>
            <a:xfrm>
              <a:off x="2043896" y="1689082"/>
              <a:ext cx="512614" cy="132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43C2C2-DCED-49BF-B87A-422E98F826D5}"/>
                </a:ext>
              </a:extLst>
            </p:cNvPr>
            <p:cNvSpPr/>
            <p:nvPr/>
          </p:nvSpPr>
          <p:spPr>
            <a:xfrm>
              <a:off x="4291673" y="1682407"/>
              <a:ext cx="561762" cy="166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9523744-1B3F-44C2-9AB2-107DFE786F6C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12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60EC1-5DE9-43C9-AB48-2C205BAE189D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AFE7BABC-F67F-4945-BC1B-FD49307F5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380528-A352-4499-999D-72574C6B58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1805612"/>
              </p:ext>
            </p:extLst>
          </p:nvPr>
        </p:nvGraphicFramePr>
        <p:xfrm>
          <a:off x="975765" y="1225374"/>
          <a:ext cx="78638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6724752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1744542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553188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7014228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72448304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0605861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529224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86303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Manufacturer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(kJ/mol)</a:t>
                      </a:r>
                    </a:p>
                  </a:txBody>
                  <a:tcPr marL="54236" marR="54236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Temperatures</a:t>
                      </a:r>
                    </a:p>
                  </a:txBody>
                  <a:tcPr marL="54236" marR="54236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148229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Rockbestos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0" marR="5650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XLPE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324068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BrandRex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0" marR="5650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XLPE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100838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0" marR="5650" marT="9525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46078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Okonite</a:t>
                      </a:r>
                    </a:p>
                  </a:txBody>
                  <a:tcPr marL="5650" marR="5650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180°C</a:t>
                      </a: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182372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BIW</a:t>
                      </a:r>
                    </a:p>
                  </a:txBody>
                  <a:tcPr marL="5650" marR="565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180°C</a:t>
                      </a: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140989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Anaconda</a:t>
                      </a:r>
                    </a:p>
                  </a:txBody>
                  <a:tcPr marL="5650" marR="565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EPR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160°C</a:t>
                      </a:r>
                    </a:p>
                  </a:txBody>
                  <a:tcPr marL="54236" marR="54236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236" marR="54236"/>
                </a:tc>
                <a:extLst>
                  <a:ext uri="{0D108BD9-81ED-4DB2-BD59-A6C34878D82A}">
                    <a16:rowId xmlns:a16="http://schemas.microsoft.com/office/drawing/2014/main" val="333724909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125AA2C-3DBD-42E3-BA70-0E47F000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833" y="438410"/>
            <a:ext cx="9184460" cy="563562"/>
          </a:xfrm>
        </p:spPr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Accelerated Aging in Qualification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D8ED9-F902-40D6-9A86-2757FA8361B4}"/>
              </a:ext>
            </a:extLst>
          </p:cNvPr>
          <p:cNvSpPr/>
          <p:nvPr/>
        </p:nvSpPr>
        <p:spPr>
          <a:xfrm>
            <a:off x="940025" y="4052343"/>
            <a:ext cx="10311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elvetica-Bold+2"/>
              </a:rPr>
              <a:t>2.3.2 </a:t>
            </a:r>
            <a:r>
              <a:rPr lang="en-US" b="1" i="1" dirty="0">
                <a:latin typeface="Helvetica-BoldOblique+2"/>
              </a:rPr>
              <a:t>Long-Term Physical Aging Properties.</a:t>
            </a:r>
          </a:p>
          <a:p>
            <a:r>
              <a:rPr lang="en-US" dirty="0">
                <a:latin typeface="Times-Roman+2"/>
              </a:rPr>
              <a:t>Aging data should be submitted to establish long-term performance of the insulation. Data may be evaluated using the Arrhenius technique. </a:t>
            </a:r>
            <a:r>
              <a:rPr lang="en-US" dirty="0">
                <a:highlight>
                  <a:srgbClr val="FFFF00"/>
                </a:highlight>
                <a:latin typeface="Times-Roman+2"/>
              </a:rPr>
              <a:t>A minimum of 3 data points, including 136 </a:t>
            </a:r>
            <a:r>
              <a:rPr lang="en-US" dirty="0">
                <a:highlight>
                  <a:srgbClr val="FFFF00"/>
                </a:highlight>
                <a:latin typeface="Symbol" panose="05050102010706020507" pitchFamily="18" charset="2"/>
              </a:rPr>
              <a:t>°</a:t>
            </a:r>
            <a:r>
              <a:rPr lang="en-US" dirty="0">
                <a:highlight>
                  <a:srgbClr val="FFFF00"/>
                </a:highlight>
                <a:latin typeface="Times-Roman+2"/>
              </a:rPr>
              <a:t>C and two or more others at least 10 </a:t>
            </a:r>
            <a:r>
              <a:rPr lang="en-US" dirty="0">
                <a:highlight>
                  <a:srgbClr val="FFFF00"/>
                </a:highlight>
                <a:latin typeface="Symbol" panose="05050102010706020507" pitchFamily="18" charset="2"/>
              </a:rPr>
              <a:t>°</a:t>
            </a:r>
            <a:r>
              <a:rPr lang="en-US" dirty="0">
                <a:highlight>
                  <a:srgbClr val="FFFF00"/>
                </a:highlight>
                <a:latin typeface="Times-Roman+2"/>
              </a:rPr>
              <a:t>C apart in temperature, should be used.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48472-BFEC-4183-B0FF-6D0597DC2FE9}"/>
              </a:ext>
            </a:extLst>
          </p:cNvPr>
          <p:cNvSpPr/>
          <p:nvPr/>
        </p:nvSpPr>
        <p:spPr>
          <a:xfrm>
            <a:off x="1521303" y="5391598"/>
            <a:ext cx="1037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IEEE Std 383-1974 “Standard For Type Test Of Class 1E Electric Cables, Field Splices, And Connections For Nuclear Power Generating Stations”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E5BF2E-7B96-4318-AC9D-BFE32B475F80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066C7-6FF2-4CB5-A1E3-9A6825AE0D6C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CF27973-9EA1-4E4D-BB26-0A4E26EA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476163" y="236306"/>
            <a:ext cx="9333458" cy="84985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Tracking of Cable Degradation using Mass Change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C6210D-AAFE-4605-8CC3-92009F9CD962}"/>
              </a:ext>
            </a:extLst>
          </p:cNvPr>
          <p:cNvSpPr txBox="1"/>
          <p:nvPr/>
        </p:nvSpPr>
        <p:spPr>
          <a:xfrm>
            <a:off x="3196835" y="5516395"/>
            <a:ext cx="8698129" cy="738664"/>
          </a:xfrm>
          <a:prstGeom prst="rect">
            <a:avLst/>
          </a:prstGeom>
          <a:solidFill>
            <a:srgbClr val="74BF44">
              <a:alpha val="40000"/>
            </a:srgbClr>
          </a:solidFill>
          <a:ln>
            <a:noFill/>
          </a:ln>
          <a:effectLst>
            <a:outerShdw blurRad="25400" dist="25400" dir="1800000" algn="tl" rotWithShape="0">
              <a:prstClr val="black"/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Sensitive measures of aging such </a:t>
            </a:r>
            <a:r>
              <a:rPr lang="en-US" sz="2800" b="1"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as Mass </a:t>
            </a:r>
            <a:r>
              <a:rPr lang="en-US" sz="2800" b="1" dirty="0"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C</a:t>
            </a:r>
            <a:r>
              <a:rPr lang="en-US" sz="2800" b="1"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hange </a:t>
            </a:r>
            <a:r>
              <a:rPr lang="en-US" sz="2800" b="1" dirty="0">
                <a:solidFill>
                  <a:srgbClr val="BDCE68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improving cable lifetime prediction.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9539F-5D3C-4958-AD9F-09125B2F15EC}"/>
              </a:ext>
            </a:extLst>
          </p:cNvPr>
          <p:cNvSpPr txBox="1"/>
          <p:nvPr/>
        </p:nvSpPr>
        <p:spPr>
          <a:xfrm>
            <a:off x="244550" y="1001305"/>
            <a:ext cx="30777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Mass Change (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insulation polymers tracks with exposure to thermal stress throughout the exposure period, without the induction time characteristic of other degradation metrics.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makes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 potentially useful to predict cable aging from early exposure at temperatures much closer to service temperatures.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PNNL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using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 to calculated thermal activation energies (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for comparison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from elongation and other standard metrics.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22045-B3F3-4C61-81A1-B76AEBDDB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900" y="1145850"/>
            <a:ext cx="3825551" cy="3581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AFBB0-675E-4C24-A2FB-0A6F04D3BA11}"/>
              </a:ext>
            </a:extLst>
          </p:cNvPr>
          <p:cNvSpPr txBox="1"/>
          <p:nvPr/>
        </p:nvSpPr>
        <p:spPr>
          <a:xfrm>
            <a:off x="9126005" y="4768935"/>
            <a:ext cx="3077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EPR</a:t>
            </a:r>
            <a:r>
              <a:rPr lang="en-US" sz="1400" dirty="0"/>
              <a:t> = Ethylene propylene rubber</a:t>
            </a:r>
          </a:p>
          <a:p>
            <a:r>
              <a:rPr lang="en-US" sz="1400" b="1" dirty="0"/>
              <a:t>CSPE</a:t>
            </a:r>
            <a:r>
              <a:rPr lang="en-US" sz="1400" dirty="0"/>
              <a:t> = </a:t>
            </a:r>
            <a:r>
              <a:rPr lang="en-US" sz="1400" dirty="0" err="1"/>
              <a:t>Chlorosulfonated</a:t>
            </a:r>
            <a:r>
              <a:rPr lang="en-US" sz="1400" dirty="0"/>
              <a:t> polyethylene</a:t>
            </a:r>
          </a:p>
          <a:p>
            <a:r>
              <a:rPr lang="en-US" sz="1400" b="1" dirty="0"/>
              <a:t>XLPE</a:t>
            </a:r>
            <a:r>
              <a:rPr lang="en-US" sz="1400" dirty="0"/>
              <a:t> = Cross-linked polyethylene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670CB-04DF-4500-87AF-F3B98725BF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341" y="1145850"/>
            <a:ext cx="3825552" cy="35772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31FC784-D65B-414D-AB45-4AB1BE553F95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14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B9E10-9C73-42BC-9609-42BF2D297598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BEF49D2-A5C4-45C4-BB22-B0E104FBD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1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916590-798B-4914-BDB7-7B1C0E35E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operating temperature: 90°C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XLPE Crystalline melting point: 125°C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Accelerated Aging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121°C – 180 days (0.5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113°C – 654 days (1.8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109°C – 810 days (2.2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100°C – 2226 days (6.1yrs)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13865E-9C1F-40B6-B81D-34EF118A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Temperature Regimes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1DA63A-5706-4F87-A109-E7A3BAC4E849}"/>
              </a:ext>
            </a:extLst>
          </p:cNvPr>
          <p:cNvGrpSpPr/>
          <p:nvPr/>
        </p:nvGrpSpPr>
        <p:grpSpPr>
          <a:xfrm>
            <a:off x="6182317" y="1344719"/>
            <a:ext cx="4733840" cy="4563909"/>
            <a:chOff x="1982549" y="1286633"/>
            <a:chExt cx="4733840" cy="456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523B08-163F-46FE-82B2-020542AE3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6" t="31757" r="7414" b="3724"/>
            <a:stretch/>
          </p:blipFill>
          <p:spPr>
            <a:xfrm>
              <a:off x="1982549" y="1435171"/>
              <a:ext cx="4733840" cy="44153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97330C-F56F-47CE-95BE-7D261882C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29" t="23695" r="31767" b="74983"/>
            <a:stretch/>
          </p:blipFill>
          <p:spPr>
            <a:xfrm>
              <a:off x="3342011" y="1286633"/>
              <a:ext cx="2144390" cy="90453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8DBA31E-8066-4A98-968D-A91A907A14E9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15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B3EC5-23F8-4A62-BE63-4DBF61CB6E42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6B98EA4-9232-419A-AAEA-16A51059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2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916590-798B-4914-BDB7-7B1C0E35E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operating temperature: 90°C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XLPE Crystalline melting point: 125°C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Accelerated Aging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121°C – 180 days (0.5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113°C – 654 days (1.8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109°C – 810 days (2.2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100°C – 2226 days (6.1yrs)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13865E-9C1F-40B6-B81D-34EF118A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Temperature Regimes – Higher Temperatures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1DA63A-5706-4F87-A109-E7A3BAC4E849}"/>
              </a:ext>
            </a:extLst>
          </p:cNvPr>
          <p:cNvGrpSpPr/>
          <p:nvPr/>
        </p:nvGrpSpPr>
        <p:grpSpPr>
          <a:xfrm>
            <a:off x="6182317" y="1344719"/>
            <a:ext cx="4733840" cy="4563909"/>
            <a:chOff x="1982549" y="1286633"/>
            <a:chExt cx="4733840" cy="456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523B08-163F-46FE-82B2-020542AE3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6" t="31757" r="7414" b="3724"/>
            <a:stretch/>
          </p:blipFill>
          <p:spPr>
            <a:xfrm>
              <a:off x="1982549" y="1435171"/>
              <a:ext cx="4733840" cy="44153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97330C-F56F-47CE-95BE-7D261882C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29" t="23695" r="31767" b="74983"/>
            <a:stretch/>
          </p:blipFill>
          <p:spPr>
            <a:xfrm>
              <a:off x="3342011" y="1286633"/>
              <a:ext cx="2144390" cy="90453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D36C44-1A8E-4EA2-ABF1-0B83DCD722DB}"/>
              </a:ext>
            </a:extLst>
          </p:cNvPr>
          <p:cNvCxnSpPr>
            <a:cxnSpLocks/>
          </p:cNvCxnSpPr>
          <p:nvPr/>
        </p:nvCxnSpPr>
        <p:spPr>
          <a:xfrm>
            <a:off x="6934874" y="1982549"/>
            <a:ext cx="1925905" cy="353073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93BD1F4-9C30-40CD-80AE-5AC6F3CD6BC0}"/>
              </a:ext>
            </a:extLst>
          </p:cNvPr>
          <p:cNvSpPr txBox="1"/>
          <p:nvPr/>
        </p:nvSpPr>
        <p:spPr>
          <a:xfrm>
            <a:off x="7897826" y="3155893"/>
            <a:ext cx="2476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High Temperature Slope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9DA7B2D-B17F-4319-A0C2-564A16F0C03E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F9CCF-7BDA-4020-A391-68DF5A61A4BF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A43200E-899A-4AA3-ABB7-DAF3A6A0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916590-798B-4914-BDB7-7B1C0E35E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operating temperature: 90°C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XLPE Crystalline melting point: 125°C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Accelerated Aging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121°C – 180 days (0.5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113°C – 654 days (1.8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109°C – 810 days (2.2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100°C – 2226 days (6.1yrs)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13865E-9C1F-40B6-B81D-34EF118A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Temperature Regimes – Lower Temperatures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1DA63A-5706-4F87-A109-E7A3BAC4E849}"/>
              </a:ext>
            </a:extLst>
          </p:cNvPr>
          <p:cNvGrpSpPr/>
          <p:nvPr/>
        </p:nvGrpSpPr>
        <p:grpSpPr>
          <a:xfrm>
            <a:off x="6182317" y="1344719"/>
            <a:ext cx="4733840" cy="4563909"/>
            <a:chOff x="1982549" y="1286633"/>
            <a:chExt cx="4733840" cy="456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523B08-163F-46FE-82B2-020542AE3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6" t="31757" r="7414" b="3724"/>
            <a:stretch/>
          </p:blipFill>
          <p:spPr>
            <a:xfrm>
              <a:off x="1982549" y="1435171"/>
              <a:ext cx="4733840" cy="44153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97330C-F56F-47CE-95BE-7D261882C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129" t="23695" r="31767" b="74983"/>
            <a:stretch/>
          </p:blipFill>
          <p:spPr>
            <a:xfrm>
              <a:off x="3342011" y="1286633"/>
              <a:ext cx="2144390" cy="90453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D36C44-1A8E-4EA2-ABF1-0B83DCD722DB}"/>
              </a:ext>
            </a:extLst>
          </p:cNvPr>
          <p:cNvCxnSpPr>
            <a:cxnSpLocks/>
          </p:cNvCxnSpPr>
          <p:nvPr/>
        </p:nvCxnSpPr>
        <p:spPr>
          <a:xfrm>
            <a:off x="6934874" y="1982549"/>
            <a:ext cx="1925905" cy="353073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BC06A-AFE8-4898-8ECC-0FED71B2562D}"/>
              </a:ext>
            </a:extLst>
          </p:cNvPr>
          <p:cNvCxnSpPr>
            <a:cxnSpLocks/>
          </p:cNvCxnSpPr>
          <p:nvPr/>
        </p:nvCxnSpPr>
        <p:spPr>
          <a:xfrm>
            <a:off x="7097391" y="1376811"/>
            <a:ext cx="1358786" cy="4181421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C10BF7-8831-48F2-B3D2-35E08618FA5E}"/>
              </a:ext>
            </a:extLst>
          </p:cNvPr>
          <p:cNvSpPr txBox="1"/>
          <p:nvPr/>
        </p:nvSpPr>
        <p:spPr>
          <a:xfrm>
            <a:off x="7897826" y="3155893"/>
            <a:ext cx="24761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Low Temperature Slope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1F3CE1-29E9-4B34-A251-E9BCBB111E67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E4C91-9F74-4250-8A7C-383A93BC50E9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B20D861-C0BB-4677-BA88-00355CE2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911FA-6BB1-4300-8810-BF097AE9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Tracking Polymer Aging</a:t>
            </a:r>
            <a:b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Thermally Aged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Okoguard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EPR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980C1-FDA4-4FDD-86AA-681F23F3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32" y="1959051"/>
            <a:ext cx="4859554" cy="32985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7ACB2E-7FB1-4C63-8EA7-60E641F10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33" y="1853853"/>
            <a:ext cx="4385125" cy="32985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976C50-1D82-4724-934F-85CF08C3B521}"/>
              </a:ext>
            </a:extLst>
          </p:cNvPr>
          <p:cNvSpPr txBox="1"/>
          <p:nvPr/>
        </p:nvSpPr>
        <p:spPr>
          <a:xfrm>
            <a:off x="9257289" y="5152442"/>
            <a:ext cx="2071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Bowler Group, ISU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0125D6-42B0-41F3-9999-7386024EC938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8558C-1F91-4CA7-9B68-422379998162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3444881-0094-4C1C-9988-E925D26FB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FAF7B-7B19-40E0-BB10-FBE1DF39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73" y="1087325"/>
            <a:ext cx="5354468" cy="51018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09B1347-1EA9-4BA4-BEC5-41DDD9E2E6A2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E4ABA-F4D4-476B-8B46-99906A0D4E62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3937526-ECF3-43C0-8805-23972D2F8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F956263-13BC-4C7F-A422-EA6BD726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583" y="386995"/>
            <a:ext cx="8636000" cy="563562"/>
          </a:xfrm>
        </p:spPr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Challenge of Accelerated Aging</a:t>
            </a:r>
          </a:p>
        </p:txBody>
      </p:sp>
    </p:spTree>
    <p:extLst>
      <p:ext uri="{BB962C8B-B14F-4D97-AF65-F5344CB8AC3E}">
        <p14:creationId xmlns:p14="http://schemas.microsoft.com/office/powerpoint/2010/main" val="376560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62DE25-51C0-41E0-985A-501491382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365433"/>
              </p:ext>
            </p:extLst>
          </p:nvPr>
        </p:nvGraphicFramePr>
        <p:xfrm>
          <a:off x="233068" y="61421"/>
          <a:ext cx="11426825" cy="337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99370DE-5BA1-4B09-8D48-DEAD2CB8A82B}"/>
              </a:ext>
            </a:extLst>
          </p:cNvPr>
          <p:cNvSpPr/>
          <p:nvPr/>
        </p:nvSpPr>
        <p:spPr>
          <a:xfrm>
            <a:off x="144545" y="3132877"/>
            <a:ext cx="2466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Address economic viability in current, future energy markets through innovation, efficiency gains, and business model transformation using digital technologies.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F9B2F-0A41-448C-A201-C1364168DD7C}"/>
              </a:ext>
            </a:extLst>
          </p:cNvPr>
          <p:cNvSpPr/>
          <p:nvPr/>
        </p:nvSpPr>
        <p:spPr>
          <a:xfrm>
            <a:off x="2520099" y="3132877"/>
            <a:ext cx="2366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Identify opportunities/ develop methods for LWRs to directly supply energy to industrial processes to diversify approaches to revenue generation.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14008-AA09-4A17-BCDF-5810EF4BDA7A}"/>
              </a:ext>
            </a:extLst>
          </p:cNvPr>
          <p:cNvSpPr/>
          <p:nvPr/>
        </p:nvSpPr>
        <p:spPr>
          <a:xfrm>
            <a:off x="4595455" y="3132877"/>
            <a:ext cx="2041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Develop and deploy risk-informed tools and methods to achieve high levels of safety and economic efficiencies.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C7882-AF9B-43FD-BD43-8EDC0F35D5A6}"/>
              </a:ext>
            </a:extLst>
          </p:cNvPr>
          <p:cNvSpPr/>
          <p:nvPr/>
        </p:nvSpPr>
        <p:spPr>
          <a:xfrm>
            <a:off x="6662340" y="3132877"/>
            <a:ext cx="3212538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44444"/>
                </a:solidFill>
                <a:latin typeface="Roboto"/>
              </a:rPr>
              <a:t>Develop the scientific basis for </a:t>
            </a:r>
            <a:r>
              <a:rPr lang="en-US" sz="2400" b="1" dirty="0">
                <a:solidFill>
                  <a:srgbClr val="444444"/>
                </a:solidFill>
                <a:latin typeface="Roboto"/>
              </a:rPr>
              <a:t>understanding &amp; predicting long-term environmental degradation </a:t>
            </a:r>
            <a:r>
              <a:rPr lang="en-US" sz="2400" dirty="0">
                <a:solidFill>
                  <a:srgbClr val="444444"/>
                </a:solidFill>
                <a:latin typeface="Roboto"/>
              </a:rPr>
              <a:t>behavior of materials in Nuclear Power Plants.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D9B8B-5A8A-4135-94D8-F01DF238CACF}"/>
              </a:ext>
            </a:extLst>
          </p:cNvPr>
          <p:cNvSpPr/>
          <p:nvPr/>
        </p:nvSpPr>
        <p:spPr>
          <a:xfrm>
            <a:off x="9874878" y="3132877"/>
            <a:ext cx="1882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Roboto"/>
              </a:rPr>
              <a:t>Develop methods, tools, and technologies to optimize and modernize a nuclear facility's security posture.​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894482-C2D0-4B35-8F79-DCBBFA70D98C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7A5711-C7AF-411A-A1B6-89807EC54200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E5B14A1-EF4A-4FAC-8EB6-74595E34B2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C7BBF-68E2-4403-BEBE-E9BAEBB30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113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Gamma irradiation at 3 dose rates: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300 Gy/h to 300 kGy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 Gy/h to 200 kGy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 Gy/h to 100 kGy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Oxygen consumption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Dielectric properties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Indenter modulus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Tensile properties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FTIR spectroscopy</a:t>
            </a:r>
          </a:p>
          <a:p>
            <a:pPr marL="173037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B41174-1314-4469-837E-A4D92816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595" y="356050"/>
            <a:ext cx="9077721" cy="840131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Developing Sensitive Measures of Radiation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B8AC4-6A6B-4A42-BF34-2859FEB9C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46" y="1468448"/>
            <a:ext cx="4017612" cy="2804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ED237-2188-4048-821A-B6DE1323E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12" y="4443938"/>
            <a:ext cx="5102960" cy="9944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FB047A-0632-4F98-A63C-B9468CBDA10E}"/>
              </a:ext>
            </a:extLst>
          </p:cNvPr>
          <p:cNvSpPr/>
          <p:nvPr/>
        </p:nvSpPr>
        <p:spPr>
          <a:xfrm>
            <a:off x="6308483" y="5438361"/>
            <a:ext cx="5352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Anaconda Flame-Guard FR-EP/CPE Cable components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B2A26A-C9DE-42E8-B8F4-28F9D81BD9FE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C9A47-F248-41AD-BCA1-635AED618BC1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51A3C1A-6C7E-404C-B80D-D4E2CC8B8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5F3B68-E3AD-4152-BDAA-75928825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76" y="1213503"/>
            <a:ext cx="9848007" cy="4442830"/>
          </a:xfrm>
        </p:spPr>
        <p:txBody>
          <a:bodyPr>
            <a:normAutofit/>
          </a:bodyPr>
          <a:lstStyle/>
          <a:p>
            <a:pPr marL="11113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aging indicator behaviors under severe stress condition </a:t>
            </a:r>
          </a:p>
          <a:p>
            <a:pPr marL="173037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standard and novel sensitive measures of aging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if early aging under mild stress condition can be observed using sensitive measures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Expected Outcomes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Demonstration of aging behavior from early signals of sensitive measures will enable: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More effective condition monitoring – early tracking of cable material aging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Accelerated aging at conditions closer to service conditions over practical time periods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CFB135-7764-485B-9CA8-123A192A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Summary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469543-39E3-4E18-AB15-42E895A1E285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38AAB-4BC6-413C-893B-69BB76B7DEFB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A72BA3-67F5-49EC-9D3D-B9A3EE71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-109604"/>
            <a:ext cx="10795352" cy="1196181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Materials Research Pathway Cable Tasks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768743" y="1143000"/>
            <a:ext cx="888167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Materials Research Pathway</a:t>
            </a:r>
          </a:p>
          <a:p>
            <a:pPr marL="0" indent="0">
              <a:buNone/>
            </a:pPr>
            <a:r>
              <a:rPr lang="en-US" sz="2800" dirty="0"/>
              <a:t> Pathway Lead –Tom Rosseel (ORNL)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Cable Aging Task</a:t>
            </a:r>
          </a:p>
          <a:p>
            <a:pPr marL="0" indent="0">
              <a:buNone/>
            </a:pPr>
            <a:r>
              <a:rPr lang="en-US" sz="2800" dirty="0"/>
              <a:t> Leo Fifield (PNNL)</a:t>
            </a:r>
          </a:p>
          <a:p>
            <a:pPr marL="0" indent="0">
              <a:buNone/>
            </a:pPr>
            <a:r>
              <a:rPr lang="en-US" sz="2800" dirty="0"/>
              <a:t> Robert Duckworth (ORNL)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Cable NDE Task</a:t>
            </a:r>
          </a:p>
          <a:p>
            <a:pPr marL="0" indent="0">
              <a:buNone/>
            </a:pPr>
            <a:r>
              <a:rPr lang="en-US" sz="2800" dirty="0"/>
              <a:t> Bill Glass (PNNL)</a:t>
            </a:r>
          </a:p>
          <a:p>
            <a:pPr marL="0" indent="0">
              <a:buNone/>
            </a:pPr>
            <a:r>
              <a:rPr lang="en-US" sz="2400" dirty="0"/>
              <a:t> 			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538" y="875546"/>
            <a:ext cx="1411934" cy="1798611"/>
          </a:xfrm>
          <a:prstGeom prst="rect">
            <a:avLst/>
          </a:prstGeom>
        </p:spPr>
      </p:pic>
      <p:pic>
        <p:nvPicPr>
          <p:cNvPr id="17" name="Picture 16" descr="PNNL_Logo_FULL_COLOR_RGB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75" y="4571999"/>
            <a:ext cx="2209800" cy="1143000"/>
          </a:xfrm>
          <a:prstGeom prst="rect">
            <a:avLst/>
          </a:prstGeom>
        </p:spPr>
      </p:pic>
      <p:pic>
        <p:nvPicPr>
          <p:cNvPr id="18" name="Picture 5" descr="J:\logos_flags\Oak_Ridge_National_Laboratory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016" y="2681641"/>
            <a:ext cx="2158675" cy="1113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591" y="2306029"/>
            <a:ext cx="1316999" cy="18218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435" y="4349184"/>
            <a:ext cx="1417440" cy="1846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97" y="2299435"/>
            <a:ext cx="1231368" cy="182846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FDA1E17-57F4-46FE-8640-2C88C6C6ABA6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28554-EF62-4F66-83F5-94BB085FAD85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5681EDB-08AB-488B-A79F-7E94ED9635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9364" y="5317704"/>
            <a:ext cx="1578490" cy="93957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113" indent="0">
              <a:buNone/>
            </a:pPr>
            <a:r>
              <a:rPr lang="en-US" sz="2400" u="sng" dirty="0"/>
              <a:t>Iowa State University/PNNL/WSU/AMS (FY15-17)</a:t>
            </a:r>
            <a:endParaRPr lang="en-US" sz="2400" dirty="0"/>
          </a:p>
          <a:p>
            <a:r>
              <a:rPr lang="en-US" sz="2000" dirty="0"/>
              <a:t>Advanced Models for Nondestructive Evaluation of Aging Nuclear Power Plant Cables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1113" indent="0">
              <a:buNone/>
            </a:pPr>
            <a:r>
              <a:rPr lang="en-US" sz="2400" u="sng" dirty="0"/>
              <a:t>University of Minnesota Duluth/ORNL (FY17-19) </a:t>
            </a:r>
          </a:p>
          <a:p>
            <a:r>
              <a:rPr lang="en-US" sz="2000" dirty="0"/>
              <a:t>Quantifying Properties for a Mechanistic, Predictive Understanding of Aqueous Impact on Aging of Medium and Low Voltage AC and DC Cabling in Nuclear Power Plants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1113" indent="0">
              <a:buNone/>
            </a:pPr>
            <a:r>
              <a:rPr lang="en-US" sz="2400" u="sng" dirty="0"/>
              <a:t>University of South Carolina/PNNL (FY18-20)</a:t>
            </a:r>
          </a:p>
          <a:p>
            <a:r>
              <a:rPr lang="en-US" sz="2000" dirty="0"/>
              <a:t>Novel NDE Sensors, Waveforms, Models, and Algorithms for Cable Health Monitoring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University Collaborations via NEUP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95" y="3932244"/>
            <a:ext cx="2400829" cy="983476"/>
          </a:xfrm>
          <a:prstGeom prst="rect">
            <a:avLst/>
          </a:prstGeom>
        </p:spPr>
      </p:pic>
      <p:pic>
        <p:nvPicPr>
          <p:cNvPr id="6" name="Picture 5" descr="PNNL_Logo_FULL_COLOR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212" y="5243557"/>
            <a:ext cx="1914697" cy="929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76" y="3858097"/>
            <a:ext cx="1073204" cy="965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6398" y="1001672"/>
            <a:ext cx="1393087" cy="869286"/>
          </a:xfrm>
          <a:prstGeom prst="rect">
            <a:avLst/>
          </a:prstGeom>
        </p:spPr>
      </p:pic>
      <p:pic>
        <p:nvPicPr>
          <p:cNvPr id="12" name="Picture 11" descr="PNNL_Logo_FULL_COLOR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648" y="974220"/>
            <a:ext cx="1914697" cy="92999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09E3DBC-E1C8-4FDD-BA73-04425379323D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4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7D53D-7D3E-4CD1-A849-D8556D089EB6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E6D8A8C-F010-44D0-A6FF-DB89AC3DF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2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1225" y="1"/>
            <a:ext cx="9101803" cy="1213472"/>
          </a:xfrm>
        </p:spPr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Cable Research Objectives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E41998E-5F5D-4581-AE0B-AC8F59BAD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71"/>
          <a:stretch/>
        </p:blipFill>
        <p:spPr>
          <a:xfrm>
            <a:off x="6101298" y="1722267"/>
            <a:ext cx="5900620" cy="403314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66943" y="5447636"/>
            <a:ext cx="3828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ＭＳ Ｐゴシック" charset="0"/>
              </a:rPr>
              <a:t>NEI Second License Renewal Roadmap 2015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500D5D7-4EBA-490C-99CD-F60FC5E20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336"/>
          <a:stretch/>
        </p:blipFill>
        <p:spPr>
          <a:xfrm>
            <a:off x="6731077" y="1410364"/>
            <a:ext cx="5317499" cy="235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74506D-47F0-486E-91D1-598C2CF9B667}"/>
              </a:ext>
            </a:extLst>
          </p:cNvPr>
          <p:cNvSpPr txBox="1"/>
          <p:nvPr/>
        </p:nvSpPr>
        <p:spPr>
          <a:xfrm>
            <a:off x="10534585" y="1657740"/>
            <a:ext cx="14318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 Aging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3EDD9-DE8D-4CBC-9655-5BE570DDC802}"/>
              </a:ext>
            </a:extLst>
          </p:cNvPr>
          <p:cNvSpPr txBox="1"/>
          <p:nvPr/>
        </p:nvSpPr>
        <p:spPr>
          <a:xfrm>
            <a:off x="10534585" y="4855274"/>
            <a:ext cx="14318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 NDE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024EE5-6B73-47AE-A974-DAAC973E101B}"/>
              </a:ext>
            </a:extLst>
          </p:cNvPr>
          <p:cNvSpPr txBox="1"/>
          <p:nvPr/>
        </p:nvSpPr>
        <p:spPr>
          <a:xfrm>
            <a:off x="6101298" y="5537280"/>
            <a:ext cx="14318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Cable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783" y="1213473"/>
            <a:ext cx="6559636" cy="3527203"/>
          </a:xfrm>
        </p:spPr>
        <p:txBody>
          <a:bodyPr>
            <a:normAutofit/>
          </a:bodyPr>
          <a:lstStyle/>
          <a:p>
            <a:pPr marL="11113" indent="0">
              <a:buNone/>
            </a:pPr>
            <a:r>
              <a:rPr lang="en-US" sz="2000" b="1" dirty="0"/>
              <a:t>Aim</a:t>
            </a:r>
            <a:r>
              <a:rPr lang="en-US" sz="2000" dirty="0"/>
              <a:t>: understand roles of material type, history, and operating environment on cable system degradation; understand accelerated testing limitations; and support modeling, surveillance, and testing</a:t>
            </a:r>
          </a:p>
          <a:p>
            <a:pPr marL="11113" indent="0">
              <a:spcBef>
                <a:spcPts val="600"/>
              </a:spcBef>
              <a:buNone/>
            </a:pPr>
            <a:r>
              <a:rPr lang="en-US" sz="2000" b="1" dirty="0"/>
              <a:t>Support Subsequent License Renewal (SLR):</a:t>
            </a:r>
          </a:p>
          <a:p>
            <a:r>
              <a:rPr lang="en-US" sz="2000" dirty="0"/>
              <a:t>Cable Research supports analysis of Type Testing</a:t>
            </a:r>
          </a:p>
          <a:p>
            <a:pPr marL="11113" indent="0">
              <a:spcBef>
                <a:spcPts val="600"/>
              </a:spcBef>
              <a:buNone/>
            </a:pPr>
            <a:r>
              <a:rPr lang="en-US" sz="2000" b="1" dirty="0"/>
              <a:t>Enable Advanced Cable Aging Management </a:t>
            </a:r>
          </a:p>
          <a:p>
            <a:r>
              <a:rPr lang="en-US" sz="2000" dirty="0"/>
              <a:t>Development and validation of condition monitoring methods</a:t>
            </a:r>
          </a:p>
          <a:p>
            <a:r>
              <a:rPr lang="en-US" sz="2000" dirty="0"/>
              <a:t>Support risk-based vs. time-based inspection</a:t>
            </a:r>
          </a:p>
          <a:p>
            <a:r>
              <a:rPr lang="en-US" sz="2000" dirty="0"/>
              <a:t>Develop technologies for aging cable mitigation</a:t>
            </a:r>
          </a:p>
          <a:p>
            <a:r>
              <a:rPr lang="en-US" sz="2000" dirty="0"/>
              <a:t>Reduce operating &amp; maintenance costs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D65FF7-FC8E-483E-82C9-0ABE507AF8F8}"/>
              </a:ext>
            </a:extLst>
          </p:cNvPr>
          <p:cNvSpPr/>
          <p:nvPr/>
        </p:nvSpPr>
        <p:spPr>
          <a:xfrm>
            <a:off x="124783" y="47062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“Effective programs require a technical understanding of aging effects, inspection and assessment techniques, mitigation measures, and guidance on repairs or replacements.” </a:t>
            </a:r>
            <a:r>
              <a:rPr lang="en-US" sz="1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NEI Second License Renewal Roadmap 2015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7B5988-DB6B-4144-A76D-BE09783A2DA8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5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B8A32-5C01-4833-930A-8C66B5FBF438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9DB4A81-C2FE-4645-B0A6-459AD6F65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907" y="134072"/>
            <a:ext cx="9468950" cy="5635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Electrical Cables in U.S. Nuclear Power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4509" y="1190879"/>
            <a:ext cx="5110163" cy="471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Instrument and Control (81%)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Cables (15%)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 (5%)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Cross-linked polyethylene (XLPE)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Ethylene-propylene rubber (EPR)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Silicone Rubber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Jacketing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Hypalon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Chlorosulfonated PE (CSPE)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Neoprene - Polychloroprene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CPE - Chlorinated polyethylene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PVC - Poly(vinyl chloride)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391" y="697634"/>
            <a:ext cx="5867823" cy="2724439"/>
            <a:chOff x="1470595" y="970878"/>
            <a:chExt cx="6202811" cy="2915321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595" y="970878"/>
              <a:ext cx="6202811" cy="291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427007"/>
            <p:cNvSpPr>
              <a:spLocks noChangeArrowheads="1"/>
            </p:cNvSpPr>
            <p:nvPr/>
          </p:nvSpPr>
          <p:spPr bwMode="auto">
            <a:xfrm>
              <a:off x="1470595" y="970878"/>
              <a:ext cx="969010" cy="25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ＭＳ Ｐゴシック" charset="0"/>
                  <a:cs typeface="ＭＳ Ｐゴシック" charset="0"/>
                </a:rPr>
                <a:t>PNNL-25432</a:t>
              </a:r>
            </a:p>
          </p:txBody>
        </p:sp>
      </p:grpSp>
      <p:pic>
        <p:nvPicPr>
          <p:cNvPr id="7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1245" y="3799408"/>
            <a:ext cx="2283836" cy="185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020" y="3770369"/>
            <a:ext cx="2820214" cy="18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63992" y="5690986"/>
            <a:ext cx="2086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prstClr val="black"/>
                </a:solidFill>
              </a:rPr>
              <a:t>Medium voltage power cable</a:t>
            </a:r>
          </a:p>
        </p:txBody>
      </p:sp>
      <p:sp>
        <p:nvSpPr>
          <p:cNvPr id="10" name="TextBox 202"/>
          <p:cNvSpPr txBox="1">
            <a:spLocks noChangeArrowheads="1"/>
          </p:cNvSpPr>
          <p:nvPr/>
        </p:nvSpPr>
        <p:spPr bwMode="auto">
          <a:xfrm>
            <a:off x="8390020" y="5690987"/>
            <a:ext cx="2792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prstClr val="black"/>
                </a:solidFill>
              </a:rPr>
              <a:t>Low voltage Instrument &amp; Control cable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557E21B-79FE-4F48-81DE-D5C98A2FD065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9934E8-C08D-44AC-85E2-A40FF77E0C27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6B4CA91-4310-46F3-BFA3-EB15657AF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713" y="3500263"/>
            <a:ext cx="9394806" cy="18484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14400" y="1752600"/>
            <a:ext cx="10002982" cy="1219200"/>
            <a:chOff x="284903" y="1542437"/>
            <a:chExt cx="8860289" cy="12192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84903" y="1542437"/>
              <a:ext cx="1828800" cy="120076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Environment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Radiation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Moisture</a:t>
              </a: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540386" y="1542437"/>
              <a:ext cx="2819400" cy="12192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indent="0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None/>
                <a:defRPr b="1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–"/>
                <a:defRPr sz="28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•"/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–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6C8F9A"/>
                </a:buClr>
                <a:buFont typeface="Arial" pitchFamily="34" charset="0"/>
                <a:buChar char="»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Chemical Changes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Bond breaking/forming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Loss of additives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6C8F9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Defect initiation</a:t>
              </a: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5889729" y="1542437"/>
              <a:ext cx="3255463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173831" indent="-173831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25054" indent="-209550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2"/>
                </a:buClr>
                <a:buChar char="–"/>
                <a:defRPr sz="2100">
                  <a:solidFill>
                    <a:schemeClr val="tx1"/>
                  </a:solidFill>
                  <a:latin typeface="+mn-lt"/>
                </a:defRPr>
              </a:lvl2pPr>
              <a:lvl3pPr marL="641747" indent="-167879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+mn-lt"/>
                </a:defRPr>
              </a:lvl3pPr>
              <a:lvl4pPr marL="946547" indent="-216694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2"/>
                </a:buClr>
                <a:buChar char="–"/>
                <a:defRPr sz="2100">
                  <a:solidFill>
                    <a:schemeClr val="tx1"/>
                  </a:solidFill>
                  <a:latin typeface="+mn-lt"/>
                </a:defRPr>
              </a:lvl4pPr>
              <a:lvl5pPr marL="1153716" indent="-169069" algn="l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chemeClr val="tx2"/>
                </a:buClr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+mn-lt"/>
                </a:defRPr>
              </a:lvl5pPr>
              <a:lvl6pPr marL="1458516" indent="-130969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har char="•"/>
                <a:defRPr sz="1800">
                  <a:solidFill>
                    <a:srgbClr val="000000"/>
                  </a:solidFill>
                  <a:latin typeface="+mn-lt"/>
                </a:defRPr>
              </a:lvl6pPr>
              <a:lvl7pPr marL="1801416" indent="-130969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har char="•"/>
                <a:defRPr sz="1800">
                  <a:solidFill>
                    <a:srgbClr val="000000"/>
                  </a:solidFill>
                  <a:latin typeface="+mn-lt"/>
                </a:defRPr>
              </a:lvl7pPr>
              <a:lvl8pPr marL="2144316" indent="-130969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har char="•"/>
                <a:defRPr sz="1800">
                  <a:solidFill>
                    <a:srgbClr val="000000"/>
                  </a:solidFill>
                  <a:latin typeface="+mn-lt"/>
                </a:defRPr>
              </a:lvl8pPr>
              <a:lvl9pPr marL="2487216" indent="-130969" algn="l" rtl="0" eaLnBrk="1" fontAlgn="base" hangingPunct="1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har char="•"/>
                <a:defRPr sz="18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50"/>
                </a:spcAft>
                <a:buClr>
                  <a:srgbClr val="000099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 Changes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8F9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Embrittlement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8F9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Dimensional change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8F9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Dielectric behavior changes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008714" y="2022659"/>
              <a:ext cx="533400" cy="38583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358058" y="2022659"/>
              <a:ext cx="533400" cy="38583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Polymers Degrade Over Time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65BEA1-B586-4E59-8E09-8758D445DE91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7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F1280-3EA9-4AAE-A808-D21AB0BD4BAA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3775022B-318E-46B0-AA60-DCAE84CE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E638-FA7D-4532-A4B1-3F57AE6E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118" y="375837"/>
            <a:ext cx="8636000" cy="563562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Cable Insulation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49BD8-6C95-48FA-8ACA-1B0228574C1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97" y="1333799"/>
            <a:ext cx="1231129" cy="21682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D77738-4031-49A0-AE35-BD48AACD5E03}"/>
              </a:ext>
            </a:extLst>
          </p:cNvPr>
          <p:cNvSpPr/>
          <p:nvPr/>
        </p:nvSpPr>
        <p:spPr>
          <a:xfrm>
            <a:off x="172721" y="1084208"/>
            <a:ext cx="2618255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Anaconda Flame-Guard FR-EP EPR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5F076-B9F5-439C-A3C2-20B87E72C966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255" y="3592119"/>
            <a:ext cx="1021568" cy="23947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442F3-D6C2-4ED7-AF39-148560CA6156}"/>
              </a:ext>
            </a:extLst>
          </p:cNvPr>
          <p:cNvSpPr/>
          <p:nvPr/>
        </p:nvSpPr>
        <p:spPr>
          <a:xfrm>
            <a:off x="879215" y="3742117"/>
            <a:ext cx="1697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BIW </a:t>
            </a: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Bostrad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7E EPR-CSPE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F00EE-7A84-4ACA-AAD4-36CE3859B360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064" y="1291294"/>
            <a:ext cx="1059137" cy="218000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A05545-D41B-448A-872F-720E2D110427}"/>
              </a:ext>
            </a:extLst>
          </p:cNvPr>
          <p:cNvSpPr/>
          <p:nvPr/>
        </p:nvSpPr>
        <p:spPr>
          <a:xfrm>
            <a:off x="2799065" y="1301001"/>
            <a:ext cx="1097648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Kerite HTK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380C34-A5C6-481F-AD74-261AD2A6552A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959" y="3599900"/>
            <a:ext cx="888013" cy="23666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716815-2D06-4244-ABF1-F29861BFF330}"/>
              </a:ext>
            </a:extLst>
          </p:cNvPr>
          <p:cNvSpPr/>
          <p:nvPr/>
        </p:nvSpPr>
        <p:spPr>
          <a:xfrm>
            <a:off x="3734520" y="3682540"/>
            <a:ext cx="1336344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Okonite FMR EPR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2727F-4FD2-4969-BA66-3000718578AC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872" y="1045318"/>
            <a:ext cx="1059137" cy="2438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862FC9-EC22-4671-A467-A6A29CB1036F}"/>
              </a:ext>
            </a:extLst>
          </p:cNvPr>
          <p:cNvSpPr/>
          <p:nvPr/>
        </p:nvSpPr>
        <p:spPr>
          <a:xfrm>
            <a:off x="4646586" y="1301001"/>
            <a:ext cx="1487271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Rockbestos XLPE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45D6AB-C46B-40D9-B7BA-D83A7C44B409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2038" y="3576999"/>
            <a:ext cx="878862" cy="23607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904A8E7-8F75-4A1F-AFB0-754BBD2FCB0E}"/>
              </a:ext>
            </a:extLst>
          </p:cNvPr>
          <p:cNvSpPr/>
          <p:nvPr/>
        </p:nvSpPr>
        <p:spPr>
          <a:xfrm>
            <a:off x="6510251" y="3534358"/>
            <a:ext cx="1525295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RSCC Firewall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®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XLPE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5F1ECB-3843-4C6F-BB62-12811CB87AEF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1995" y="1157714"/>
            <a:ext cx="948538" cy="23319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AB4A069-EE63-4845-A71B-5F15E17F33F7}"/>
              </a:ext>
            </a:extLst>
          </p:cNvPr>
          <p:cNvSpPr/>
          <p:nvPr/>
        </p:nvSpPr>
        <p:spPr>
          <a:xfrm>
            <a:off x="10040532" y="963625"/>
            <a:ext cx="1836508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Samuel Moore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Dekoron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® EPDM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ECF296-006F-4349-9865-86F38B44D20C}"/>
              </a:ext>
            </a:extLst>
          </p:cNvPr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8643" y="3636565"/>
            <a:ext cx="953474" cy="231309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E8247E-B0E5-4F94-B643-A68DD6ED0873}"/>
              </a:ext>
            </a:extLst>
          </p:cNvPr>
          <p:cNvSpPr/>
          <p:nvPr/>
        </p:nvSpPr>
        <p:spPr>
          <a:xfrm>
            <a:off x="9116715" y="3532078"/>
            <a:ext cx="1742615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Brand-Rex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Ultrol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 XLPE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382024-9CB6-4C3A-A09D-4F2A354D7C79}"/>
              </a:ext>
            </a:extLst>
          </p:cNvPr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996" y="1051228"/>
            <a:ext cx="839356" cy="2438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397A668-A45C-4B08-89BD-A1846DBCF8E4}"/>
              </a:ext>
            </a:extLst>
          </p:cNvPr>
          <p:cNvSpPr/>
          <p:nvPr/>
        </p:nvSpPr>
        <p:spPr>
          <a:xfrm>
            <a:off x="7471347" y="1319863"/>
            <a:ext cx="1402577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Brand-Rex XLPE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FDCF8-EE89-4B5A-AC3E-1F3C30E873D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2" y="2010921"/>
            <a:ext cx="1330458" cy="1499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1AE8C-EB33-4BBE-A619-5982D492048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193" y="1958488"/>
            <a:ext cx="1424790" cy="15812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043886-3AFD-42F9-A352-EBF036C602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216" y="1998002"/>
            <a:ext cx="1590191" cy="15002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2ADA67-182E-4A5B-BBF0-BE7E75263F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680" y="1956145"/>
            <a:ext cx="1736799" cy="15334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EF96FF-E414-42E2-8606-DAA58AEDF05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38" y="4386255"/>
            <a:ext cx="1510721" cy="15862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A9D177-40A8-4592-931F-38DAE188178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520" y="4309275"/>
            <a:ext cx="1666399" cy="16775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B574B7-CB64-442A-AB8A-B629821A6C5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599" y="4436080"/>
            <a:ext cx="1493190" cy="15812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3E89DA3-E3CB-49EE-94E4-39E23AFC2591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265" y="4455869"/>
            <a:ext cx="1272146" cy="15166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0723F8-8764-4394-8B81-F9C05CDA6A3B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 t="3008" r="2260" b="2252"/>
          <a:stretch/>
        </p:blipFill>
        <p:spPr bwMode="auto">
          <a:xfrm rot="16200000">
            <a:off x="9817408" y="2209130"/>
            <a:ext cx="1472797" cy="107637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0054D0-4160-41CC-A576-EEFF5652489F}"/>
              </a:ext>
            </a:extLst>
          </p:cNvPr>
          <p:cNvSpPr txBox="1"/>
          <p:nvPr/>
        </p:nvSpPr>
        <p:spPr>
          <a:xfrm>
            <a:off x="5900063" y="6150153"/>
            <a:ext cx="364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*Crystal River 3 harvested cables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613D6B-2676-4962-A806-B9107935CF6C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8</a:t>
            </a:fld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FFDCA6-EFFA-40E7-9A2A-94FDE8940978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DB960EBE-45C8-4550-A83F-81BAE40D0A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5613" y="300101"/>
            <a:ext cx="7856151" cy="563562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Cable Aging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57680" y="1335836"/>
            <a:ext cx="6393639" cy="2438400"/>
          </a:xfrm>
        </p:spPr>
        <p:txBody>
          <a:bodyPr>
            <a:noAutofit/>
          </a:bodyPr>
          <a:lstStyle/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r>
              <a:rPr lang="en-US" sz="2400" b="1" dirty="0"/>
              <a:t>Cable ag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ing behavior &amp; tools needed to assess condition are determined by cable: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Component materials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and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Operating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34600" y="1509013"/>
            <a:ext cx="1441420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Aging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Degradation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68116" y="2460144"/>
            <a:ext cx="1261884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331354" y="1241259"/>
            <a:ext cx="1888846" cy="2036637"/>
            <a:chOff x="4511954" y="2210115"/>
            <a:chExt cx="1888846" cy="2036637"/>
          </a:xfrm>
        </p:grpSpPr>
        <p:sp>
          <p:nvSpPr>
            <p:cNvPr id="14" name="Rounded Rectangle 13"/>
            <p:cNvSpPr/>
            <p:nvPr/>
          </p:nvSpPr>
          <p:spPr>
            <a:xfrm>
              <a:off x="4511954" y="2999834"/>
              <a:ext cx="1197146" cy="457200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46320" y="3789552"/>
              <a:ext cx="1554480" cy="457200"/>
            </a:xfrm>
            <a:prstGeom prst="roundRect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Construction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46320" y="2210115"/>
              <a:ext cx="1554480" cy="457200"/>
            </a:xfrm>
            <a:prstGeom prst="roundRect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Environment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39014" y="1946466"/>
            <a:ext cx="1319387" cy="618986"/>
            <a:chOff x="5919613" y="2915323"/>
            <a:chExt cx="1319387" cy="618986"/>
          </a:xfrm>
        </p:grpSpPr>
        <p:sp>
          <p:nvSpPr>
            <p:cNvPr id="19" name="Right Arrow 18"/>
            <p:cNvSpPr/>
            <p:nvPr/>
          </p:nvSpPr>
          <p:spPr>
            <a:xfrm>
              <a:off x="6400800" y="2932973"/>
              <a:ext cx="838200" cy="59092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842133">
              <a:off x="6047783" y="2915323"/>
              <a:ext cx="844100" cy="2282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9757867" flipV="1">
              <a:off x="6018920" y="3306030"/>
              <a:ext cx="844100" cy="2282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19613" y="3114493"/>
              <a:ext cx="1014587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7681" y="3333649"/>
            <a:ext cx="8077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example: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voltage BIW cable, circa 1987,  EPR insulation &amp; CSPE jacket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Unshielded, multi-conductor control rod cable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Installed for 30 years with exposure to 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and 0.1Gy/h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its expected remaining useful life?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NDE techniques can quantify its condition?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3656363"/>
            <a:ext cx="2230582" cy="20299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233100" y="5699403"/>
            <a:ext cx="33457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EPR = ethylene-propylene rubber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CSPE = chlorosulfonated polyethylene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NDE = non-destructive evaluation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B741C9-7C7E-4DD6-9D79-35C8B02FD9C8}"/>
              </a:ext>
            </a:extLst>
          </p:cNvPr>
          <p:cNvSpPr/>
          <p:nvPr/>
        </p:nvSpPr>
        <p:spPr>
          <a:xfrm>
            <a:off x="11496583" y="6384346"/>
            <a:ext cx="598652" cy="4034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DDF24178-F1E0-40F2-9431-AACE915F5BF7}" type="slidenum">
              <a:rPr lang="en-US"/>
              <a:t>9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BA104-AFE6-46E2-9B2C-283B2A1E2FC5}"/>
              </a:ext>
            </a:extLst>
          </p:cNvPr>
          <p:cNvSpPr txBox="1"/>
          <p:nvPr/>
        </p:nvSpPr>
        <p:spPr>
          <a:xfrm>
            <a:off x="1634591" y="6611812"/>
            <a:ext cx="3951110" cy="1743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Leo Fifield (leo.fifield@pnnl.gov)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32DB502F-674B-403B-ABAB-85592FF0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5" y="6193624"/>
            <a:ext cx="1358075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55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RS w-PNNL new template and logo.FY18.potx" id="{EF74B831-E64C-4CD6-8E1D-DA8460B760A5}" vid="{8AE0EF1F-FD3D-44D5-AD1B-1F99D2A402B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RS w-PNNL new template and logo.FY18.potx" id="{EF74B831-E64C-4CD6-8E1D-DA8460B760A5}" vid="{8AE0EF1F-FD3D-44D5-AD1B-1F99D2A402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9995FA7B51C642BEAA907F3B93D5A9" ma:contentTypeVersion="11" ma:contentTypeDescription="Create a new document." ma:contentTypeScope="" ma:versionID="b545de70160cddf2c619ae8e426ccf2e">
  <xsd:schema xmlns:xsd="http://www.w3.org/2001/XMLSchema" xmlns:xs="http://www.w3.org/2001/XMLSchema" xmlns:p="http://schemas.microsoft.com/office/2006/metadata/properties" xmlns:ns3="86de1821-f094-4bdf-b72b-b87d332e4afc" xmlns:ns4="65d11fd7-02e6-4834-989f-96f21950a3ea" targetNamespace="http://schemas.microsoft.com/office/2006/metadata/properties" ma:root="true" ma:fieldsID="efaeed451d1fd401963ec30ed1d3e402" ns3:_="" ns4:_="">
    <xsd:import namespace="86de1821-f094-4bdf-b72b-b87d332e4afc"/>
    <xsd:import namespace="65d11fd7-02e6-4834-989f-96f21950a3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de1821-f094-4bdf-b72b-b87d332e4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11fd7-02e6-4834-989f-96f21950a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4B4422-0257-4E59-B202-0A40B17AC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BE430-8931-49F0-9E25-DA2D942F3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de1821-f094-4bdf-b72b-b87d332e4afc"/>
    <ds:schemaRef ds:uri="65d11fd7-02e6-4834-989f-96f21950a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3750-FE5B-4FA6-8139-260323FF70E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LWRS w-PNNL new template and logo.FY18</Template>
  <TotalTime>722</TotalTime>
  <Words>1718</Words>
  <Application>Microsoft Office PowerPoint</Application>
  <PresentationFormat>Widescreen</PresentationFormat>
  <Paragraphs>308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Arial Black</vt:lpstr>
      <vt:lpstr>Arial Narrow</vt:lpstr>
      <vt:lpstr>Avenir Book</vt:lpstr>
      <vt:lpstr>Calibri</vt:lpstr>
      <vt:lpstr>Courier New</vt:lpstr>
      <vt:lpstr>Helvetica</vt:lpstr>
      <vt:lpstr>Helvetica-Bold+2</vt:lpstr>
      <vt:lpstr>Helvetica-BoldOblique+2</vt:lpstr>
      <vt:lpstr>Roboto</vt:lpstr>
      <vt:lpstr>Roboto Condensed</vt:lpstr>
      <vt:lpstr>Symbol</vt:lpstr>
      <vt:lpstr>Times New Roman</vt:lpstr>
      <vt:lpstr>Times-Roman+2</vt:lpstr>
      <vt:lpstr>Wingdings</vt:lpstr>
      <vt:lpstr>Office Theme</vt:lpstr>
      <vt:lpstr>1_Office Theme</vt:lpstr>
      <vt:lpstr>Improving Lifetime Prediction of Electrical Cables in Containment</vt:lpstr>
      <vt:lpstr>PowerPoint Presentation</vt:lpstr>
      <vt:lpstr>Materials Research Pathway Cable Tasks</vt:lpstr>
      <vt:lpstr>University Collaborations via NEUP</vt:lpstr>
      <vt:lpstr>Cable Research Objectives</vt:lpstr>
      <vt:lpstr>Electrical Cables in U.S. Nuclear Power Plants</vt:lpstr>
      <vt:lpstr>Polymers Degrade Over Time</vt:lpstr>
      <vt:lpstr>Cable Insulation Materials</vt:lpstr>
      <vt:lpstr>Cable Aging Management</vt:lpstr>
      <vt:lpstr>Cable Knowledge Gaps related to Subsequent License Renewal</vt:lpstr>
      <vt:lpstr>Thermal Degradation of Medium Voltage EPR Insulation</vt:lpstr>
      <vt:lpstr>Sequential vs Simultaneous Aging: Elevated Temperature and Gamma Radiation (June 2020)</vt:lpstr>
      <vt:lpstr>Accelerated Aging in Qualification</vt:lpstr>
      <vt:lpstr>Tracking of Cable Degradation using Mass Change</vt:lpstr>
      <vt:lpstr>Temperature Regimes</vt:lpstr>
      <vt:lpstr>Temperature Regimes – Higher Temperatures</vt:lpstr>
      <vt:lpstr>Temperature Regimes – Lower Temperatures</vt:lpstr>
      <vt:lpstr>Tracking Polymer Aging Thermally Aged Okoguard EPR</vt:lpstr>
      <vt:lpstr>Challenge of Accelerated Aging</vt:lpstr>
      <vt:lpstr>Developing Sensitive Measures of Radiation Effects</vt:lpstr>
      <vt:lpstr>Summary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Lifetime Prediction of Electrical Cables in Containment</dc:title>
  <dc:creator>Fifield, Leo S</dc:creator>
  <cp:lastModifiedBy>Fifield, Leo S</cp:lastModifiedBy>
  <cp:revision>2</cp:revision>
  <dcterms:created xsi:type="dcterms:W3CDTF">2020-11-05T23:01:05Z</dcterms:created>
  <dcterms:modified xsi:type="dcterms:W3CDTF">2020-11-07T02:22:53Z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0x010100529995FA7B51C642BEAA907F3B93D5A9</vt:lpwstr>
  </property>
</Properties>
</file>