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6"/>
  </p:notesMasterIdLst>
  <p:handoutMasterIdLst>
    <p:handoutMasterId r:id="rId27"/>
  </p:handoutMasterIdLst>
  <p:sldIdLst>
    <p:sldId id="256" r:id="rId5"/>
    <p:sldId id="261" r:id="rId6"/>
    <p:sldId id="259" r:id="rId7"/>
    <p:sldId id="264" r:id="rId8"/>
    <p:sldId id="258" r:id="rId9"/>
    <p:sldId id="260" r:id="rId10"/>
    <p:sldId id="262" r:id="rId11"/>
    <p:sldId id="275" r:id="rId12"/>
    <p:sldId id="263" r:id="rId13"/>
    <p:sldId id="265" r:id="rId14"/>
    <p:sldId id="266" r:id="rId15"/>
    <p:sldId id="268" r:id="rId16"/>
    <p:sldId id="267" r:id="rId17"/>
    <p:sldId id="269" r:id="rId18"/>
    <p:sldId id="270" r:id="rId19"/>
    <p:sldId id="271" r:id="rId20"/>
    <p:sldId id="273" r:id="rId21"/>
    <p:sldId id="272" r:id="rId22"/>
    <p:sldId id="276" r:id="rId23"/>
    <p:sldId id="274" r:id="rId24"/>
    <p:sldId id="277" r:id="rId2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0AF"/>
    <a:srgbClr val="9A9B9D"/>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CBCC2-6559-4B89-8158-01EEFC784DE4}" v="4" dt="2020-11-02T23:49:37.903"/>
    <p1510:client id="{AE90E91D-A27D-4702-ACD0-5304D59D2650}" v="34" dt="2020-11-02T22:18:56.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2" autoAdjust="0"/>
    <p:restoredTop sz="95161" autoAdjust="0"/>
  </p:normalViewPr>
  <p:slideViewPr>
    <p:cSldViewPr snapToGrid="0" showGuides="1">
      <p:cViewPr varScale="1">
        <p:scale>
          <a:sx n="114" d="100"/>
          <a:sy n="114" d="100"/>
        </p:scale>
        <p:origin x="378" y="10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B812B-983F-4583-A86A-30602CB2917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F0129B2-0F66-4A20-90CE-C29C10B76587}">
      <dgm:prSet phldrT="[Text]"/>
      <dgm:spPr/>
      <dgm:t>
        <a:bodyPr/>
        <a:lstStyle/>
        <a:p>
          <a:r>
            <a:rPr lang="en-US" dirty="0"/>
            <a:t>Low neutron absorption</a:t>
          </a:r>
        </a:p>
      </dgm:t>
    </dgm:pt>
    <dgm:pt modelId="{133F61B4-3AFF-48CA-8D1F-860C8A52D6B6}" type="parTrans" cxnId="{261CC716-9B3E-430B-AFFE-927431408756}">
      <dgm:prSet/>
      <dgm:spPr/>
      <dgm:t>
        <a:bodyPr/>
        <a:lstStyle/>
        <a:p>
          <a:endParaRPr lang="en-US"/>
        </a:p>
      </dgm:t>
    </dgm:pt>
    <dgm:pt modelId="{6C86A7E2-2248-416E-AABB-E88CD41F2FE7}" type="sibTrans" cxnId="{261CC716-9B3E-430B-AFFE-927431408756}">
      <dgm:prSet/>
      <dgm:spPr/>
      <dgm:t>
        <a:bodyPr/>
        <a:lstStyle/>
        <a:p>
          <a:endParaRPr lang="en-US"/>
        </a:p>
      </dgm:t>
    </dgm:pt>
    <dgm:pt modelId="{9EFC9806-71F4-4AC8-BF85-6F23E0A0D56C}">
      <dgm:prSet phldrT="[Text]"/>
      <dgm:spPr/>
      <dgm:t>
        <a:bodyPr/>
        <a:lstStyle/>
        <a:p>
          <a:r>
            <a:rPr lang="en-US" dirty="0"/>
            <a:t>Excellent high-temperature strength</a:t>
          </a:r>
        </a:p>
      </dgm:t>
    </dgm:pt>
    <dgm:pt modelId="{2A4EE296-44AD-4BE1-B4EB-AA416F657808}" type="parTrans" cxnId="{AB7CAF73-71D2-499B-9CEE-A6F96BECAF46}">
      <dgm:prSet/>
      <dgm:spPr/>
      <dgm:t>
        <a:bodyPr/>
        <a:lstStyle/>
        <a:p>
          <a:endParaRPr lang="en-US"/>
        </a:p>
      </dgm:t>
    </dgm:pt>
    <dgm:pt modelId="{3FA250CC-562A-4F64-9FDA-12DABBA5F9AA}" type="sibTrans" cxnId="{AB7CAF73-71D2-499B-9CEE-A6F96BECAF46}">
      <dgm:prSet/>
      <dgm:spPr/>
      <dgm:t>
        <a:bodyPr/>
        <a:lstStyle/>
        <a:p>
          <a:endParaRPr lang="en-US"/>
        </a:p>
      </dgm:t>
    </dgm:pt>
    <dgm:pt modelId="{9E8C9458-7D03-459B-8680-8CF973888807}">
      <dgm:prSet phldrT="[Text]"/>
      <dgm:spPr/>
      <dgm:t>
        <a:bodyPr/>
        <a:lstStyle/>
        <a:p>
          <a:r>
            <a:rPr lang="en-US" dirty="0"/>
            <a:t>Chemical stability</a:t>
          </a:r>
        </a:p>
      </dgm:t>
    </dgm:pt>
    <dgm:pt modelId="{757B761B-E0D0-43B0-BA39-0EBE3211A332}" type="parTrans" cxnId="{DB7EC140-233D-48E7-953D-84AE241F55A8}">
      <dgm:prSet/>
      <dgm:spPr/>
      <dgm:t>
        <a:bodyPr/>
        <a:lstStyle/>
        <a:p>
          <a:endParaRPr lang="en-US"/>
        </a:p>
      </dgm:t>
    </dgm:pt>
    <dgm:pt modelId="{AA7CB297-BE4E-4E2E-A245-202A315E164D}" type="sibTrans" cxnId="{DB7EC140-233D-48E7-953D-84AE241F55A8}">
      <dgm:prSet/>
      <dgm:spPr/>
      <dgm:t>
        <a:bodyPr/>
        <a:lstStyle/>
        <a:p>
          <a:endParaRPr lang="en-US"/>
        </a:p>
      </dgm:t>
    </dgm:pt>
    <dgm:pt modelId="{B4F4D3E1-2722-46DB-A3A4-153483F19EF8}">
      <dgm:prSet phldrT="[Text]"/>
      <dgm:spPr/>
      <dgm:t>
        <a:bodyPr/>
        <a:lstStyle/>
        <a:p>
          <a:r>
            <a:rPr lang="en-US" dirty="0"/>
            <a:t>Radiation resistant</a:t>
          </a:r>
        </a:p>
      </dgm:t>
    </dgm:pt>
    <dgm:pt modelId="{1A152690-D9EB-4908-B3B2-C262022458BD}" type="parTrans" cxnId="{45E4FDF2-B1F7-4ABB-BC70-5A2F3C7F3C54}">
      <dgm:prSet/>
      <dgm:spPr/>
      <dgm:t>
        <a:bodyPr/>
        <a:lstStyle/>
        <a:p>
          <a:endParaRPr lang="en-US"/>
        </a:p>
      </dgm:t>
    </dgm:pt>
    <dgm:pt modelId="{70B69E63-72A5-4381-A1C9-07BFD8F819D2}" type="sibTrans" cxnId="{45E4FDF2-B1F7-4ABB-BC70-5A2F3C7F3C54}">
      <dgm:prSet/>
      <dgm:spPr/>
      <dgm:t>
        <a:bodyPr/>
        <a:lstStyle/>
        <a:p>
          <a:endParaRPr lang="en-US"/>
        </a:p>
      </dgm:t>
    </dgm:pt>
    <dgm:pt modelId="{41D6077A-363E-4488-954A-E2117F4CFE63}" type="pres">
      <dgm:prSet presAssocID="{530B812B-983F-4583-A86A-30602CB29175}" presName="diagram" presStyleCnt="0">
        <dgm:presLayoutVars>
          <dgm:dir/>
          <dgm:resizeHandles val="exact"/>
        </dgm:presLayoutVars>
      </dgm:prSet>
      <dgm:spPr/>
    </dgm:pt>
    <dgm:pt modelId="{C4FB10DD-DE07-4D84-B20C-23030D69756D}" type="pres">
      <dgm:prSet presAssocID="{7F0129B2-0F66-4A20-90CE-C29C10B76587}" presName="node" presStyleLbl="node1" presStyleIdx="0" presStyleCnt="4">
        <dgm:presLayoutVars>
          <dgm:bulletEnabled val="1"/>
        </dgm:presLayoutVars>
      </dgm:prSet>
      <dgm:spPr/>
    </dgm:pt>
    <dgm:pt modelId="{A68878CA-3298-4219-B2BE-CBCE78620AF3}" type="pres">
      <dgm:prSet presAssocID="{6C86A7E2-2248-416E-AABB-E88CD41F2FE7}" presName="sibTrans" presStyleCnt="0"/>
      <dgm:spPr/>
    </dgm:pt>
    <dgm:pt modelId="{931BD740-974B-41A3-9D1A-387C30BEAD49}" type="pres">
      <dgm:prSet presAssocID="{9EFC9806-71F4-4AC8-BF85-6F23E0A0D56C}" presName="node" presStyleLbl="node1" presStyleIdx="1" presStyleCnt="4">
        <dgm:presLayoutVars>
          <dgm:bulletEnabled val="1"/>
        </dgm:presLayoutVars>
      </dgm:prSet>
      <dgm:spPr/>
    </dgm:pt>
    <dgm:pt modelId="{1D29B84C-F478-4C9C-8F22-04A6F6CF593B}" type="pres">
      <dgm:prSet presAssocID="{3FA250CC-562A-4F64-9FDA-12DABBA5F9AA}" presName="sibTrans" presStyleCnt="0"/>
      <dgm:spPr/>
    </dgm:pt>
    <dgm:pt modelId="{55CC3425-DAAE-48B2-AC4D-FB271B988DCC}" type="pres">
      <dgm:prSet presAssocID="{9E8C9458-7D03-459B-8680-8CF973888807}" presName="node" presStyleLbl="node1" presStyleIdx="2" presStyleCnt="4">
        <dgm:presLayoutVars>
          <dgm:bulletEnabled val="1"/>
        </dgm:presLayoutVars>
      </dgm:prSet>
      <dgm:spPr/>
    </dgm:pt>
    <dgm:pt modelId="{ACE60B0B-72EF-4A08-86E8-D58E43451126}" type="pres">
      <dgm:prSet presAssocID="{AA7CB297-BE4E-4E2E-A245-202A315E164D}" presName="sibTrans" presStyleCnt="0"/>
      <dgm:spPr/>
    </dgm:pt>
    <dgm:pt modelId="{21C0A415-1179-4650-924F-D6FDC975A130}" type="pres">
      <dgm:prSet presAssocID="{B4F4D3E1-2722-46DB-A3A4-153483F19EF8}" presName="node" presStyleLbl="node1" presStyleIdx="3" presStyleCnt="4">
        <dgm:presLayoutVars>
          <dgm:bulletEnabled val="1"/>
        </dgm:presLayoutVars>
      </dgm:prSet>
      <dgm:spPr/>
    </dgm:pt>
  </dgm:ptLst>
  <dgm:cxnLst>
    <dgm:cxn modelId="{261CC716-9B3E-430B-AFFE-927431408756}" srcId="{530B812B-983F-4583-A86A-30602CB29175}" destId="{7F0129B2-0F66-4A20-90CE-C29C10B76587}" srcOrd="0" destOrd="0" parTransId="{133F61B4-3AFF-48CA-8D1F-860C8A52D6B6}" sibTransId="{6C86A7E2-2248-416E-AABB-E88CD41F2FE7}"/>
    <dgm:cxn modelId="{DB7EC140-233D-48E7-953D-84AE241F55A8}" srcId="{530B812B-983F-4583-A86A-30602CB29175}" destId="{9E8C9458-7D03-459B-8680-8CF973888807}" srcOrd="2" destOrd="0" parTransId="{757B761B-E0D0-43B0-BA39-0EBE3211A332}" sibTransId="{AA7CB297-BE4E-4E2E-A245-202A315E164D}"/>
    <dgm:cxn modelId="{BE3D1545-47DE-4FEC-BF9A-3A606C9ED28D}" type="presOf" srcId="{7F0129B2-0F66-4A20-90CE-C29C10B76587}" destId="{C4FB10DD-DE07-4D84-B20C-23030D69756D}" srcOrd="0" destOrd="0" presId="urn:microsoft.com/office/officeart/2005/8/layout/default"/>
    <dgm:cxn modelId="{AB7CAF73-71D2-499B-9CEE-A6F96BECAF46}" srcId="{530B812B-983F-4583-A86A-30602CB29175}" destId="{9EFC9806-71F4-4AC8-BF85-6F23E0A0D56C}" srcOrd="1" destOrd="0" parTransId="{2A4EE296-44AD-4BE1-B4EB-AA416F657808}" sibTransId="{3FA250CC-562A-4F64-9FDA-12DABBA5F9AA}"/>
    <dgm:cxn modelId="{31498F8D-66DC-4179-A40D-C13BCD62B0F9}" type="presOf" srcId="{530B812B-983F-4583-A86A-30602CB29175}" destId="{41D6077A-363E-4488-954A-E2117F4CFE63}" srcOrd="0" destOrd="0" presId="urn:microsoft.com/office/officeart/2005/8/layout/default"/>
    <dgm:cxn modelId="{3B8D11A3-9F5E-4E30-AC0A-A0D443303719}" type="presOf" srcId="{9EFC9806-71F4-4AC8-BF85-6F23E0A0D56C}" destId="{931BD740-974B-41A3-9D1A-387C30BEAD49}" srcOrd="0" destOrd="0" presId="urn:microsoft.com/office/officeart/2005/8/layout/default"/>
    <dgm:cxn modelId="{B2F478D7-6BBE-448E-9E99-8D70F6E08AE7}" type="presOf" srcId="{9E8C9458-7D03-459B-8680-8CF973888807}" destId="{55CC3425-DAAE-48B2-AC4D-FB271B988DCC}" srcOrd="0" destOrd="0" presId="urn:microsoft.com/office/officeart/2005/8/layout/default"/>
    <dgm:cxn modelId="{849033EA-09B4-4AD5-80D9-2AF21270616E}" type="presOf" srcId="{B4F4D3E1-2722-46DB-A3A4-153483F19EF8}" destId="{21C0A415-1179-4650-924F-D6FDC975A130}" srcOrd="0" destOrd="0" presId="urn:microsoft.com/office/officeart/2005/8/layout/default"/>
    <dgm:cxn modelId="{45E4FDF2-B1F7-4ABB-BC70-5A2F3C7F3C54}" srcId="{530B812B-983F-4583-A86A-30602CB29175}" destId="{B4F4D3E1-2722-46DB-A3A4-153483F19EF8}" srcOrd="3" destOrd="0" parTransId="{1A152690-D9EB-4908-B3B2-C262022458BD}" sibTransId="{70B69E63-72A5-4381-A1C9-07BFD8F819D2}"/>
    <dgm:cxn modelId="{9C0CC344-8FAF-464C-B443-763D1C8FD711}" type="presParOf" srcId="{41D6077A-363E-4488-954A-E2117F4CFE63}" destId="{C4FB10DD-DE07-4D84-B20C-23030D69756D}" srcOrd="0" destOrd="0" presId="urn:microsoft.com/office/officeart/2005/8/layout/default"/>
    <dgm:cxn modelId="{9E6DCDF2-B15D-4C5F-979C-1055C4695C11}" type="presParOf" srcId="{41D6077A-363E-4488-954A-E2117F4CFE63}" destId="{A68878CA-3298-4219-B2BE-CBCE78620AF3}" srcOrd="1" destOrd="0" presId="urn:microsoft.com/office/officeart/2005/8/layout/default"/>
    <dgm:cxn modelId="{436E3FF2-3666-4AD5-8EEF-813841C7AE30}" type="presParOf" srcId="{41D6077A-363E-4488-954A-E2117F4CFE63}" destId="{931BD740-974B-41A3-9D1A-387C30BEAD49}" srcOrd="2" destOrd="0" presId="urn:microsoft.com/office/officeart/2005/8/layout/default"/>
    <dgm:cxn modelId="{4F18D705-97B9-4042-BBFE-8AD0D6BFC701}" type="presParOf" srcId="{41D6077A-363E-4488-954A-E2117F4CFE63}" destId="{1D29B84C-F478-4C9C-8F22-04A6F6CF593B}" srcOrd="3" destOrd="0" presId="urn:microsoft.com/office/officeart/2005/8/layout/default"/>
    <dgm:cxn modelId="{C0B619F0-B67F-43B3-B5C4-97591EE2BE9F}" type="presParOf" srcId="{41D6077A-363E-4488-954A-E2117F4CFE63}" destId="{55CC3425-DAAE-48B2-AC4D-FB271B988DCC}" srcOrd="4" destOrd="0" presId="urn:microsoft.com/office/officeart/2005/8/layout/default"/>
    <dgm:cxn modelId="{0554E3FB-3FD1-4308-B0B1-C5D7D4EE953D}" type="presParOf" srcId="{41D6077A-363E-4488-954A-E2117F4CFE63}" destId="{ACE60B0B-72EF-4A08-86E8-D58E43451126}" srcOrd="5" destOrd="0" presId="urn:microsoft.com/office/officeart/2005/8/layout/default"/>
    <dgm:cxn modelId="{8ECDE41E-C75B-469C-A424-4BDCDF2378DB}" type="presParOf" srcId="{41D6077A-363E-4488-954A-E2117F4CFE63}" destId="{21C0A415-1179-4650-924F-D6FDC975A13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2F4488-2286-45F6-8AED-65DA973E7568}" type="doc">
      <dgm:prSet loTypeId="urn:microsoft.com/office/officeart/2011/layout/RadialPictureList" loCatId="officeonline" qsTypeId="urn:microsoft.com/office/officeart/2005/8/quickstyle/simple1" qsCatId="simple" csTypeId="urn:microsoft.com/office/officeart/2005/8/colors/colorful2" csCatId="colorful" phldr="1"/>
      <dgm:spPr/>
      <dgm:t>
        <a:bodyPr/>
        <a:lstStyle/>
        <a:p>
          <a:endParaRPr lang="en-US"/>
        </a:p>
      </dgm:t>
    </dgm:pt>
    <dgm:pt modelId="{A4154810-3D9E-465C-AB54-7335C2A79F64}">
      <dgm:prSet phldrT="[Text]"/>
      <dgm:spPr/>
      <dgm:t>
        <a:bodyPr/>
        <a:lstStyle/>
        <a:p>
          <a:r>
            <a:rPr lang="en-US" dirty="0"/>
            <a:t>Multi-physics modelling</a:t>
          </a:r>
        </a:p>
      </dgm:t>
    </dgm:pt>
    <dgm:pt modelId="{EFEF4470-7B0F-4D99-A81D-EC326C6AA0B3}" type="parTrans" cxnId="{2B80D1CC-AC2D-48D9-940B-E0F8EAC98250}">
      <dgm:prSet/>
      <dgm:spPr/>
      <dgm:t>
        <a:bodyPr/>
        <a:lstStyle/>
        <a:p>
          <a:endParaRPr lang="en-US"/>
        </a:p>
      </dgm:t>
    </dgm:pt>
    <dgm:pt modelId="{949D2D25-C21D-4281-8CFA-836090029F36}" type="sibTrans" cxnId="{2B80D1CC-AC2D-48D9-940B-E0F8EAC98250}">
      <dgm:prSet/>
      <dgm:spPr/>
      <dgm:t>
        <a:bodyPr/>
        <a:lstStyle/>
        <a:p>
          <a:endParaRPr lang="en-US"/>
        </a:p>
      </dgm:t>
    </dgm:pt>
    <dgm:pt modelId="{E1907D7A-1E5B-426F-88DF-AB093274E7EF}">
      <dgm:prSet phldrT="[Text]"/>
      <dgm:spPr/>
      <dgm:t>
        <a:bodyPr/>
        <a:lstStyle/>
        <a:p>
          <a:r>
            <a:rPr lang="en-US" dirty="0"/>
            <a:t>Material property database</a:t>
          </a:r>
        </a:p>
      </dgm:t>
    </dgm:pt>
    <dgm:pt modelId="{E92FEAC8-80B2-45DC-B498-BE88A387D3BA}" type="parTrans" cxnId="{B7D4FE4D-790F-423F-95FC-A05003EDBA88}">
      <dgm:prSet/>
      <dgm:spPr/>
      <dgm:t>
        <a:bodyPr/>
        <a:lstStyle/>
        <a:p>
          <a:endParaRPr lang="en-US"/>
        </a:p>
      </dgm:t>
    </dgm:pt>
    <dgm:pt modelId="{4B5E8ED2-9A3C-4853-9EB5-EE56A46EA7F9}" type="sibTrans" cxnId="{B7D4FE4D-790F-423F-95FC-A05003EDBA88}">
      <dgm:prSet/>
      <dgm:spPr/>
      <dgm:t>
        <a:bodyPr/>
        <a:lstStyle/>
        <a:p>
          <a:endParaRPr lang="en-US"/>
        </a:p>
      </dgm:t>
    </dgm:pt>
    <dgm:pt modelId="{714B3C96-E52C-49E9-B89E-B85D9519EA89}">
      <dgm:prSet phldrT="[Text]"/>
      <dgm:spPr/>
      <dgm:t>
        <a:bodyPr/>
        <a:lstStyle/>
        <a:p>
          <a:r>
            <a:rPr lang="en-US" dirty="0"/>
            <a:t>Design and manufacture</a:t>
          </a:r>
        </a:p>
      </dgm:t>
    </dgm:pt>
    <dgm:pt modelId="{1FCAA00C-9D81-4765-B99B-844850292299}" type="sibTrans" cxnId="{8455B2AF-26CF-4DC1-B196-90FD0346EB79}">
      <dgm:prSet/>
      <dgm:spPr/>
      <dgm:t>
        <a:bodyPr/>
        <a:lstStyle/>
        <a:p>
          <a:endParaRPr lang="en-US"/>
        </a:p>
      </dgm:t>
    </dgm:pt>
    <dgm:pt modelId="{B32E2E2D-065C-46C0-94DF-DC628C8F0997}" type="parTrans" cxnId="{8455B2AF-26CF-4DC1-B196-90FD0346EB79}">
      <dgm:prSet/>
      <dgm:spPr/>
      <dgm:t>
        <a:bodyPr/>
        <a:lstStyle/>
        <a:p>
          <a:endParaRPr lang="en-US"/>
        </a:p>
      </dgm:t>
    </dgm:pt>
    <dgm:pt modelId="{1B6756C3-F87D-47A5-85E1-96730F0DD0D6}">
      <dgm:prSet phldrT="[Text]"/>
      <dgm:spPr/>
      <dgm:t>
        <a:bodyPr/>
        <a:lstStyle/>
        <a:p>
          <a:r>
            <a:rPr lang="en-US" b="1" dirty="0"/>
            <a:t>Failure probability</a:t>
          </a:r>
          <a:endParaRPr lang="en-US" dirty="0"/>
        </a:p>
      </dgm:t>
    </dgm:pt>
    <dgm:pt modelId="{44DA7077-783D-47F5-B570-65D9652D2896}" type="sibTrans" cxnId="{32362A39-D5DF-4361-831A-70D5AE3969D1}">
      <dgm:prSet/>
      <dgm:spPr/>
      <dgm:t>
        <a:bodyPr/>
        <a:lstStyle/>
        <a:p>
          <a:endParaRPr lang="en-US"/>
        </a:p>
      </dgm:t>
    </dgm:pt>
    <dgm:pt modelId="{B60DE63C-599A-4E56-96B9-604B4526EC93}" type="parTrans" cxnId="{32362A39-D5DF-4361-831A-70D5AE3969D1}">
      <dgm:prSet/>
      <dgm:spPr/>
      <dgm:t>
        <a:bodyPr/>
        <a:lstStyle/>
        <a:p>
          <a:endParaRPr lang="en-US"/>
        </a:p>
      </dgm:t>
    </dgm:pt>
    <dgm:pt modelId="{52A93412-B30D-48A6-B648-5990BEA63218}" type="pres">
      <dgm:prSet presAssocID="{392F4488-2286-45F6-8AED-65DA973E7568}" presName="Name0" presStyleCnt="0">
        <dgm:presLayoutVars>
          <dgm:chMax val="1"/>
          <dgm:chPref val="1"/>
          <dgm:dir/>
          <dgm:resizeHandles/>
        </dgm:presLayoutVars>
      </dgm:prSet>
      <dgm:spPr/>
    </dgm:pt>
    <dgm:pt modelId="{CA117FB9-3431-4EE3-8A47-0C839CBC285B}" type="pres">
      <dgm:prSet presAssocID="{1B6756C3-F87D-47A5-85E1-96730F0DD0D6}" presName="Parent" presStyleLbl="node1" presStyleIdx="0" presStyleCnt="2" custLinFactNeighborX="466" custLinFactNeighborY="-3613">
        <dgm:presLayoutVars>
          <dgm:chMax val="4"/>
          <dgm:chPref val="3"/>
        </dgm:presLayoutVars>
      </dgm:prSet>
      <dgm:spPr/>
    </dgm:pt>
    <dgm:pt modelId="{88BCAB5D-C270-467D-A5A5-663C5B1C61C4}" type="pres">
      <dgm:prSet presAssocID="{714B3C96-E52C-49E9-B89E-B85D9519EA89}" presName="Accent" presStyleLbl="node1" presStyleIdx="1" presStyleCnt="2"/>
      <dgm:spPr/>
    </dgm:pt>
    <dgm:pt modelId="{8963E1DD-BAFC-4FDA-AFB2-E25A45680548}" type="pres">
      <dgm:prSet presAssocID="{714B3C96-E52C-49E9-B89E-B85D9519EA89}" presName="Image1" presStyleLbl="fgImgPlace1" presStyleIdx="0" presStyleCnt="3"/>
      <dgm:spPr/>
    </dgm:pt>
    <dgm:pt modelId="{5B8AF11C-3EED-4CF6-A6D6-D6B4018A0237}" type="pres">
      <dgm:prSet presAssocID="{714B3C96-E52C-49E9-B89E-B85D9519EA89}" presName="Child1" presStyleLbl="revTx" presStyleIdx="0" presStyleCnt="3">
        <dgm:presLayoutVars>
          <dgm:chMax val="0"/>
          <dgm:chPref val="0"/>
          <dgm:bulletEnabled val="1"/>
        </dgm:presLayoutVars>
      </dgm:prSet>
      <dgm:spPr/>
    </dgm:pt>
    <dgm:pt modelId="{C810E646-E45C-4BEF-A21C-65A42F00E806}" type="pres">
      <dgm:prSet presAssocID="{A4154810-3D9E-465C-AB54-7335C2A79F64}" presName="Image2" presStyleCnt="0"/>
      <dgm:spPr/>
    </dgm:pt>
    <dgm:pt modelId="{BCA848EA-DAB3-4E9B-8771-D45195ED77DD}" type="pres">
      <dgm:prSet presAssocID="{A4154810-3D9E-465C-AB54-7335C2A79F64}" presName="Image" presStyleLbl="fgImgPlace1" presStyleIdx="1" presStyleCnt="3"/>
      <dgm:spPr/>
    </dgm:pt>
    <dgm:pt modelId="{4D948310-6B0E-4A93-90CD-B94011F0D14F}" type="pres">
      <dgm:prSet presAssocID="{A4154810-3D9E-465C-AB54-7335C2A79F64}" presName="Child2" presStyleLbl="revTx" presStyleIdx="1" presStyleCnt="3">
        <dgm:presLayoutVars>
          <dgm:chMax val="0"/>
          <dgm:chPref val="0"/>
          <dgm:bulletEnabled val="1"/>
        </dgm:presLayoutVars>
      </dgm:prSet>
      <dgm:spPr/>
    </dgm:pt>
    <dgm:pt modelId="{E8E2B271-7E98-4FCF-8BD1-47BD574BD0B8}" type="pres">
      <dgm:prSet presAssocID="{E1907D7A-1E5B-426F-88DF-AB093274E7EF}" presName="Image3" presStyleCnt="0"/>
      <dgm:spPr/>
    </dgm:pt>
    <dgm:pt modelId="{9034AB61-6F2F-49E6-A305-334C54307CFD}" type="pres">
      <dgm:prSet presAssocID="{E1907D7A-1E5B-426F-88DF-AB093274E7EF}" presName="Image" presStyleLbl="fgImgPlace1" presStyleIdx="2" presStyleCnt="3"/>
      <dgm:spPr/>
    </dgm:pt>
    <dgm:pt modelId="{BFD6F9E7-9E20-40B4-83E3-E761254DAEA2}" type="pres">
      <dgm:prSet presAssocID="{E1907D7A-1E5B-426F-88DF-AB093274E7EF}" presName="Child3" presStyleLbl="revTx" presStyleIdx="2" presStyleCnt="3">
        <dgm:presLayoutVars>
          <dgm:chMax val="0"/>
          <dgm:chPref val="0"/>
          <dgm:bulletEnabled val="1"/>
        </dgm:presLayoutVars>
      </dgm:prSet>
      <dgm:spPr/>
    </dgm:pt>
  </dgm:ptLst>
  <dgm:cxnLst>
    <dgm:cxn modelId="{5013D228-38E9-47C4-98BD-DF5A9A4A8984}" type="presOf" srcId="{392F4488-2286-45F6-8AED-65DA973E7568}" destId="{52A93412-B30D-48A6-B648-5990BEA63218}" srcOrd="0" destOrd="0" presId="urn:microsoft.com/office/officeart/2011/layout/RadialPictureList"/>
    <dgm:cxn modelId="{32362A39-D5DF-4361-831A-70D5AE3969D1}" srcId="{392F4488-2286-45F6-8AED-65DA973E7568}" destId="{1B6756C3-F87D-47A5-85E1-96730F0DD0D6}" srcOrd="0" destOrd="0" parTransId="{B60DE63C-599A-4E56-96B9-604B4526EC93}" sibTransId="{44DA7077-783D-47F5-B570-65D9652D2896}"/>
    <dgm:cxn modelId="{B7D4FE4D-790F-423F-95FC-A05003EDBA88}" srcId="{1B6756C3-F87D-47A5-85E1-96730F0DD0D6}" destId="{E1907D7A-1E5B-426F-88DF-AB093274E7EF}" srcOrd="2" destOrd="0" parTransId="{E92FEAC8-80B2-45DC-B498-BE88A387D3BA}" sibTransId="{4B5E8ED2-9A3C-4853-9EB5-EE56A46EA7F9}"/>
    <dgm:cxn modelId="{EDDD8359-98C5-42E6-BEF6-D4D373E9ADD3}" type="presOf" srcId="{1B6756C3-F87D-47A5-85E1-96730F0DD0D6}" destId="{CA117FB9-3431-4EE3-8A47-0C839CBC285B}" srcOrd="0" destOrd="0" presId="urn:microsoft.com/office/officeart/2011/layout/RadialPictureList"/>
    <dgm:cxn modelId="{8182E459-057A-4BCE-97D2-E7AB90B42F0D}" type="presOf" srcId="{A4154810-3D9E-465C-AB54-7335C2A79F64}" destId="{4D948310-6B0E-4A93-90CD-B94011F0D14F}" srcOrd="0" destOrd="0" presId="urn:microsoft.com/office/officeart/2011/layout/RadialPictureList"/>
    <dgm:cxn modelId="{F6ED1D83-1893-4A82-BBFC-86D7B5782B00}" type="presOf" srcId="{714B3C96-E52C-49E9-B89E-B85D9519EA89}" destId="{5B8AF11C-3EED-4CF6-A6D6-D6B4018A0237}" srcOrd="0" destOrd="0" presId="urn:microsoft.com/office/officeart/2011/layout/RadialPictureList"/>
    <dgm:cxn modelId="{31D85996-EA2C-47F9-86B3-4133D5204184}" type="presOf" srcId="{E1907D7A-1E5B-426F-88DF-AB093274E7EF}" destId="{BFD6F9E7-9E20-40B4-83E3-E761254DAEA2}" srcOrd="0" destOrd="0" presId="urn:microsoft.com/office/officeart/2011/layout/RadialPictureList"/>
    <dgm:cxn modelId="{8455B2AF-26CF-4DC1-B196-90FD0346EB79}" srcId="{1B6756C3-F87D-47A5-85E1-96730F0DD0D6}" destId="{714B3C96-E52C-49E9-B89E-B85D9519EA89}" srcOrd="0" destOrd="0" parTransId="{B32E2E2D-065C-46C0-94DF-DC628C8F0997}" sibTransId="{1FCAA00C-9D81-4765-B99B-844850292299}"/>
    <dgm:cxn modelId="{2B80D1CC-AC2D-48D9-940B-E0F8EAC98250}" srcId="{1B6756C3-F87D-47A5-85E1-96730F0DD0D6}" destId="{A4154810-3D9E-465C-AB54-7335C2A79F64}" srcOrd="1" destOrd="0" parTransId="{EFEF4470-7B0F-4D99-A81D-EC326C6AA0B3}" sibTransId="{949D2D25-C21D-4281-8CFA-836090029F36}"/>
    <dgm:cxn modelId="{0083A3AF-21D2-4DE0-B644-A3E4597E22D4}" type="presParOf" srcId="{52A93412-B30D-48A6-B648-5990BEA63218}" destId="{CA117FB9-3431-4EE3-8A47-0C839CBC285B}" srcOrd="0" destOrd="0" presId="urn:microsoft.com/office/officeart/2011/layout/RadialPictureList"/>
    <dgm:cxn modelId="{00757AA4-A64E-4E01-90E9-B10743068C6F}" type="presParOf" srcId="{52A93412-B30D-48A6-B648-5990BEA63218}" destId="{88BCAB5D-C270-467D-A5A5-663C5B1C61C4}" srcOrd="1" destOrd="0" presId="urn:microsoft.com/office/officeart/2011/layout/RadialPictureList"/>
    <dgm:cxn modelId="{6FC10121-6490-42A0-8412-875B84FE9292}" type="presParOf" srcId="{52A93412-B30D-48A6-B648-5990BEA63218}" destId="{8963E1DD-BAFC-4FDA-AFB2-E25A45680548}" srcOrd="2" destOrd="0" presId="urn:microsoft.com/office/officeart/2011/layout/RadialPictureList"/>
    <dgm:cxn modelId="{F98C049F-7403-476C-A738-8E890EA45DCC}" type="presParOf" srcId="{52A93412-B30D-48A6-B648-5990BEA63218}" destId="{5B8AF11C-3EED-4CF6-A6D6-D6B4018A0237}" srcOrd="3" destOrd="0" presId="urn:microsoft.com/office/officeart/2011/layout/RadialPictureList"/>
    <dgm:cxn modelId="{2775CF9F-A709-4FA7-92C2-FD18F0EC628F}" type="presParOf" srcId="{52A93412-B30D-48A6-B648-5990BEA63218}" destId="{C810E646-E45C-4BEF-A21C-65A42F00E806}" srcOrd="4" destOrd="0" presId="urn:microsoft.com/office/officeart/2011/layout/RadialPictureList"/>
    <dgm:cxn modelId="{015F2EC3-D05D-42D0-89BB-38820C820157}" type="presParOf" srcId="{C810E646-E45C-4BEF-A21C-65A42F00E806}" destId="{BCA848EA-DAB3-4E9B-8771-D45195ED77DD}" srcOrd="0" destOrd="0" presId="urn:microsoft.com/office/officeart/2011/layout/RadialPictureList"/>
    <dgm:cxn modelId="{10CAF5B9-A7B8-4379-9403-4D628D8E2ED5}" type="presParOf" srcId="{52A93412-B30D-48A6-B648-5990BEA63218}" destId="{4D948310-6B0E-4A93-90CD-B94011F0D14F}" srcOrd="5" destOrd="0" presId="urn:microsoft.com/office/officeart/2011/layout/RadialPictureList"/>
    <dgm:cxn modelId="{8DE2B264-A40C-4791-8B54-DB0B63F8E306}" type="presParOf" srcId="{52A93412-B30D-48A6-B648-5990BEA63218}" destId="{E8E2B271-7E98-4FCF-8BD1-47BD574BD0B8}" srcOrd="6" destOrd="0" presId="urn:microsoft.com/office/officeart/2011/layout/RadialPictureList"/>
    <dgm:cxn modelId="{65406F49-F43F-4DC0-8AD9-1EA88B0E578F}" type="presParOf" srcId="{E8E2B271-7E98-4FCF-8BD1-47BD574BD0B8}" destId="{9034AB61-6F2F-49E6-A305-334C54307CFD}" srcOrd="0" destOrd="0" presId="urn:microsoft.com/office/officeart/2011/layout/RadialPictureList"/>
    <dgm:cxn modelId="{F2846288-E82C-47C8-8C15-EAA0CE36431E}" type="presParOf" srcId="{52A93412-B30D-48A6-B648-5990BEA63218}" destId="{BFD6F9E7-9E20-40B4-83E3-E761254DAEA2}" srcOrd="7" destOrd="0" presId="urn:microsoft.com/office/officeart/2011/layout/RadialPictur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C67D3F-94C6-4153-96BC-E49BA33EBF16}" type="doc">
      <dgm:prSet loTypeId="urn:microsoft.com/office/officeart/2005/8/layout/arrow2" loCatId="process" qsTypeId="urn:microsoft.com/office/officeart/2005/8/quickstyle/simple1" qsCatId="simple" csTypeId="urn:microsoft.com/office/officeart/2005/8/colors/accent1_2" csCatId="accent1" phldr="1"/>
      <dgm:spPr/>
    </dgm:pt>
    <dgm:pt modelId="{3C4199FA-56DC-4449-A7BA-ED7DC54C3D09}">
      <dgm:prSet phldrT="[Text]"/>
      <dgm:spPr/>
      <dgm:t>
        <a:bodyPr/>
        <a:lstStyle/>
        <a:p>
          <a:endParaRPr lang="en-US" dirty="0"/>
        </a:p>
      </dgm:t>
    </dgm:pt>
    <dgm:pt modelId="{CB32BF62-FFBD-4277-9198-FB11E186A642}" type="parTrans" cxnId="{C981A7AD-3C87-496B-BD01-2EF8117A35F3}">
      <dgm:prSet/>
      <dgm:spPr/>
      <dgm:t>
        <a:bodyPr/>
        <a:lstStyle/>
        <a:p>
          <a:endParaRPr lang="en-US"/>
        </a:p>
      </dgm:t>
    </dgm:pt>
    <dgm:pt modelId="{FE387703-8A36-4920-A232-730D336E8721}" type="sibTrans" cxnId="{C981A7AD-3C87-496B-BD01-2EF8117A35F3}">
      <dgm:prSet/>
      <dgm:spPr/>
      <dgm:t>
        <a:bodyPr/>
        <a:lstStyle/>
        <a:p>
          <a:endParaRPr lang="en-US"/>
        </a:p>
      </dgm:t>
    </dgm:pt>
    <dgm:pt modelId="{AD0EE65F-F04A-4586-8432-AEC42141ADCB}">
      <dgm:prSet phldrT="[Text]"/>
      <dgm:spPr/>
      <dgm:t>
        <a:bodyPr/>
        <a:lstStyle/>
        <a:p>
          <a:endParaRPr lang="en-US" dirty="0"/>
        </a:p>
      </dgm:t>
    </dgm:pt>
    <dgm:pt modelId="{91E6ED38-AFAA-44FF-9D8C-E3AC98FC3624}" type="parTrans" cxnId="{34DDC8D4-72D0-4369-9DB3-369F01097498}">
      <dgm:prSet/>
      <dgm:spPr/>
      <dgm:t>
        <a:bodyPr/>
        <a:lstStyle/>
        <a:p>
          <a:endParaRPr lang="en-US"/>
        </a:p>
      </dgm:t>
    </dgm:pt>
    <dgm:pt modelId="{0B09E5F9-92C4-4013-B45C-68B3177441D2}" type="sibTrans" cxnId="{34DDC8D4-72D0-4369-9DB3-369F01097498}">
      <dgm:prSet/>
      <dgm:spPr/>
      <dgm:t>
        <a:bodyPr/>
        <a:lstStyle/>
        <a:p>
          <a:endParaRPr lang="en-US"/>
        </a:p>
      </dgm:t>
    </dgm:pt>
    <dgm:pt modelId="{49DCEBA7-9CB0-41B4-A6B4-E8889E4618BC}">
      <dgm:prSet phldrT="[Text]"/>
      <dgm:spPr/>
      <dgm:t>
        <a:bodyPr/>
        <a:lstStyle/>
        <a:p>
          <a:endParaRPr lang="en-US" dirty="0"/>
        </a:p>
      </dgm:t>
    </dgm:pt>
    <dgm:pt modelId="{B2213718-CF10-49EC-AE46-FF6D04C0BD97}" type="parTrans" cxnId="{86B92ED3-B675-407A-93DA-D63A03AA5A67}">
      <dgm:prSet/>
      <dgm:spPr/>
      <dgm:t>
        <a:bodyPr/>
        <a:lstStyle/>
        <a:p>
          <a:endParaRPr lang="en-US"/>
        </a:p>
      </dgm:t>
    </dgm:pt>
    <dgm:pt modelId="{AA0CD265-4E7F-4289-B534-F414B61B29DD}" type="sibTrans" cxnId="{86B92ED3-B675-407A-93DA-D63A03AA5A67}">
      <dgm:prSet/>
      <dgm:spPr/>
      <dgm:t>
        <a:bodyPr/>
        <a:lstStyle/>
        <a:p>
          <a:endParaRPr lang="en-US"/>
        </a:p>
      </dgm:t>
    </dgm:pt>
    <dgm:pt modelId="{A1B3F8F2-6A94-4B4C-8317-2E495A6F474C}">
      <dgm:prSet phldrT="[Text]"/>
      <dgm:spPr/>
      <dgm:t>
        <a:bodyPr/>
        <a:lstStyle/>
        <a:p>
          <a:endParaRPr lang="en-US" dirty="0"/>
        </a:p>
      </dgm:t>
    </dgm:pt>
    <dgm:pt modelId="{852417E3-50BA-4023-9B83-705E66B73E5C}" type="parTrans" cxnId="{2F5D0678-2507-4B03-877D-0EBC169DC3ED}">
      <dgm:prSet/>
      <dgm:spPr/>
      <dgm:t>
        <a:bodyPr/>
        <a:lstStyle/>
        <a:p>
          <a:endParaRPr lang="en-US"/>
        </a:p>
      </dgm:t>
    </dgm:pt>
    <dgm:pt modelId="{DB8D08AF-109C-4300-898C-A3250C97F141}" type="sibTrans" cxnId="{2F5D0678-2507-4B03-877D-0EBC169DC3ED}">
      <dgm:prSet/>
      <dgm:spPr/>
      <dgm:t>
        <a:bodyPr/>
        <a:lstStyle/>
        <a:p>
          <a:endParaRPr lang="en-US"/>
        </a:p>
      </dgm:t>
    </dgm:pt>
    <dgm:pt modelId="{7DDF5D2A-71E7-439D-8502-0424F7411498}" type="pres">
      <dgm:prSet presAssocID="{4FC67D3F-94C6-4153-96BC-E49BA33EBF16}" presName="arrowDiagram" presStyleCnt="0">
        <dgm:presLayoutVars>
          <dgm:chMax val="5"/>
          <dgm:dir/>
          <dgm:resizeHandles val="exact"/>
        </dgm:presLayoutVars>
      </dgm:prSet>
      <dgm:spPr/>
    </dgm:pt>
    <dgm:pt modelId="{66F913D9-1A40-4287-AA71-98B15F6412F7}" type="pres">
      <dgm:prSet presAssocID="{4FC67D3F-94C6-4153-96BC-E49BA33EBF16}" presName="arrow" presStyleLbl="bgShp" presStyleIdx="0" presStyleCnt="1"/>
      <dgm:spPr/>
    </dgm:pt>
    <dgm:pt modelId="{8508AC55-D4C2-483B-8270-E16C04D55847}" type="pres">
      <dgm:prSet presAssocID="{4FC67D3F-94C6-4153-96BC-E49BA33EBF16}" presName="arrowDiagram4" presStyleCnt="0"/>
      <dgm:spPr/>
    </dgm:pt>
    <dgm:pt modelId="{00806398-5DF5-4C25-93A4-7CF730EDC274}" type="pres">
      <dgm:prSet presAssocID="{3C4199FA-56DC-4449-A7BA-ED7DC54C3D09}" presName="bullet4a" presStyleLbl="node1" presStyleIdx="0" presStyleCnt="4"/>
      <dgm:spPr/>
    </dgm:pt>
    <dgm:pt modelId="{C0CCE92F-1E5A-4C27-8146-E9EB252AD01F}" type="pres">
      <dgm:prSet presAssocID="{3C4199FA-56DC-4449-A7BA-ED7DC54C3D09}" presName="textBox4a" presStyleLbl="revTx" presStyleIdx="0" presStyleCnt="4">
        <dgm:presLayoutVars>
          <dgm:bulletEnabled val="1"/>
        </dgm:presLayoutVars>
      </dgm:prSet>
      <dgm:spPr/>
    </dgm:pt>
    <dgm:pt modelId="{FFB1E26B-8ECB-470D-871F-C02B83F3B673}" type="pres">
      <dgm:prSet presAssocID="{A1B3F8F2-6A94-4B4C-8317-2E495A6F474C}" presName="bullet4b" presStyleLbl="node1" presStyleIdx="1" presStyleCnt="4"/>
      <dgm:spPr/>
    </dgm:pt>
    <dgm:pt modelId="{C7B2348D-8A9B-4E20-A6CD-4BBF05121A82}" type="pres">
      <dgm:prSet presAssocID="{A1B3F8F2-6A94-4B4C-8317-2E495A6F474C}" presName="textBox4b" presStyleLbl="revTx" presStyleIdx="1" presStyleCnt="4">
        <dgm:presLayoutVars>
          <dgm:bulletEnabled val="1"/>
        </dgm:presLayoutVars>
      </dgm:prSet>
      <dgm:spPr/>
    </dgm:pt>
    <dgm:pt modelId="{9CEDAD2C-8375-4F2A-8F38-F61C199B2BBC}" type="pres">
      <dgm:prSet presAssocID="{AD0EE65F-F04A-4586-8432-AEC42141ADCB}" presName="bullet4c" presStyleLbl="node1" presStyleIdx="2" presStyleCnt="4"/>
      <dgm:spPr/>
    </dgm:pt>
    <dgm:pt modelId="{368116D5-05E9-42F9-927B-E767EBABE799}" type="pres">
      <dgm:prSet presAssocID="{AD0EE65F-F04A-4586-8432-AEC42141ADCB}" presName="textBox4c" presStyleLbl="revTx" presStyleIdx="2" presStyleCnt="4">
        <dgm:presLayoutVars>
          <dgm:bulletEnabled val="1"/>
        </dgm:presLayoutVars>
      </dgm:prSet>
      <dgm:spPr/>
    </dgm:pt>
    <dgm:pt modelId="{48CB8752-B6A0-4348-8F25-CDF2F4227D15}" type="pres">
      <dgm:prSet presAssocID="{49DCEBA7-9CB0-41B4-A6B4-E8889E4618BC}" presName="bullet4d" presStyleLbl="node1" presStyleIdx="3" presStyleCnt="4"/>
      <dgm:spPr/>
    </dgm:pt>
    <dgm:pt modelId="{3A5B9FD3-866D-4626-BC92-EF4B24A1FD76}" type="pres">
      <dgm:prSet presAssocID="{49DCEBA7-9CB0-41B4-A6B4-E8889E4618BC}" presName="textBox4d" presStyleLbl="revTx" presStyleIdx="3" presStyleCnt="4">
        <dgm:presLayoutVars>
          <dgm:bulletEnabled val="1"/>
        </dgm:presLayoutVars>
      </dgm:prSet>
      <dgm:spPr/>
    </dgm:pt>
  </dgm:ptLst>
  <dgm:cxnLst>
    <dgm:cxn modelId="{B097E30C-16D8-4426-A12A-415BB95D58DE}" type="presOf" srcId="{A1B3F8F2-6A94-4B4C-8317-2E495A6F474C}" destId="{C7B2348D-8A9B-4E20-A6CD-4BBF05121A82}" srcOrd="0" destOrd="0" presId="urn:microsoft.com/office/officeart/2005/8/layout/arrow2"/>
    <dgm:cxn modelId="{AC677221-B701-4192-A969-01A1CD43B62C}" type="presOf" srcId="{AD0EE65F-F04A-4586-8432-AEC42141ADCB}" destId="{368116D5-05E9-42F9-927B-E767EBABE799}" srcOrd="0" destOrd="0" presId="urn:microsoft.com/office/officeart/2005/8/layout/arrow2"/>
    <dgm:cxn modelId="{5E8D8329-95C8-4220-8CA8-3A5B0D7BAFB7}" type="presOf" srcId="{4FC67D3F-94C6-4153-96BC-E49BA33EBF16}" destId="{7DDF5D2A-71E7-439D-8502-0424F7411498}" srcOrd="0" destOrd="0" presId="urn:microsoft.com/office/officeart/2005/8/layout/arrow2"/>
    <dgm:cxn modelId="{CF78CD5B-80F2-4E5D-BF27-FE0D03CDF31B}" type="presOf" srcId="{3C4199FA-56DC-4449-A7BA-ED7DC54C3D09}" destId="{C0CCE92F-1E5A-4C27-8146-E9EB252AD01F}" srcOrd="0" destOrd="0" presId="urn:microsoft.com/office/officeart/2005/8/layout/arrow2"/>
    <dgm:cxn modelId="{B2157951-3CE4-4F8D-A380-6BBBC52A56FC}" type="presOf" srcId="{49DCEBA7-9CB0-41B4-A6B4-E8889E4618BC}" destId="{3A5B9FD3-866D-4626-BC92-EF4B24A1FD76}" srcOrd="0" destOrd="0" presId="urn:microsoft.com/office/officeart/2005/8/layout/arrow2"/>
    <dgm:cxn modelId="{2F5D0678-2507-4B03-877D-0EBC169DC3ED}" srcId="{4FC67D3F-94C6-4153-96BC-E49BA33EBF16}" destId="{A1B3F8F2-6A94-4B4C-8317-2E495A6F474C}" srcOrd="1" destOrd="0" parTransId="{852417E3-50BA-4023-9B83-705E66B73E5C}" sibTransId="{DB8D08AF-109C-4300-898C-A3250C97F141}"/>
    <dgm:cxn modelId="{C981A7AD-3C87-496B-BD01-2EF8117A35F3}" srcId="{4FC67D3F-94C6-4153-96BC-E49BA33EBF16}" destId="{3C4199FA-56DC-4449-A7BA-ED7DC54C3D09}" srcOrd="0" destOrd="0" parTransId="{CB32BF62-FFBD-4277-9198-FB11E186A642}" sibTransId="{FE387703-8A36-4920-A232-730D336E8721}"/>
    <dgm:cxn modelId="{86B92ED3-B675-407A-93DA-D63A03AA5A67}" srcId="{4FC67D3F-94C6-4153-96BC-E49BA33EBF16}" destId="{49DCEBA7-9CB0-41B4-A6B4-E8889E4618BC}" srcOrd="3" destOrd="0" parTransId="{B2213718-CF10-49EC-AE46-FF6D04C0BD97}" sibTransId="{AA0CD265-4E7F-4289-B534-F414B61B29DD}"/>
    <dgm:cxn modelId="{34DDC8D4-72D0-4369-9DB3-369F01097498}" srcId="{4FC67D3F-94C6-4153-96BC-E49BA33EBF16}" destId="{AD0EE65F-F04A-4586-8432-AEC42141ADCB}" srcOrd="2" destOrd="0" parTransId="{91E6ED38-AFAA-44FF-9D8C-E3AC98FC3624}" sibTransId="{0B09E5F9-92C4-4013-B45C-68B3177441D2}"/>
    <dgm:cxn modelId="{72CB280B-8FE9-4C7D-84E1-A527844B6DBF}" type="presParOf" srcId="{7DDF5D2A-71E7-439D-8502-0424F7411498}" destId="{66F913D9-1A40-4287-AA71-98B15F6412F7}" srcOrd="0" destOrd="0" presId="urn:microsoft.com/office/officeart/2005/8/layout/arrow2"/>
    <dgm:cxn modelId="{6D22EAC4-C397-48C6-A738-8AC0B62FA717}" type="presParOf" srcId="{7DDF5D2A-71E7-439D-8502-0424F7411498}" destId="{8508AC55-D4C2-483B-8270-E16C04D55847}" srcOrd="1" destOrd="0" presId="urn:microsoft.com/office/officeart/2005/8/layout/arrow2"/>
    <dgm:cxn modelId="{04B42CCB-6958-4BF2-86C7-147871A0DDE2}" type="presParOf" srcId="{8508AC55-D4C2-483B-8270-E16C04D55847}" destId="{00806398-5DF5-4C25-93A4-7CF730EDC274}" srcOrd="0" destOrd="0" presId="urn:microsoft.com/office/officeart/2005/8/layout/arrow2"/>
    <dgm:cxn modelId="{C2A0BD6C-1AB3-4347-B501-3A61B2E1CCC6}" type="presParOf" srcId="{8508AC55-D4C2-483B-8270-E16C04D55847}" destId="{C0CCE92F-1E5A-4C27-8146-E9EB252AD01F}" srcOrd="1" destOrd="0" presId="urn:microsoft.com/office/officeart/2005/8/layout/arrow2"/>
    <dgm:cxn modelId="{0035C5C3-842A-43C0-8E38-22D74F5901D0}" type="presParOf" srcId="{8508AC55-D4C2-483B-8270-E16C04D55847}" destId="{FFB1E26B-8ECB-470D-871F-C02B83F3B673}" srcOrd="2" destOrd="0" presId="urn:microsoft.com/office/officeart/2005/8/layout/arrow2"/>
    <dgm:cxn modelId="{C4F8EB14-C0A4-4983-9FBF-39C2F85E485B}" type="presParOf" srcId="{8508AC55-D4C2-483B-8270-E16C04D55847}" destId="{C7B2348D-8A9B-4E20-A6CD-4BBF05121A82}" srcOrd="3" destOrd="0" presId="urn:microsoft.com/office/officeart/2005/8/layout/arrow2"/>
    <dgm:cxn modelId="{FB5D9F97-5CCC-48B0-A928-0468FDE3BC58}" type="presParOf" srcId="{8508AC55-D4C2-483B-8270-E16C04D55847}" destId="{9CEDAD2C-8375-4F2A-8F38-F61C199B2BBC}" srcOrd="4" destOrd="0" presId="urn:microsoft.com/office/officeart/2005/8/layout/arrow2"/>
    <dgm:cxn modelId="{0EFAAA7C-B23E-477E-952C-34877C88B55B}" type="presParOf" srcId="{8508AC55-D4C2-483B-8270-E16C04D55847}" destId="{368116D5-05E9-42F9-927B-E767EBABE799}" srcOrd="5" destOrd="0" presId="urn:microsoft.com/office/officeart/2005/8/layout/arrow2"/>
    <dgm:cxn modelId="{1C531F59-CDEA-4371-A849-DF64D9B26971}" type="presParOf" srcId="{8508AC55-D4C2-483B-8270-E16C04D55847}" destId="{48CB8752-B6A0-4348-8F25-CDF2F4227D15}" srcOrd="6" destOrd="0" presId="urn:microsoft.com/office/officeart/2005/8/layout/arrow2"/>
    <dgm:cxn modelId="{374DF2C1-8A2F-4A5F-9C2C-253C61414947}" type="presParOf" srcId="{8508AC55-D4C2-483B-8270-E16C04D55847}" destId="{3A5B9FD3-866D-4626-BC92-EF4B24A1FD76}"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B10DD-DE07-4D84-B20C-23030D69756D}">
      <dsp:nvSpPr>
        <dsp:cNvPr id="0" name=""/>
        <dsp:cNvSpPr/>
      </dsp:nvSpPr>
      <dsp:spPr>
        <a:xfrm>
          <a:off x="796" y="70308"/>
          <a:ext cx="3106275" cy="1863765"/>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Low neutron absorption</a:t>
          </a:r>
        </a:p>
      </dsp:txBody>
      <dsp:txXfrm>
        <a:off x="796" y="70308"/>
        <a:ext cx="3106275" cy="1863765"/>
      </dsp:txXfrm>
    </dsp:sp>
    <dsp:sp modelId="{931BD740-974B-41A3-9D1A-387C30BEAD49}">
      <dsp:nvSpPr>
        <dsp:cNvPr id="0" name=""/>
        <dsp:cNvSpPr/>
      </dsp:nvSpPr>
      <dsp:spPr>
        <a:xfrm>
          <a:off x="3417699" y="70308"/>
          <a:ext cx="3106275" cy="1863765"/>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Excellent high-temperature strength</a:t>
          </a:r>
        </a:p>
      </dsp:txBody>
      <dsp:txXfrm>
        <a:off x="3417699" y="70308"/>
        <a:ext cx="3106275" cy="1863765"/>
      </dsp:txXfrm>
    </dsp:sp>
    <dsp:sp modelId="{55CC3425-DAAE-48B2-AC4D-FB271B988DCC}">
      <dsp:nvSpPr>
        <dsp:cNvPr id="0" name=""/>
        <dsp:cNvSpPr/>
      </dsp:nvSpPr>
      <dsp:spPr>
        <a:xfrm>
          <a:off x="796" y="2244700"/>
          <a:ext cx="3106275" cy="1863765"/>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Chemical stability</a:t>
          </a:r>
        </a:p>
      </dsp:txBody>
      <dsp:txXfrm>
        <a:off x="796" y="2244700"/>
        <a:ext cx="3106275" cy="1863765"/>
      </dsp:txXfrm>
    </dsp:sp>
    <dsp:sp modelId="{21C0A415-1179-4650-924F-D6FDC975A130}">
      <dsp:nvSpPr>
        <dsp:cNvPr id="0" name=""/>
        <dsp:cNvSpPr/>
      </dsp:nvSpPr>
      <dsp:spPr>
        <a:xfrm>
          <a:off x="3417699" y="2244700"/>
          <a:ext cx="3106275" cy="1863765"/>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Radiation resistant</a:t>
          </a:r>
        </a:p>
      </dsp:txBody>
      <dsp:txXfrm>
        <a:off x="3417699" y="2244700"/>
        <a:ext cx="3106275" cy="1863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7FB9-3431-4EE3-8A47-0C839CBC285B}">
      <dsp:nvSpPr>
        <dsp:cNvPr id="0" name=""/>
        <dsp:cNvSpPr/>
      </dsp:nvSpPr>
      <dsp:spPr>
        <a:xfrm>
          <a:off x="1380144" y="1190901"/>
          <a:ext cx="2290657" cy="2290770"/>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Failure probability</a:t>
          </a:r>
          <a:endParaRPr lang="en-US" sz="2300" kern="1200" dirty="0"/>
        </a:p>
      </dsp:txBody>
      <dsp:txXfrm>
        <a:off x="1715603" y="1526376"/>
        <a:ext cx="1619739" cy="1619820"/>
      </dsp:txXfrm>
    </dsp:sp>
    <dsp:sp modelId="{88BCAB5D-C270-467D-A5A5-663C5B1C61C4}">
      <dsp:nvSpPr>
        <dsp:cNvPr id="0" name=""/>
        <dsp:cNvSpPr/>
      </dsp:nvSpPr>
      <dsp:spPr>
        <a:xfrm>
          <a:off x="188210" y="0"/>
          <a:ext cx="4617587" cy="4813555"/>
        </a:xfrm>
        <a:prstGeom prst="blockArc">
          <a:avLst>
            <a:gd name="adj1" fmla="val 17527788"/>
            <a:gd name="adj2" fmla="val 4119114"/>
            <a:gd name="adj3" fmla="val 5750"/>
          </a:avLst>
        </a:prstGeom>
        <a:solidFill>
          <a:schemeClr val="accent2">
            <a:hueOff val="7522126"/>
            <a:satOff val="-2857"/>
            <a:lumOff val="-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63E1DD-BAFC-4FDA-AFB2-E25A45680548}">
      <dsp:nvSpPr>
        <dsp:cNvPr id="0" name=""/>
        <dsp:cNvSpPr/>
      </dsp:nvSpPr>
      <dsp:spPr>
        <a:xfrm>
          <a:off x="3588265" y="405782"/>
          <a:ext cx="1227113" cy="1227456"/>
        </a:xfrm>
        <a:prstGeom prst="ellipse">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8AF11C-3EED-4CF6-A6D6-D6B4018A0237}">
      <dsp:nvSpPr>
        <dsp:cNvPr id="0" name=""/>
        <dsp:cNvSpPr/>
      </dsp:nvSpPr>
      <dsp:spPr>
        <a:xfrm>
          <a:off x="4908456" y="425518"/>
          <a:ext cx="1642538" cy="118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dirty="0"/>
            <a:t>Design and manufacture</a:t>
          </a:r>
        </a:p>
      </dsp:txBody>
      <dsp:txXfrm>
        <a:off x="4908456" y="425518"/>
        <a:ext cx="1642538" cy="1187985"/>
      </dsp:txXfrm>
    </dsp:sp>
    <dsp:sp modelId="{BCA848EA-DAB3-4E9B-8771-D45195ED77DD}">
      <dsp:nvSpPr>
        <dsp:cNvPr id="0" name=""/>
        <dsp:cNvSpPr/>
      </dsp:nvSpPr>
      <dsp:spPr>
        <a:xfrm>
          <a:off x="4062549" y="1802194"/>
          <a:ext cx="1227113" cy="1227456"/>
        </a:xfrm>
        <a:prstGeom prst="ellipse">
          <a:avLst/>
        </a:prstGeom>
        <a:solidFill>
          <a:schemeClr val="accent2">
            <a:tint val="50000"/>
            <a:hueOff val="3756696"/>
            <a:satOff val="-1256"/>
            <a:lumOff val="-11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948310-6B0E-4A93-90CD-B94011F0D14F}">
      <dsp:nvSpPr>
        <dsp:cNvPr id="0" name=""/>
        <dsp:cNvSpPr/>
      </dsp:nvSpPr>
      <dsp:spPr>
        <a:xfrm>
          <a:off x="5389583" y="1819523"/>
          <a:ext cx="1642538" cy="118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dirty="0"/>
            <a:t>Multi-physics modelling</a:t>
          </a:r>
        </a:p>
      </dsp:txBody>
      <dsp:txXfrm>
        <a:off x="5389583" y="1819523"/>
        <a:ext cx="1642538" cy="1187985"/>
      </dsp:txXfrm>
    </dsp:sp>
    <dsp:sp modelId="{9034AB61-6F2F-49E6-A305-334C54307CFD}">
      <dsp:nvSpPr>
        <dsp:cNvPr id="0" name=""/>
        <dsp:cNvSpPr/>
      </dsp:nvSpPr>
      <dsp:spPr>
        <a:xfrm>
          <a:off x="3588265" y="3218342"/>
          <a:ext cx="1227113" cy="1227456"/>
        </a:xfrm>
        <a:prstGeom prst="ellipse">
          <a:avLst/>
        </a:prstGeom>
        <a:solidFill>
          <a:schemeClr val="accent2">
            <a:tint val="50000"/>
            <a:hueOff val="7513392"/>
            <a:satOff val="-2512"/>
            <a:lumOff val="-2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D6F9E7-9E20-40B4-83E3-E761254DAEA2}">
      <dsp:nvSpPr>
        <dsp:cNvPr id="0" name=""/>
        <dsp:cNvSpPr/>
      </dsp:nvSpPr>
      <dsp:spPr>
        <a:xfrm>
          <a:off x="4908456" y="3243373"/>
          <a:ext cx="1642538" cy="118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dirty="0"/>
            <a:t>Material property database</a:t>
          </a:r>
        </a:p>
      </dsp:txBody>
      <dsp:txXfrm>
        <a:off x="4908456" y="3243373"/>
        <a:ext cx="1642538" cy="1187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913D9-1A40-4287-AA71-98B15F6412F7}">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06398-5DF5-4C25-93A4-7CF730EDC274}">
      <dsp:nvSpPr>
        <dsp:cNvPr id="0" name=""/>
        <dsp:cNvSpPr/>
      </dsp:nvSpPr>
      <dsp:spPr>
        <a:xfrm>
          <a:off x="800608" y="3946821"/>
          <a:ext cx="186944" cy="18694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CE92F-1E5A-4C27-8146-E9EB252AD01F}">
      <dsp:nvSpPr>
        <dsp:cNvPr id="0" name=""/>
        <dsp:cNvSpPr/>
      </dsp:nvSpPr>
      <dsp:spPr>
        <a:xfrm>
          <a:off x="894080" y="4040293"/>
          <a:ext cx="1389888"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894080" y="4040293"/>
        <a:ext cx="1389888" cy="1209040"/>
      </dsp:txXfrm>
    </dsp:sp>
    <dsp:sp modelId="{FFB1E26B-8ECB-470D-871F-C02B83F3B673}">
      <dsp:nvSpPr>
        <dsp:cNvPr id="0" name=""/>
        <dsp:cNvSpPr/>
      </dsp:nvSpPr>
      <dsp:spPr>
        <a:xfrm>
          <a:off x="2121408" y="2765213"/>
          <a:ext cx="325120" cy="32512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2348D-8A9B-4E20-A6CD-4BBF05121A82}">
      <dsp:nvSpPr>
        <dsp:cNvPr id="0" name=""/>
        <dsp:cNvSpPr/>
      </dsp:nvSpPr>
      <dsp:spPr>
        <a:xfrm>
          <a:off x="2283968" y="2927773"/>
          <a:ext cx="1706880" cy="23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74"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2283968" y="2927773"/>
        <a:ext cx="1706880" cy="2321559"/>
      </dsp:txXfrm>
    </dsp:sp>
    <dsp:sp modelId="{9CEDAD2C-8375-4F2A-8F38-F61C199B2BBC}">
      <dsp:nvSpPr>
        <dsp:cNvPr id="0" name=""/>
        <dsp:cNvSpPr/>
      </dsp:nvSpPr>
      <dsp:spPr>
        <a:xfrm>
          <a:off x="3807968" y="1894501"/>
          <a:ext cx="430784" cy="4307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8116D5-05E9-42F9-927B-E767EBABE799}">
      <dsp:nvSpPr>
        <dsp:cNvPr id="0" name=""/>
        <dsp:cNvSpPr/>
      </dsp:nvSpPr>
      <dsp:spPr>
        <a:xfrm>
          <a:off x="4023360" y="2109893"/>
          <a:ext cx="1706880" cy="31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64"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4023360" y="2109893"/>
        <a:ext cx="1706880" cy="3139440"/>
      </dsp:txXfrm>
    </dsp:sp>
    <dsp:sp modelId="{48CB8752-B6A0-4348-8F25-CDF2F4227D15}">
      <dsp:nvSpPr>
        <dsp:cNvPr id="0" name=""/>
        <dsp:cNvSpPr/>
      </dsp:nvSpPr>
      <dsp:spPr>
        <a:xfrm>
          <a:off x="5644896" y="1318429"/>
          <a:ext cx="577088" cy="57708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5B9FD3-866D-4626-BC92-EF4B24A1FD76}">
      <dsp:nvSpPr>
        <dsp:cNvPr id="0" name=""/>
        <dsp:cNvSpPr/>
      </dsp:nvSpPr>
      <dsp:spPr>
        <a:xfrm>
          <a:off x="5933440" y="1606973"/>
          <a:ext cx="1706880" cy="364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787"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5933440" y="1606973"/>
        <a:ext cx="1706880" cy="36423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11/2/2020</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5"/>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13.png"/><Relationship Id="rId5" Type="http://schemas.openxmlformats.org/officeDocument/2006/relationships/diagramColors" Target="../diagrams/colors2.xml"/><Relationship Id="rId10" Type="http://schemas.microsoft.com/office/2007/relationships/hdphoto" Target="../media/hdphoto2.wdp"/><Relationship Id="rId4" Type="http://schemas.openxmlformats.org/officeDocument/2006/relationships/diagramQuickStyle" Target="../diagrams/quickStyle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1421928"/>
          </a:xfrm>
        </p:spPr>
        <p:txBody>
          <a:bodyPr/>
          <a:lstStyle/>
          <a:p>
            <a:r>
              <a:rPr lang="en-US" dirty="0"/>
              <a:t>X-ray diffraction tomography analysis of SiC composite tubes neutron-irradiated with a radial high heat flux</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47480" y="3013455"/>
            <a:ext cx="4074186" cy="2028101"/>
          </a:xfrm>
        </p:spPr>
        <p:txBody>
          <a:bodyPr/>
          <a:lstStyle/>
          <a:p>
            <a:r>
              <a:rPr lang="en-US" u="sng" dirty="0"/>
              <a:t>PI: Takaaki Koyanagi (ORNL)</a:t>
            </a:r>
          </a:p>
          <a:p>
            <a:r>
              <a:rPr lang="en-US" dirty="0"/>
              <a:t>Co-PI: Yutai Katoh (ORNL), David Sprouster (Stony Brook University)</a:t>
            </a:r>
          </a:p>
          <a:p>
            <a:endParaRPr lang="en-US" dirty="0"/>
          </a:p>
        </p:txBody>
      </p:sp>
      <p:sp>
        <p:nvSpPr>
          <p:cNvPr id="7" name="TextBox 6">
            <a:extLst>
              <a:ext uri="{FF2B5EF4-FFF2-40B4-BE49-F238E27FC236}">
                <a16:creationId xmlns:a16="http://schemas.microsoft.com/office/drawing/2014/main" id="{10B6A1CA-2690-4DC5-9F3C-0CF6589AA1B4}"/>
              </a:ext>
            </a:extLst>
          </p:cNvPr>
          <p:cNvSpPr txBox="1"/>
          <p:nvPr/>
        </p:nvSpPr>
        <p:spPr>
          <a:xfrm>
            <a:off x="6096000" y="251670"/>
            <a:ext cx="5268287" cy="590931"/>
          </a:xfrm>
          <a:prstGeom prst="rect">
            <a:avLst/>
          </a:prstGeom>
          <a:noFill/>
        </p:spPr>
        <p:txBody>
          <a:bodyPr wrap="square" rtlCol="0">
            <a:spAutoFit/>
          </a:bodyPr>
          <a:lstStyle/>
          <a:p>
            <a:pPr algn="r">
              <a:lnSpc>
                <a:spcPct val="90000"/>
              </a:lnSpc>
            </a:pPr>
            <a:r>
              <a:rPr lang="en-US" dirty="0">
                <a:latin typeface="+mn-lt"/>
              </a:rPr>
              <a:t>NSUF FY2020 Annual Program Review</a:t>
            </a:r>
          </a:p>
          <a:p>
            <a:pPr algn="r">
              <a:lnSpc>
                <a:spcPct val="90000"/>
              </a:lnSpc>
            </a:pPr>
            <a:r>
              <a:rPr lang="en-US" dirty="0">
                <a:latin typeface="+mn-lt"/>
              </a:rPr>
              <a:t>10 November 2020</a:t>
            </a:r>
          </a:p>
        </p:txBody>
      </p:sp>
      <p:pic>
        <p:nvPicPr>
          <p:cNvPr id="8" name="Picture 7">
            <a:extLst>
              <a:ext uri="{FF2B5EF4-FFF2-40B4-BE49-F238E27FC236}">
                <a16:creationId xmlns:a16="http://schemas.microsoft.com/office/drawing/2014/main" id="{F06A94EB-C7F3-48F9-827B-FC3CBF70AE88}"/>
              </a:ext>
            </a:extLst>
          </p:cNvPr>
          <p:cNvPicPr/>
          <p:nvPr/>
        </p:nvPicPr>
        <p:blipFill>
          <a:blip r:embed="rId2"/>
          <a:srcRect/>
          <a:stretch>
            <a:fillRect/>
          </a:stretch>
        </p:blipFill>
        <p:spPr bwMode="auto">
          <a:xfrm>
            <a:off x="4767833" y="204946"/>
            <a:ext cx="2139315" cy="714375"/>
          </a:xfrm>
          <a:prstGeom prst="rect">
            <a:avLst/>
          </a:prstGeom>
          <a:noFill/>
          <a:ln w="9525">
            <a:noFill/>
            <a:miter lim="800000"/>
            <a:headEnd/>
            <a:tailEnd/>
          </a:ln>
        </p:spPr>
      </p:pic>
      <p:sp>
        <p:nvSpPr>
          <p:cNvPr id="9" name="Rectangle 8">
            <a:extLst>
              <a:ext uri="{FF2B5EF4-FFF2-40B4-BE49-F238E27FC236}">
                <a16:creationId xmlns:a16="http://schemas.microsoft.com/office/drawing/2014/main" id="{CF9C4A5B-65B4-43B2-A9CF-E8758C8D4D6A}"/>
              </a:ext>
            </a:extLst>
          </p:cNvPr>
          <p:cNvSpPr/>
          <p:nvPr/>
        </p:nvSpPr>
        <p:spPr>
          <a:xfrm>
            <a:off x="210065" y="5980837"/>
            <a:ext cx="11973697" cy="738664"/>
          </a:xfrm>
          <a:prstGeom prst="rect">
            <a:avLst/>
          </a:prstGeom>
        </p:spPr>
        <p:txBody>
          <a:bodyPr wrap="square">
            <a:spAutoFit/>
          </a:bodyPr>
          <a:lstStyle/>
          <a:p>
            <a:r>
              <a:rPr lang="en-US" sz="1400" dirty="0">
                <a:latin typeface="AdvOT863180fb"/>
              </a:rPr>
              <a:t>This study was supported by the US. DOE, Of</a:t>
            </a:r>
            <a:r>
              <a:rPr lang="en-US" sz="1400" dirty="0">
                <a:latin typeface="AdvOT863180fb+fb"/>
              </a:rPr>
              <a:t>fi</a:t>
            </a:r>
            <a:r>
              <a:rPr lang="en-US" sz="1400" dirty="0">
                <a:latin typeface="AdvOT863180fb"/>
              </a:rPr>
              <a:t>ce of Nuclear Energy, for the Advanced Fuels Campaign of the Nuclear Technology R</a:t>
            </a:r>
            <a:r>
              <a:rPr lang="en-US" sz="1400" dirty="0">
                <a:latin typeface="AdvTT5843c571"/>
              </a:rPr>
              <a:t>&amp;</a:t>
            </a:r>
            <a:r>
              <a:rPr lang="en-US" sz="1400" dirty="0">
                <a:latin typeface="AdvOT863180fb"/>
              </a:rPr>
              <a:t>D program under contact DE-AC05-00OR22725 with ORNL, managed by UT Battelle, LLC. The high-energy XRD experiments were supported by the Of</a:t>
            </a:r>
            <a:r>
              <a:rPr lang="en-US" sz="1400" dirty="0">
                <a:latin typeface="AdvOT863180fb+fb"/>
              </a:rPr>
              <a:t>fi</a:t>
            </a:r>
            <a:r>
              <a:rPr lang="en-US" sz="1400" dirty="0">
                <a:latin typeface="AdvOT863180fb"/>
              </a:rPr>
              <a:t>ce of Nuclear Energy under DOE Idaho Operations Of</a:t>
            </a:r>
            <a:r>
              <a:rPr lang="en-US" sz="1400" dirty="0">
                <a:latin typeface="AdvOT863180fb+fb"/>
              </a:rPr>
              <a:t>fi</a:t>
            </a:r>
            <a:r>
              <a:rPr lang="en-US" sz="1400" dirty="0">
                <a:latin typeface="AdvOT863180fb"/>
              </a:rPr>
              <a:t>ce Contract DE-AC07- 051D14517 as part of a Nuclear Science User Facilities experiment.</a:t>
            </a:r>
            <a:endParaRPr lang="en-US" sz="1400" dirty="0"/>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CEBB-AD28-478C-BFC0-3CE368DEE026}"/>
              </a:ext>
            </a:extLst>
          </p:cNvPr>
          <p:cNvSpPr>
            <a:spLocks noGrp="1"/>
          </p:cNvSpPr>
          <p:nvPr>
            <p:ph type="title"/>
          </p:nvPr>
        </p:nvSpPr>
        <p:spPr/>
        <p:txBody>
          <a:bodyPr/>
          <a:lstStyle/>
          <a:p>
            <a:r>
              <a:rPr lang="en-US" dirty="0"/>
              <a:t>Irradiation under a high radial heat flux in HFIR</a:t>
            </a:r>
          </a:p>
        </p:txBody>
      </p:sp>
      <p:pic>
        <p:nvPicPr>
          <p:cNvPr id="3" name="Picture 2">
            <a:extLst>
              <a:ext uri="{FF2B5EF4-FFF2-40B4-BE49-F238E27FC236}">
                <a16:creationId xmlns:a16="http://schemas.microsoft.com/office/drawing/2014/main" id="{44790820-1DE4-4962-8EE2-D29FD234ED78}"/>
              </a:ext>
            </a:extLst>
          </p:cNvPr>
          <p:cNvPicPr>
            <a:picLocks noChangeAspect="1"/>
          </p:cNvPicPr>
          <p:nvPr/>
        </p:nvPicPr>
        <p:blipFill rotWithShape="1">
          <a:blip r:embed="rId2"/>
          <a:srcRect l="30968" t="24624" r="32258" b="10860"/>
          <a:stretch/>
        </p:blipFill>
        <p:spPr>
          <a:xfrm>
            <a:off x="935406" y="1279082"/>
            <a:ext cx="3924824" cy="3873180"/>
          </a:xfrm>
          <a:prstGeom prst="rect">
            <a:avLst/>
          </a:prstGeom>
        </p:spPr>
      </p:pic>
      <p:sp>
        <p:nvSpPr>
          <p:cNvPr id="4" name="Rectangle 3">
            <a:extLst>
              <a:ext uri="{FF2B5EF4-FFF2-40B4-BE49-F238E27FC236}">
                <a16:creationId xmlns:a16="http://schemas.microsoft.com/office/drawing/2014/main" id="{13418323-C5B0-4DE6-B0B5-0D06B6A4E19B}"/>
              </a:ext>
            </a:extLst>
          </p:cNvPr>
          <p:cNvSpPr/>
          <p:nvPr/>
        </p:nvSpPr>
        <p:spPr>
          <a:xfrm>
            <a:off x="935406" y="5420318"/>
            <a:ext cx="4037524" cy="369332"/>
          </a:xfrm>
          <a:prstGeom prst="rect">
            <a:avLst/>
          </a:prstGeom>
        </p:spPr>
        <p:txBody>
          <a:bodyPr wrap="square">
            <a:spAutoFit/>
          </a:bodyPr>
          <a:lstStyle/>
          <a:p>
            <a:r>
              <a:rPr lang="en-US" i="1" dirty="0"/>
              <a:t>Petrie et al., JNM 491 (2017) 94-104</a:t>
            </a:r>
          </a:p>
        </p:txBody>
      </p:sp>
      <p:pic>
        <p:nvPicPr>
          <p:cNvPr id="9" name="Picture 8">
            <a:extLst>
              <a:ext uri="{FF2B5EF4-FFF2-40B4-BE49-F238E27FC236}">
                <a16:creationId xmlns:a16="http://schemas.microsoft.com/office/drawing/2014/main" id="{1B02FDDD-F6E6-4D99-BB29-6B20E105ECFD}"/>
              </a:ext>
            </a:extLst>
          </p:cNvPr>
          <p:cNvPicPr>
            <a:picLocks noChangeAspect="1"/>
          </p:cNvPicPr>
          <p:nvPr/>
        </p:nvPicPr>
        <p:blipFill rotWithShape="1">
          <a:blip r:embed="rId3"/>
          <a:srcRect l="35645" t="30297" r="42097" b="13973"/>
          <a:stretch/>
        </p:blipFill>
        <p:spPr>
          <a:xfrm>
            <a:off x="5380348" y="3677337"/>
            <a:ext cx="2149855" cy="3027814"/>
          </a:xfrm>
          <a:prstGeom prst="rect">
            <a:avLst/>
          </a:prstGeom>
        </p:spPr>
      </p:pic>
      <p:sp>
        <p:nvSpPr>
          <p:cNvPr id="10" name="TextBox 9">
            <a:extLst>
              <a:ext uri="{FF2B5EF4-FFF2-40B4-BE49-F238E27FC236}">
                <a16:creationId xmlns:a16="http://schemas.microsoft.com/office/drawing/2014/main" id="{864B5A32-BCE6-40BC-B102-F910531FCBE4}"/>
              </a:ext>
            </a:extLst>
          </p:cNvPr>
          <p:cNvSpPr txBox="1"/>
          <p:nvPr/>
        </p:nvSpPr>
        <p:spPr>
          <a:xfrm>
            <a:off x="5291859" y="1258213"/>
            <a:ext cx="5093712" cy="2640723"/>
          </a:xfrm>
          <a:prstGeom prst="rect">
            <a:avLst/>
          </a:prstGeom>
          <a:noFill/>
        </p:spPr>
        <p:txBody>
          <a:bodyPr wrap="square" rtlCol="0">
            <a:spAutoFit/>
          </a:bodyPr>
          <a:lstStyle/>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rPr>
              <a:t>General Atomics </a:t>
            </a:r>
            <a:r>
              <a:rPr kumimoji="0" lang="en-US" sz="2400" b="0" i="0" u="none" strike="noStrike" kern="0" cap="none" spc="0" normalizeH="0" baseline="0" noProof="0" dirty="0" err="1">
                <a:ln>
                  <a:noFill/>
                </a:ln>
                <a:solidFill>
                  <a:prstClr val="black"/>
                </a:solidFill>
                <a:effectLst/>
                <a:uLnTx/>
                <a:uFillTx/>
              </a:rPr>
              <a:t>SiC</a:t>
            </a:r>
            <a:r>
              <a:rPr kumimoji="0" lang="en-US" sz="2400" b="0" i="0" u="none" strike="noStrike" kern="0" cap="none" spc="0" normalizeH="0" baseline="0" noProof="0" dirty="0">
                <a:ln>
                  <a:noFill/>
                </a:ln>
                <a:solidFill>
                  <a:prstClr val="black"/>
                </a:solidFill>
                <a:effectLst/>
                <a:uLnTx/>
                <a:uFillTx/>
              </a:rPr>
              <a:t>/</a:t>
            </a:r>
            <a:r>
              <a:rPr kumimoji="0" lang="en-US" sz="2400" b="0" i="0" u="none" strike="noStrike" kern="0" cap="none" spc="0" normalizeH="0" baseline="0" noProof="0" dirty="0" err="1">
                <a:ln>
                  <a:noFill/>
                </a:ln>
                <a:solidFill>
                  <a:prstClr val="black"/>
                </a:solidFill>
                <a:effectLst/>
                <a:uLnTx/>
                <a:uFillTx/>
              </a:rPr>
              <a:t>SiC</a:t>
            </a:r>
            <a:r>
              <a:rPr kumimoji="0" lang="en-US" sz="2400" b="0" i="0" u="none" strike="noStrike" kern="0" cap="none" spc="0" normalizeH="0" baseline="0" noProof="0" dirty="0">
                <a:ln>
                  <a:noFill/>
                </a:ln>
                <a:solidFill>
                  <a:prstClr val="black"/>
                </a:solidFill>
                <a:effectLst/>
                <a:uLnTx/>
                <a:uFillTx/>
              </a:rPr>
              <a:t> tubes</a:t>
            </a: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rPr>
              <a:t>OD:8.5, ID: 7.1, Length:16 (mm) </a:t>
            </a: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rPr>
              <a:t>LWR relevant heat flex of ~0.7MW/m</a:t>
            </a:r>
            <a:r>
              <a:rPr kumimoji="0" lang="en-US" sz="2400" b="0" i="0" u="none" strike="noStrike" kern="0" cap="none" spc="0" normalizeH="0" baseline="30000" noProof="0" dirty="0">
                <a:ln>
                  <a:noFill/>
                </a:ln>
                <a:solidFill>
                  <a:prstClr val="black"/>
                </a:solidFill>
                <a:effectLst/>
                <a:uLnTx/>
                <a:uFillTx/>
              </a:rPr>
              <a:t>2 </a:t>
            </a:r>
            <a:r>
              <a:rPr kumimoji="0" lang="en-US" sz="2400" b="0" i="0" u="none" strike="noStrike" kern="0" cap="none" spc="0" normalizeH="0" baseline="0" noProof="0" dirty="0">
                <a:ln>
                  <a:noFill/>
                </a:ln>
                <a:solidFill>
                  <a:prstClr val="black"/>
                </a:solidFill>
                <a:effectLst/>
                <a:uLnTx/>
                <a:uFillTx/>
              </a:rPr>
              <a:t>produced by Mo heater</a:t>
            </a: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30000" noProof="0" dirty="0">
              <a:ln>
                <a:noFill/>
              </a:ln>
              <a:solidFill>
                <a:prstClr val="black"/>
              </a:solidFill>
              <a:effectLst/>
              <a:uLnTx/>
              <a:uFillTx/>
            </a:endParaRPr>
          </a:p>
        </p:txBody>
      </p:sp>
      <p:sp>
        <p:nvSpPr>
          <p:cNvPr id="11" name="TextBox 10">
            <a:extLst>
              <a:ext uri="{FF2B5EF4-FFF2-40B4-BE49-F238E27FC236}">
                <a16:creationId xmlns:a16="http://schemas.microsoft.com/office/drawing/2014/main" id="{AF3F14C8-24DE-41B6-AF34-6D7077F72218}"/>
              </a:ext>
            </a:extLst>
          </p:cNvPr>
          <p:cNvSpPr txBox="1"/>
          <p:nvPr/>
        </p:nvSpPr>
        <p:spPr>
          <a:xfrm>
            <a:off x="7398847" y="4248652"/>
            <a:ext cx="4077292" cy="1754326"/>
          </a:xfrm>
          <a:prstGeom prst="rect">
            <a:avLst/>
          </a:prstGeom>
          <a:noFill/>
        </p:spPr>
        <p:txBody>
          <a:bodyPr wrap="square" rtlCol="0">
            <a:spAutoFit/>
          </a:bodyPr>
          <a:lstStyle/>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rPr>
              <a:t>Target outer surface T: 300-350</a:t>
            </a:r>
            <a:r>
              <a:rPr kumimoji="0" lang="en-US" sz="2400" b="0" i="0" u="none" strike="noStrike" kern="0" cap="none" spc="0" normalizeH="0" baseline="0" noProof="0" dirty="0">
                <a:ln>
                  <a:noFill/>
                </a:ln>
                <a:solidFill>
                  <a:prstClr val="black"/>
                </a:solidFill>
                <a:effectLst/>
                <a:uLnTx/>
                <a:uFillTx/>
                <a:latin typeface="Arial"/>
                <a:cs typeface="Calibri" panose="020F0502020204030204" pitchFamily="34" charset="0"/>
              </a:rPr>
              <a:t>°C</a:t>
            </a: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latin typeface="Arial"/>
              <a:cs typeface="Calibri" panose="020F0502020204030204" pitchFamily="34" charset="0"/>
            </a:endParaRPr>
          </a:p>
          <a:p>
            <a:pPr marL="285750" marR="0" lvl="0" indent="-285750"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Arial"/>
                <a:cs typeface="Calibri" panose="020F0502020204030204" pitchFamily="34" charset="0"/>
              </a:rPr>
              <a:t>Neutron dose of 2.3dpa</a:t>
            </a:r>
            <a:endParaRPr kumimoji="0" lang="en-US" sz="2400" b="0" i="0" u="none" strike="noStrike" kern="0" cap="none" spc="0" normalizeH="0" baseline="0" noProof="0" dirty="0">
              <a:ln>
                <a:noFill/>
              </a:ln>
              <a:solidFill>
                <a:prstClr val="black"/>
              </a:solidFill>
              <a:effectLst/>
              <a:uLnTx/>
              <a:uFillTx/>
              <a:latin typeface="Arial"/>
            </a:endParaRPr>
          </a:p>
        </p:txBody>
      </p:sp>
      <p:sp>
        <p:nvSpPr>
          <p:cNvPr id="12" name="Rectangle 11">
            <a:extLst>
              <a:ext uri="{FF2B5EF4-FFF2-40B4-BE49-F238E27FC236}">
                <a16:creationId xmlns:a16="http://schemas.microsoft.com/office/drawing/2014/main" id="{68E6C5BE-6578-4C2A-B506-2165067F4493}"/>
              </a:ext>
            </a:extLst>
          </p:cNvPr>
          <p:cNvSpPr/>
          <p:nvPr/>
        </p:nvSpPr>
        <p:spPr>
          <a:xfrm>
            <a:off x="6515972" y="3215672"/>
            <a:ext cx="397865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(gamma absorbing cylinder)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219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2E8F-992A-4153-85BF-3E8087FBB077}"/>
              </a:ext>
            </a:extLst>
          </p:cNvPr>
          <p:cNvSpPr>
            <a:spLocks noGrp="1"/>
          </p:cNvSpPr>
          <p:nvPr>
            <p:ph type="title"/>
          </p:nvPr>
        </p:nvSpPr>
        <p:spPr>
          <a:xfrm>
            <a:off x="429768" y="274320"/>
            <a:ext cx="11425236" cy="535531"/>
          </a:xfrm>
        </p:spPr>
        <p:txBody>
          <a:bodyPr/>
          <a:lstStyle/>
          <a:p>
            <a:r>
              <a:rPr lang="en-US" dirty="0"/>
              <a:t>Expected stress state of </a:t>
            </a:r>
            <a:r>
              <a:rPr lang="en-US" dirty="0" err="1"/>
              <a:t>SiC</a:t>
            </a:r>
            <a:r>
              <a:rPr lang="en-US" dirty="0"/>
              <a:t>/</a:t>
            </a:r>
            <a:r>
              <a:rPr lang="en-US" dirty="0" err="1"/>
              <a:t>SiC</a:t>
            </a:r>
            <a:r>
              <a:rPr lang="en-US" dirty="0"/>
              <a:t> cladding</a:t>
            </a:r>
          </a:p>
        </p:txBody>
      </p:sp>
      <p:sp>
        <p:nvSpPr>
          <p:cNvPr id="25" name="Rectangle 24">
            <a:extLst>
              <a:ext uri="{FF2B5EF4-FFF2-40B4-BE49-F238E27FC236}">
                <a16:creationId xmlns:a16="http://schemas.microsoft.com/office/drawing/2014/main" id="{B6D195E4-48A4-4B45-89D0-98D63D52589B}"/>
              </a:ext>
            </a:extLst>
          </p:cNvPr>
          <p:cNvSpPr/>
          <p:nvPr/>
        </p:nvSpPr>
        <p:spPr>
          <a:xfrm>
            <a:off x="3308639" y="1241067"/>
            <a:ext cx="1895708" cy="4106255"/>
          </a:xfrm>
          <a:prstGeom prst="rect">
            <a:avLst/>
          </a:prstGeom>
          <a:gradFill flip="none" rotWithShape="1">
            <a:gsLst>
              <a:gs pos="77000">
                <a:srgbClr val="308BA0"/>
              </a:gs>
              <a:gs pos="27000">
                <a:srgbClr val="C5CF3D"/>
              </a:gs>
              <a:gs pos="53000">
                <a:srgbClr val="1E7640"/>
              </a:gs>
              <a:gs pos="0">
                <a:srgbClr val="C00000"/>
              </a:gs>
              <a:gs pos="100000">
                <a:srgbClr val="0070B9"/>
              </a:gs>
            </a:gsLst>
            <a:lin ang="0" scaled="1"/>
            <a:tileRect/>
          </a:gradFill>
          <a:ln w="25400" cap="flat" cmpd="sng" algn="ctr">
            <a:noFill/>
            <a:prstDash val="soli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26" name="TextBox 25">
            <a:extLst>
              <a:ext uri="{FF2B5EF4-FFF2-40B4-BE49-F238E27FC236}">
                <a16:creationId xmlns:a16="http://schemas.microsoft.com/office/drawing/2014/main" id="{606AEBB1-98C4-4202-94CC-528F40D77060}"/>
              </a:ext>
            </a:extLst>
          </p:cNvPr>
          <p:cNvSpPr txBox="1"/>
          <p:nvPr/>
        </p:nvSpPr>
        <p:spPr>
          <a:xfrm>
            <a:off x="1665892" y="2823914"/>
            <a:ext cx="1723350" cy="7571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Hot</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(e.g. Fuel)</a:t>
            </a:r>
          </a:p>
        </p:txBody>
      </p:sp>
      <p:sp>
        <p:nvSpPr>
          <p:cNvPr id="27" name="TextBox 26">
            <a:extLst>
              <a:ext uri="{FF2B5EF4-FFF2-40B4-BE49-F238E27FC236}">
                <a16:creationId xmlns:a16="http://schemas.microsoft.com/office/drawing/2014/main" id="{4FC52829-C0C8-4339-9D35-3B6A6A812CE3}"/>
              </a:ext>
            </a:extLst>
          </p:cNvPr>
          <p:cNvSpPr txBox="1"/>
          <p:nvPr/>
        </p:nvSpPr>
        <p:spPr>
          <a:xfrm>
            <a:off x="5193194" y="2823914"/>
            <a:ext cx="2062978" cy="7571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Cold</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(e.g. Coolant)</a:t>
            </a:r>
          </a:p>
        </p:txBody>
      </p:sp>
      <p:cxnSp>
        <p:nvCxnSpPr>
          <p:cNvPr id="28" name="Straight Arrow Connector 27">
            <a:extLst>
              <a:ext uri="{FF2B5EF4-FFF2-40B4-BE49-F238E27FC236}">
                <a16:creationId xmlns:a16="http://schemas.microsoft.com/office/drawing/2014/main" id="{AFF30D34-9703-4B68-8C3E-823378FA5873}"/>
              </a:ext>
            </a:extLst>
          </p:cNvPr>
          <p:cNvCxnSpPr>
            <a:cxnSpLocks/>
          </p:cNvCxnSpPr>
          <p:nvPr/>
        </p:nvCxnSpPr>
        <p:spPr>
          <a:xfrm>
            <a:off x="4925567" y="1609058"/>
            <a:ext cx="0" cy="1371600"/>
          </a:xfrm>
          <a:prstGeom prst="straightConnector1">
            <a:avLst/>
          </a:prstGeom>
          <a:noFill/>
          <a:ln w="76200" cap="flat" cmpd="sng" algn="ctr">
            <a:solidFill>
              <a:sysClr val="windowText" lastClr="000000"/>
            </a:solidFill>
            <a:prstDash val="solid"/>
            <a:headEnd type="triangle" w="med" len="med"/>
            <a:tailEnd type="triangle" w="med" len="med"/>
          </a:ln>
          <a:effectLst/>
        </p:spPr>
      </p:cxnSp>
      <p:cxnSp>
        <p:nvCxnSpPr>
          <p:cNvPr id="29" name="Straight Arrow Connector 28">
            <a:extLst>
              <a:ext uri="{FF2B5EF4-FFF2-40B4-BE49-F238E27FC236}">
                <a16:creationId xmlns:a16="http://schemas.microsoft.com/office/drawing/2014/main" id="{CE571BD8-9432-4643-90D9-A7F96D84E8EB}"/>
              </a:ext>
            </a:extLst>
          </p:cNvPr>
          <p:cNvCxnSpPr>
            <a:cxnSpLocks/>
          </p:cNvCxnSpPr>
          <p:nvPr/>
        </p:nvCxnSpPr>
        <p:spPr>
          <a:xfrm>
            <a:off x="4565011" y="1854386"/>
            <a:ext cx="0" cy="914400"/>
          </a:xfrm>
          <a:prstGeom prst="straightConnector1">
            <a:avLst/>
          </a:prstGeom>
          <a:noFill/>
          <a:ln w="76200" cap="flat" cmpd="sng" algn="ctr">
            <a:solidFill>
              <a:sysClr val="windowText" lastClr="000000"/>
            </a:solidFill>
            <a:prstDash val="solid"/>
            <a:headEnd type="triangle" w="med" len="med"/>
            <a:tailEnd type="triangle" w="med" len="med"/>
          </a:ln>
          <a:effectLst/>
        </p:spPr>
      </p:cxnSp>
      <p:cxnSp>
        <p:nvCxnSpPr>
          <p:cNvPr id="30" name="Straight Arrow Connector 29">
            <a:extLst>
              <a:ext uri="{FF2B5EF4-FFF2-40B4-BE49-F238E27FC236}">
                <a16:creationId xmlns:a16="http://schemas.microsoft.com/office/drawing/2014/main" id="{EC56115D-9740-4B60-BC39-BE5BF3445EA0}"/>
              </a:ext>
            </a:extLst>
          </p:cNvPr>
          <p:cNvCxnSpPr>
            <a:cxnSpLocks/>
          </p:cNvCxnSpPr>
          <p:nvPr/>
        </p:nvCxnSpPr>
        <p:spPr>
          <a:xfrm>
            <a:off x="4083647" y="2311586"/>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1" name="Straight Arrow Connector 30">
            <a:extLst>
              <a:ext uri="{FF2B5EF4-FFF2-40B4-BE49-F238E27FC236}">
                <a16:creationId xmlns:a16="http://schemas.microsoft.com/office/drawing/2014/main" id="{1D44335D-344D-40B9-9D75-BFB111C3D38E}"/>
              </a:ext>
            </a:extLst>
          </p:cNvPr>
          <p:cNvCxnSpPr>
            <a:cxnSpLocks/>
          </p:cNvCxnSpPr>
          <p:nvPr/>
        </p:nvCxnSpPr>
        <p:spPr>
          <a:xfrm flipV="1">
            <a:off x="4083647" y="1854386"/>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2" name="Straight Arrow Connector 31">
            <a:extLst>
              <a:ext uri="{FF2B5EF4-FFF2-40B4-BE49-F238E27FC236}">
                <a16:creationId xmlns:a16="http://schemas.microsoft.com/office/drawing/2014/main" id="{DEA47DCB-A6AF-4195-86DC-E7F510DB708D}"/>
              </a:ext>
            </a:extLst>
          </p:cNvPr>
          <p:cNvCxnSpPr>
            <a:cxnSpLocks/>
          </p:cNvCxnSpPr>
          <p:nvPr/>
        </p:nvCxnSpPr>
        <p:spPr>
          <a:xfrm flipV="1">
            <a:off x="3633882" y="1625786"/>
            <a:ext cx="0" cy="6858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3" name="Straight Arrow Connector 32">
            <a:extLst>
              <a:ext uri="{FF2B5EF4-FFF2-40B4-BE49-F238E27FC236}">
                <a16:creationId xmlns:a16="http://schemas.microsoft.com/office/drawing/2014/main" id="{F39411FF-316F-4136-9EFC-3DB8D0DB359B}"/>
              </a:ext>
            </a:extLst>
          </p:cNvPr>
          <p:cNvCxnSpPr>
            <a:cxnSpLocks/>
          </p:cNvCxnSpPr>
          <p:nvPr/>
        </p:nvCxnSpPr>
        <p:spPr>
          <a:xfrm>
            <a:off x="3633882" y="2294858"/>
            <a:ext cx="0" cy="6858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4" name="Straight Arrow Connector 33">
            <a:extLst>
              <a:ext uri="{FF2B5EF4-FFF2-40B4-BE49-F238E27FC236}">
                <a16:creationId xmlns:a16="http://schemas.microsoft.com/office/drawing/2014/main" id="{EF3F81EB-391A-4365-BBAE-32D5467CE115}"/>
              </a:ext>
            </a:extLst>
          </p:cNvPr>
          <p:cNvCxnSpPr>
            <a:cxnSpLocks/>
          </p:cNvCxnSpPr>
          <p:nvPr/>
        </p:nvCxnSpPr>
        <p:spPr>
          <a:xfrm>
            <a:off x="3633882" y="3612561"/>
            <a:ext cx="0" cy="1371600"/>
          </a:xfrm>
          <a:prstGeom prst="straightConnector1">
            <a:avLst/>
          </a:prstGeom>
          <a:noFill/>
          <a:ln w="76200" cap="flat" cmpd="sng" algn="ctr">
            <a:solidFill>
              <a:sysClr val="windowText" lastClr="000000"/>
            </a:solidFill>
            <a:prstDash val="solid"/>
            <a:headEnd type="triangle" w="med" len="med"/>
            <a:tailEnd type="triangle" w="med" len="med"/>
          </a:ln>
          <a:effectLst/>
        </p:spPr>
      </p:cxnSp>
      <p:cxnSp>
        <p:nvCxnSpPr>
          <p:cNvPr id="35" name="Straight Arrow Connector 34">
            <a:extLst>
              <a:ext uri="{FF2B5EF4-FFF2-40B4-BE49-F238E27FC236}">
                <a16:creationId xmlns:a16="http://schemas.microsoft.com/office/drawing/2014/main" id="{8B61CF98-209B-4078-986C-E4170468170F}"/>
              </a:ext>
            </a:extLst>
          </p:cNvPr>
          <p:cNvCxnSpPr>
            <a:cxnSpLocks/>
          </p:cNvCxnSpPr>
          <p:nvPr/>
        </p:nvCxnSpPr>
        <p:spPr>
          <a:xfrm>
            <a:off x="4083647" y="3838958"/>
            <a:ext cx="0" cy="914400"/>
          </a:xfrm>
          <a:prstGeom prst="straightConnector1">
            <a:avLst/>
          </a:prstGeom>
          <a:noFill/>
          <a:ln w="76200" cap="flat" cmpd="sng" algn="ctr">
            <a:solidFill>
              <a:sysClr val="windowText" lastClr="000000"/>
            </a:solidFill>
            <a:prstDash val="solid"/>
            <a:headEnd type="triangle" w="med" len="med"/>
            <a:tailEnd type="triangle" w="med" len="med"/>
          </a:ln>
          <a:effectLst/>
        </p:spPr>
      </p:cxnSp>
      <p:cxnSp>
        <p:nvCxnSpPr>
          <p:cNvPr id="36" name="Straight Arrow Connector 35">
            <a:extLst>
              <a:ext uri="{FF2B5EF4-FFF2-40B4-BE49-F238E27FC236}">
                <a16:creationId xmlns:a16="http://schemas.microsoft.com/office/drawing/2014/main" id="{9491035D-0881-4614-8EDE-CA7AEC3A4A44}"/>
              </a:ext>
            </a:extLst>
          </p:cNvPr>
          <p:cNvCxnSpPr>
            <a:cxnSpLocks/>
          </p:cNvCxnSpPr>
          <p:nvPr/>
        </p:nvCxnSpPr>
        <p:spPr>
          <a:xfrm>
            <a:off x="4565011" y="4296158"/>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7" name="Straight Arrow Connector 36">
            <a:extLst>
              <a:ext uri="{FF2B5EF4-FFF2-40B4-BE49-F238E27FC236}">
                <a16:creationId xmlns:a16="http://schemas.microsoft.com/office/drawing/2014/main" id="{A34E9508-3721-4398-9A86-4CED31AF68F2}"/>
              </a:ext>
            </a:extLst>
          </p:cNvPr>
          <p:cNvCxnSpPr>
            <a:cxnSpLocks/>
          </p:cNvCxnSpPr>
          <p:nvPr/>
        </p:nvCxnSpPr>
        <p:spPr>
          <a:xfrm flipV="1">
            <a:off x="4565011" y="3838958"/>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8" name="Straight Arrow Connector 37">
            <a:extLst>
              <a:ext uri="{FF2B5EF4-FFF2-40B4-BE49-F238E27FC236}">
                <a16:creationId xmlns:a16="http://schemas.microsoft.com/office/drawing/2014/main" id="{092B9104-F840-4989-8BE0-2678B5E8CA71}"/>
              </a:ext>
            </a:extLst>
          </p:cNvPr>
          <p:cNvCxnSpPr>
            <a:cxnSpLocks/>
          </p:cNvCxnSpPr>
          <p:nvPr/>
        </p:nvCxnSpPr>
        <p:spPr>
          <a:xfrm flipV="1">
            <a:off x="4925567" y="3582135"/>
            <a:ext cx="0" cy="6858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39" name="Straight Arrow Connector 38">
            <a:extLst>
              <a:ext uri="{FF2B5EF4-FFF2-40B4-BE49-F238E27FC236}">
                <a16:creationId xmlns:a16="http://schemas.microsoft.com/office/drawing/2014/main" id="{89A1C7EF-12DB-46E6-AD04-4A8D3322D899}"/>
              </a:ext>
            </a:extLst>
          </p:cNvPr>
          <p:cNvCxnSpPr>
            <a:cxnSpLocks/>
          </p:cNvCxnSpPr>
          <p:nvPr/>
        </p:nvCxnSpPr>
        <p:spPr>
          <a:xfrm>
            <a:off x="4925567" y="4251207"/>
            <a:ext cx="0" cy="6858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40" name="Straight Arrow Connector 39">
            <a:extLst>
              <a:ext uri="{FF2B5EF4-FFF2-40B4-BE49-F238E27FC236}">
                <a16:creationId xmlns:a16="http://schemas.microsoft.com/office/drawing/2014/main" id="{2BFBB1E6-8259-4316-988F-8BF9FE41E37F}"/>
              </a:ext>
            </a:extLst>
          </p:cNvPr>
          <p:cNvCxnSpPr>
            <a:cxnSpLocks/>
          </p:cNvCxnSpPr>
          <p:nvPr/>
        </p:nvCxnSpPr>
        <p:spPr>
          <a:xfrm>
            <a:off x="2518756" y="5664041"/>
            <a:ext cx="0" cy="914400"/>
          </a:xfrm>
          <a:prstGeom prst="straightConnector1">
            <a:avLst/>
          </a:prstGeom>
          <a:noFill/>
          <a:ln w="76200" cap="flat" cmpd="sng" algn="ctr">
            <a:solidFill>
              <a:sysClr val="windowText" lastClr="000000"/>
            </a:solidFill>
            <a:prstDash val="solid"/>
            <a:headEnd type="triangle" w="med" len="med"/>
            <a:tailEnd type="triangle" w="med" len="med"/>
          </a:ln>
          <a:effectLst/>
        </p:spPr>
      </p:cxnSp>
      <p:cxnSp>
        <p:nvCxnSpPr>
          <p:cNvPr id="41" name="Straight Arrow Connector 40">
            <a:extLst>
              <a:ext uri="{FF2B5EF4-FFF2-40B4-BE49-F238E27FC236}">
                <a16:creationId xmlns:a16="http://schemas.microsoft.com/office/drawing/2014/main" id="{A5503F55-6E56-477C-BC8D-E7B2B93BD981}"/>
              </a:ext>
            </a:extLst>
          </p:cNvPr>
          <p:cNvCxnSpPr>
            <a:cxnSpLocks/>
          </p:cNvCxnSpPr>
          <p:nvPr/>
        </p:nvCxnSpPr>
        <p:spPr>
          <a:xfrm>
            <a:off x="4587311" y="6121241"/>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cxnSp>
        <p:nvCxnSpPr>
          <p:cNvPr id="42" name="Straight Arrow Connector 41">
            <a:extLst>
              <a:ext uri="{FF2B5EF4-FFF2-40B4-BE49-F238E27FC236}">
                <a16:creationId xmlns:a16="http://schemas.microsoft.com/office/drawing/2014/main" id="{52F82DC5-D6DF-4C44-B872-3DF6692F8BC7}"/>
              </a:ext>
            </a:extLst>
          </p:cNvPr>
          <p:cNvCxnSpPr>
            <a:cxnSpLocks/>
          </p:cNvCxnSpPr>
          <p:nvPr/>
        </p:nvCxnSpPr>
        <p:spPr>
          <a:xfrm flipV="1">
            <a:off x="4587311" y="5664041"/>
            <a:ext cx="0" cy="457200"/>
          </a:xfrm>
          <a:prstGeom prst="straightConnector1">
            <a:avLst/>
          </a:prstGeom>
          <a:noFill/>
          <a:ln w="76200" cap="flat" cmpd="sng" algn="ctr">
            <a:solidFill>
              <a:sysClr val="windowText" lastClr="000000"/>
            </a:solidFill>
            <a:prstDash val="solid"/>
            <a:headEnd type="triangle" w="med" len="med"/>
            <a:tailEnd type="none" w="med" len="med"/>
          </a:ln>
          <a:effectLst/>
        </p:spPr>
      </p:cxnSp>
      <p:sp>
        <p:nvSpPr>
          <p:cNvPr id="43" name="TextBox 42">
            <a:extLst>
              <a:ext uri="{FF2B5EF4-FFF2-40B4-BE49-F238E27FC236}">
                <a16:creationId xmlns:a16="http://schemas.microsoft.com/office/drawing/2014/main" id="{A3707353-E990-4099-B741-BD8CC1AE5987}"/>
              </a:ext>
            </a:extLst>
          </p:cNvPr>
          <p:cNvSpPr txBox="1"/>
          <p:nvPr/>
        </p:nvSpPr>
        <p:spPr>
          <a:xfrm>
            <a:off x="2451851" y="5950425"/>
            <a:ext cx="1204331" cy="3416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Tension</a:t>
            </a:r>
          </a:p>
        </p:txBody>
      </p:sp>
      <p:sp>
        <p:nvSpPr>
          <p:cNvPr id="44" name="TextBox 43">
            <a:extLst>
              <a:ext uri="{FF2B5EF4-FFF2-40B4-BE49-F238E27FC236}">
                <a16:creationId xmlns:a16="http://schemas.microsoft.com/office/drawing/2014/main" id="{DAE6BAD8-58EF-4D92-8C00-21F8BBF8A715}"/>
              </a:ext>
            </a:extLst>
          </p:cNvPr>
          <p:cNvSpPr txBox="1"/>
          <p:nvPr/>
        </p:nvSpPr>
        <p:spPr>
          <a:xfrm>
            <a:off x="4587311" y="5960641"/>
            <a:ext cx="1654098" cy="3416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Compression</a:t>
            </a:r>
          </a:p>
        </p:txBody>
      </p:sp>
      <p:sp>
        <p:nvSpPr>
          <p:cNvPr id="45" name="TextBox 44">
            <a:extLst>
              <a:ext uri="{FF2B5EF4-FFF2-40B4-BE49-F238E27FC236}">
                <a16:creationId xmlns:a16="http://schemas.microsoft.com/office/drawing/2014/main" id="{D68E33CC-2F8D-4A38-A7BB-E76978303F6F}"/>
              </a:ext>
            </a:extLst>
          </p:cNvPr>
          <p:cNvSpPr txBox="1"/>
          <p:nvPr/>
        </p:nvSpPr>
        <p:spPr>
          <a:xfrm>
            <a:off x="5250811" y="3826417"/>
            <a:ext cx="5515706" cy="2086725"/>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Swelling induced stress</a:t>
            </a:r>
          </a:p>
          <a:p>
            <a:pPr marL="342900" marR="0" lvl="0" indent="-342900" defTabSz="914400" eaLnBrk="1" fontAlgn="auto" latinLnBrk="0" hangingPunct="1">
              <a:lnSpc>
                <a:spcPct val="90000"/>
              </a:lnSpc>
              <a:spcBef>
                <a:spcPts val="0"/>
              </a:spcBef>
              <a:spcAft>
                <a:spcPts val="0"/>
              </a:spcAft>
              <a:buClrTx/>
              <a:buSzTx/>
              <a:buFontTx/>
              <a:buChar char="-"/>
              <a:tabLst/>
              <a:defRPr/>
            </a:pPr>
            <a:r>
              <a:rPr kumimoji="0" lang="en-US" sz="2400" b="0" i="0" u="none" strike="noStrike" kern="0" cap="none" spc="0" normalizeH="0" baseline="0" noProof="0" dirty="0">
                <a:ln>
                  <a:noFill/>
                </a:ln>
                <a:solidFill>
                  <a:prstClr val="black"/>
                </a:solidFill>
                <a:effectLst/>
                <a:uLnTx/>
                <a:uFillTx/>
              </a:rPr>
              <a:t>Negative temperature-dependence of swelling</a:t>
            </a:r>
          </a:p>
          <a:p>
            <a:pPr marL="342900" marR="0" lvl="0" indent="-342900" defTabSz="914400" eaLnBrk="1" fontAlgn="auto" latinLnBrk="0" hangingPunct="1">
              <a:lnSpc>
                <a:spcPct val="90000"/>
              </a:lnSpc>
              <a:spcBef>
                <a:spcPts val="0"/>
              </a:spcBef>
              <a:spcAft>
                <a:spcPts val="0"/>
              </a:spcAft>
              <a:buClrTx/>
              <a:buSzTx/>
              <a:buFontTx/>
              <a:buChar char="-"/>
              <a:tabLst/>
              <a:defRPr/>
            </a:pPr>
            <a:r>
              <a:rPr kumimoji="0" lang="en-US" sz="2400" b="0" i="0" u="none" strike="noStrike" kern="0" cap="none" spc="0" normalizeH="0" baseline="0" noProof="0" dirty="0">
                <a:ln>
                  <a:noFill/>
                </a:ln>
                <a:solidFill>
                  <a:prstClr val="black"/>
                </a:solidFill>
                <a:effectLst/>
                <a:uLnTx/>
                <a:uFillTx/>
              </a:rPr>
              <a:t>~100MPa in tension with ~150°C gradient</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endParaRPr>
          </a:p>
        </p:txBody>
      </p:sp>
      <p:sp>
        <p:nvSpPr>
          <p:cNvPr id="46" name="TextBox 45">
            <a:extLst>
              <a:ext uri="{FF2B5EF4-FFF2-40B4-BE49-F238E27FC236}">
                <a16:creationId xmlns:a16="http://schemas.microsoft.com/office/drawing/2014/main" id="{9965CD21-713A-4530-A246-E78DE65F564E}"/>
              </a:ext>
            </a:extLst>
          </p:cNvPr>
          <p:cNvSpPr txBox="1"/>
          <p:nvPr/>
        </p:nvSpPr>
        <p:spPr>
          <a:xfrm>
            <a:off x="5286123" y="1763479"/>
            <a:ext cx="5696413" cy="424732"/>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Thermal expansion stress</a:t>
            </a:r>
          </a:p>
        </p:txBody>
      </p:sp>
    </p:spTree>
    <p:extLst>
      <p:ext uri="{BB962C8B-B14F-4D97-AF65-F5344CB8AC3E}">
        <p14:creationId xmlns:p14="http://schemas.microsoft.com/office/powerpoint/2010/main" val="26384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A9AC-C5B0-435D-9F52-40537FCCD0A0}"/>
              </a:ext>
            </a:extLst>
          </p:cNvPr>
          <p:cNvSpPr>
            <a:spLocks noGrp="1"/>
          </p:cNvSpPr>
          <p:nvPr>
            <p:ph type="title"/>
          </p:nvPr>
        </p:nvSpPr>
        <p:spPr/>
        <p:txBody>
          <a:bodyPr/>
          <a:lstStyle/>
          <a:p>
            <a:r>
              <a:rPr lang="en-US" dirty="0"/>
              <a:t>Plan of XRD-DT experiment</a:t>
            </a:r>
          </a:p>
        </p:txBody>
      </p:sp>
      <p:graphicFrame>
        <p:nvGraphicFramePr>
          <p:cNvPr id="4" name="Table 3">
            <a:extLst>
              <a:ext uri="{FF2B5EF4-FFF2-40B4-BE49-F238E27FC236}">
                <a16:creationId xmlns:a16="http://schemas.microsoft.com/office/drawing/2014/main" id="{1F04EA62-1783-47AD-A75D-7600875A8476}"/>
              </a:ext>
            </a:extLst>
          </p:cNvPr>
          <p:cNvGraphicFramePr>
            <a:graphicFrameLocks noGrp="1"/>
          </p:cNvGraphicFramePr>
          <p:nvPr>
            <p:extLst>
              <p:ext uri="{D42A27DB-BD31-4B8C-83A1-F6EECF244321}">
                <p14:modId xmlns:p14="http://schemas.microsoft.com/office/powerpoint/2010/main" val="757594690"/>
              </p:ext>
            </p:extLst>
          </p:nvPr>
        </p:nvGraphicFramePr>
        <p:xfrm>
          <a:off x="536894" y="914590"/>
          <a:ext cx="9202724" cy="2904586"/>
        </p:xfrm>
        <a:graphic>
          <a:graphicData uri="http://schemas.openxmlformats.org/drawingml/2006/table">
            <a:tbl>
              <a:tblPr firstRow="1" firstCol="1" bandRow="1"/>
              <a:tblGrid>
                <a:gridCol w="2754990">
                  <a:extLst>
                    <a:ext uri="{9D8B030D-6E8A-4147-A177-3AD203B41FA5}">
                      <a16:colId xmlns:a16="http://schemas.microsoft.com/office/drawing/2014/main" val="382520993"/>
                    </a:ext>
                  </a:extLst>
                </a:gridCol>
                <a:gridCol w="1272597">
                  <a:extLst>
                    <a:ext uri="{9D8B030D-6E8A-4147-A177-3AD203B41FA5}">
                      <a16:colId xmlns:a16="http://schemas.microsoft.com/office/drawing/2014/main" val="68041021"/>
                    </a:ext>
                  </a:extLst>
                </a:gridCol>
                <a:gridCol w="1882780">
                  <a:extLst>
                    <a:ext uri="{9D8B030D-6E8A-4147-A177-3AD203B41FA5}">
                      <a16:colId xmlns:a16="http://schemas.microsoft.com/office/drawing/2014/main" val="1191738623"/>
                    </a:ext>
                  </a:extLst>
                </a:gridCol>
                <a:gridCol w="1738200">
                  <a:extLst>
                    <a:ext uri="{9D8B030D-6E8A-4147-A177-3AD203B41FA5}">
                      <a16:colId xmlns:a16="http://schemas.microsoft.com/office/drawing/2014/main" val="776302188"/>
                    </a:ext>
                  </a:extLst>
                </a:gridCol>
                <a:gridCol w="1554157">
                  <a:extLst>
                    <a:ext uri="{9D8B030D-6E8A-4147-A177-3AD203B41FA5}">
                      <a16:colId xmlns:a16="http://schemas.microsoft.com/office/drawing/2014/main" val="982259431"/>
                    </a:ext>
                  </a:extLst>
                </a:gridCol>
              </a:tblGrid>
              <a:tr h="1230433">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Specimen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Nominal neutron damage [dpa]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Irradiation</a:t>
                      </a:r>
                    </a:p>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Temperature</a:t>
                      </a:r>
                    </a:p>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(inner surface)</a:t>
                      </a:r>
                    </a:p>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a:t>
                      </a:r>
                      <a:r>
                        <a:rPr lang="en-US" sz="1800" baseline="30000" dirty="0" err="1">
                          <a:solidFill>
                            <a:srgbClr val="000000"/>
                          </a:solidFill>
                          <a:effectLst/>
                          <a:latin typeface="+mn-lt"/>
                          <a:ea typeface="Yu Mincho" panose="02020400000000000000" pitchFamily="18" charset="-128"/>
                          <a:cs typeface="Times New Roman" panose="02020603050405020304" pitchFamily="18" charset="0"/>
                        </a:rPr>
                        <a:t>o</a:t>
                      </a:r>
                      <a:r>
                        <a:rPr lang="en-US" sz="1800" dirty="0" err="1">
                          <a:solidFill>
                            <a:srgbClr val="000000"/>
                          </a:solidFill>
                          <a:effectLst/>
                          <a:latin typeface="+mn-lt"/>
                          <a:ea typeface="Yu Mincho" panose="02020400000000000000" pitchFamily="18" charset="-128"/>
                          <a:cs typeface="Times New Roman" panose="02020603050405020304" pitchFamily="18" charset="0"/>
                        </a:rPr>
                        <a:t>C</a:t>
                      </a:r>
                      <a:r>
                        <a:rPr lang="en-US" sz="1800" dirty="0">
                          <a:solidFill>
                            <a:srgbClr val="000000"/>
                          </a:solidFill>
                          <a:effectLst/>
                          <a:latin typeface="+mn-lt"/>
                          <a:ea typeface="Yu Mincho"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Irradiation temperature (outer surface) [</a:t>
                      </a:r>
                      <a:r>
                        <a:rPr lang="en-US" sz="1800" baseline="30000" dirty="0" err="1">
                          <a:solidFill>
                            <a:srgbClr val="000000"/>
                          </a:solidFill>
                          <a:effectLst/>
                          <a:latin typeface="+mn-lt"/>
                          <a:ea typeface="Yu Mincho" panose="02020400000000000000" pitchFamily="18" charset="-128"/>
                          <a:cs typeface="Times New Roman" panose="02020603050405020304" pitchFamily="18" charset="0"/>
                        </a:rPr>
                        <a:t>o</a:t>
                      </a:r>
                      <a:r>
                        <a:rPr lang="en-US" sz="1800" dirty="0" err="1">
                          <a:solidFill>
                            <a:srgbClr val="000000"/>
                          </a:solidFill>
                          <a:effectLst/>
                          <a:latin typeface="+mn-lt"/>
                          <a:ea typeface="Yu Mincho" panose="02020400000000000000" pitchFamily="18" charset="-128"/>
                          <a:cs typeface="Times New Roman" panose="02020603050405020304" pitchFamily="18" charset="0"/>
                        </a:rPr>
                        <a:t>C</a:t>
                      </a:r>
                      <a:r>
                        <a:rPr lang="en-US" sz="1800" dirty="0">
                          <a:solidFill>
                            <a:srgbClr val="000000"/>
                          </a:solidFill>
                          <a:effectLst/>
                          <a:latin typeface="+mn-lt"/>
                          <a:ea typeface="Yu Mincho"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Through-thickness temperature gradient [</a:t>
                      </a:r>
                      <a:r>
                        <a:rPr lang="en-US" sz="1800" baseline="30000" dirty="0" err="1">
                          <a:solidFill>
                            <a:srgbClr val="000000"/>
                          </a:solidFill>
                          <a:effectLst/>
                          <a:latin typeface="+mn-lt"/>
                          <a:ea typeface="Yu Mincho" panose="02020400000000000000" pitchFamily="18" charset="-128"/>
                          <a:cs typeface="Times New Roman" panose="02020603050405020304" pitchFamily="18" charset="0"/>
                        </a:rPr>
                        <a:t>o</a:t>
                      </a:r>
                      <a:r>
                        <a:rPr lang="en-US" sz="1800" dirty="0" err="1">
                          <a:solidFill>
                            <a:srgbClr val="000000"/>
                          </a:solidFill>
                          <a:effectLst/>
                          <a:latin typeface="+mn-lt"/>
                          <a:ea typeface="Yu Mincho" panose="02020400000000000000" pitchFamily="18" charset="-128"/>
                          <a:cs typeface="Times New Roman" panose="02020603050405020304" pitchFamily="18" charset="0"/>
                        </a:rPr>
                        <a:t>C</a:t>
                      </a:r>
                      <a:r>
                        <a:rPr lang="en-US" sz="1800" dirty="0">
                          <a:solidFill>
                            <a:srgbClr val="000000"/>
                          </a:solidFill>
                          <a:effectLst/>
                          <a:latin typeface="+mn-lt"/>
                          <a:ea typeface="Yu Mincho"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017855"/>
                  </a:ext>
                </a:extLst>
              </a:tr>
              <a:tr h="246087">
                <a:tc rowSpan="4">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Chemical-vapor-infiltrated </a:t>
                      </a:r>
                      <a:r>
                        <a:rPr lang="en-US" sz="1800" dirty="0" err="1">
                          <a:solidFill>
                            <a:srgbClr val="000000"/>
                          </a:solidFill>
                          <a:effectLst/>
                          <a:latin typeface="+mn-lt"/>
                          <a:ea typeface="Yu Mincho" panose="02020400000000000000" pitchFamily="18" charset="-128"/>
                          <a:cs typeface="Times New Roman" panose="02020603050405020304" pitchFamily="18" charset="0"/>
                        </a:rPr>
                        <a:t>SiC</a:t>
                      </a:r>
                      <a:r>
                        <a:rPr lang="en-US" sz="1800" dirty="0">
                          <a:solidFill>
                            <a:srgbClr val="000000"/>
                          </a:solidFill>
                          <a:effectLst/>
                          <a:latin typeface="+mn-lt"/>
                          <a:ea typeface="Yu Mincho" panose="02020400000000000000" pitchFamily="18" charset="-128"/>
                          <a:cs typeface="Times New Roman" panose="02020603050405020304" pitchFamily="18" charset="0"/>
                        </a:rPr>
                        <a:t>/</a:t>
                      </a:r>
                      <a:r>
                        <a:rPr lang="en-US" sz="1800" dirty="0" err="1">
                          <a:solidFill>
                            <a:srgbClr val="000000"/>
                          </a:solidFill>
                          <a:effectLst/>
                          <a:latin typeface="+mn-lt"/>
                          <a:ea typeface="Yu Mincho" panose="02020400000000000000" pitchFamily="18" charset="-128"/>
                          <a:cs typeface="Times New Roman" panose="02020603050405020304" pitchFamily="18" charset="0"/>
                        </a:rPr>
                        <a:t>SiC</a:t>
                      </a:r>
                      <a:r>
                        <a:rPr lang="en-US" sz="1800" dirty="0">
                          <a:solidFill>
                            <a:srgbClr val="000000"/>
                          </a:solidFill>
                          <a:effectLst/>
                          <a:latin typeface="+mn-lt"/>
                          <a:ea typeface="Yu Mincho" panose="02020400000000000000" pitchFamily="18" charset="-128"/>
                          <a:cs typeface="Times New Roman" panose="02020603050405020304" pitchFamily="18" charset="0"/>
                        </a:rPr>
                        <a:t> composites fabricated by General Atomics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Unirradiated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231155555"/>
                  </a:ext>
                </a:extLst>
              </a:tr>
              <a:tr h="246087">
                <a:tc vMerge="1">
                  <a:txBody>
                    <a:bodyPr/>
                    <a:lstStyle/>
                    <a:p>
                      <a:endParaRPr lang="en-US"/>
                    </a:p>
                  </a:txBody>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~470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~320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93268"/>
                  </a:ext>
                </a:extLst>
              </a:tr>
              <a:tr h="492173">
                <a:tc vMerge="1">
                  <a:txBody>
                    <a:bodyPr/>
                    <a:lstStyle/>
                    <a:p>
                      <a:endParaRPr lang="en-US"/>
                    </a:p>
                  </a:txBody>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~480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~330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661922"/>
                  </a:ext>
                </a:extLst>
              </a:tr>
              <a:tr h="492173">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~470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~320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532037"/>
                  </a:ext>
                </a:extLst>
              </a:tr>
            </a:tbl>
          </a:graphicData>
        </a:graphic>
      </p:graphicFrame>
      <p:sp>
        <p:nvSpPr>
          <p:cNvPr id="6" name="Rectangle 5">
            <a:extLst>
              <a:ext uri="{FF2B5EF4-FFF2-40B4-BE49-F238E27FC236}">
                <a16:creationId xmlns:a16="http://schemas.microsoft.com/office/drawing/2014/main" id="{DDD45B6E-8B8E-49CA-9D59-EEE27F644DE1}"/>
              </a:ext>
            </a:extLst>
          </p:cNvPr>
          <p:cNvSpPr/>
          <p:nvPr/>
        </p:nvSpPr>
        <p:spPr>
          <a:xfrm>
            <a:off x="429768" y="3923915"/>
            <a:ext cx="7155811" cy="255454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0000"/>
                </a:solidFill>
                <a:latin typeface="+mn-lt"/>
                <a:ea typeface="Yu Mincho" panose="02020400000000000000" pitchFamily="18" charset="-128"/>
              </a:rPr>
              <a:t>2-year project</a:t>
            </a:r>
          </a:p>
          <a:p>
            <a:pPr marL="285750" indent="-285750">
              <a:buFont typeface="Arial" panose="020B0604020202020204" pitchFamily="34" charset="0"/>
              <a:buChar char="•"/>
            </a:pPr>
            <a:r>
              <a:rPr lang="en-US" sz="2000" dirty="0">
                <a:solidFill>
                  <a:srgbClr val="000000"/>
                </a:solidFill>
                <a:latin typeface="+mn-lt"/>
                <a:ea typeface="Yu Mincho" panose="02020400000000000000" pitchFamily="18" charset="-128"/>
              </a:rPr>
              <a:t>6 days of beam time (3 days per year)</a:t>
            </a:r>
          </a:p>
          <a:p>
            <a:pPr marL="285750" indent="-285750">
              <a:buFont typeface="Arial" panose="020B0604020202020204" pitchFamily="34" charset="0"/>
              <a:buChar char="•"/>
            </a:pPr>
            <a:r>
              <a:rPr lang="en-US" sz="2000" dirty="0">
                <a:solidFill>
                  <a:srgbClr val="000000"/>
                </a:solidFill>
                <a:latin typeface="+mn-lt"/>
                <a:ea typeface="Yu Mincho" panose="02020400000000000000" pitchFamily="18" charset="-128"/>
              </a:rPr>
              <a:t>Spatial resolution of the XRD-CT :~30 </a:t>
            </a:r>
            <a:r>
              <a:rPr lang="en-US" sz="2000" dirty="0" err="1">
                <a:solidFill>
                  <a:srgbClr val="000000"/>
                </a:solidFill>
                <a:latin typeface="+mn-lt"/>
                <a:ea typeface="Yu Mincho" panose="02020400000000000000" pitchFamily="18" charset="-128"/>
              </a:rPr>
              <a:t>μm</a:t>
            </a:r>
            <a:r>
              <a:rPr lang="en-US" sz="2000" dirty="0">
                <a:solidFill>
                  <a:srgbClr val="000000"/>
                </a:solidFill>
                <a:latin typeface="+mn-lt"/>
                <a:ea typeface="Yu Mincho" panose="02020400000000000000" pitchFamily="18" charset="-128"/>
              </a:rPr>
              <a:t> (set by the beam size)</a:t>
            </a:r>
          </a:p>
          <a:p>
            <a:pPr marL="285750" indent="-285750">
              <a:buFont typeface="Arial" panose="020B0604020202020204" pitchFamily="34" charset="0"/>
              <a:buChar char="•"/>
            </a:pPr>
            <a:r>
              <a:rPr lang="en-US" sz="2000" dirty="0">
                <a:latin typeface="+mn-lt"/>
              </a:rPr>
              <a:t>XRD-CT scan time: at least 8–10 hours per sample</a:t>
            </a:r>
          </a:p>
          <a:p>
            <a:pPr marL="285750" indent="-285750">
              <a:buFont typeface="Arial" panose="020B0604020202020204" pitchFamily="34" charset="0"/>
              <a:buChar char="•"/>
            </a:pPr>
            <a:r>
              <a:rPr lang="en-US" sz="2000" dirty="0">
                <a:latin typeface="+mn-lt"/>
              </a:rPr>
              <a:t>Machining relieves residual stress due to swelling gradient, but permanent lattice expansion (swelling) remains. </a:t>
            </a:r>
          </a:p>
        </p:txBody>
      </p:sp>
      <p:pic>
        <p:nvPicPr>
          <p:cNvPr id="7" name="Picture 6">
            <a:extLst>
              <a:ext uri="{FF2B5EF4-FFF2-40B4-BE49-F238E27FC236}">
                <a16:creationId xmlns:a16="http://schemas.microsoft.com/office/drawing/2014/main" id="{6965A8F6-4D0F-4ED5-9B05-04232F81DF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83320" y="3923915"/>
            <a:ext cx="4430977" cy="1960452"/>
          </a:xfrm>
          <a:prstGeom prst="rect">
            <a:avLst/>
          </a:prstGeom>
          <a:noFill/>
        </p:spPr>
      </p:pic>
    </p:spTree>
    <p:extLst>
      <p:ext uri="{BB962C8B-B14F-4D97-AF65-F5344CB8AC3E}">
        <p14:creationId xmlns:p14="http://schemas.microsoft.com/office/powerpoint/2010/main" val="59547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05DC-5FCF-4033-9D1E-EEED7F7CE131}"/>
              </a:ext>
            </a:extLst>
          </p:cNvPr>
          <p:cNvSpPr>
            <a:spLocks noGrp="1"/>
          </p:cNvSpPr>
          <p:nvPr>
            <p:ph type="title"/>
          </p:nvPr>
        </p:nvSpPr>
        <p:spPr/>
        <p:txBody>
          <a:bodyPr/>
          <a:lstStyle/>
          <a:p>
            <a:r>
              <a:rPr lang="en-US" dirty="0"/>
              <a:t>Preliminary XRD-CT experiment using reference </a:t>
            </a:r>
            <a:r>
              <a:rPr lang="en-US" dirty="0" err="1"/>
              <a:t>SiC</a:t>
            </a:r>
            <a:endParaRPr lang="en-US" dirty="0"/>
          </a:p>
        </p:txBody>
      </p:sp>
      <p:pic>
        <p:nvPicPr>
          <p:cNvPr id="16" name="Google Shape;120;p21">
            <a:extLst>
              <a:ext uri="{FF2B5EF4-FFF2-40B4-BE49-F238E27FC236}">
                <a16:creationId xmlns:a16="http://schemas.microsoft.com/office/drawing/2014/main" id="{4BDCA49D-DF5C-4393-BAB3-F9EB41860EA3}"/>
              </a:ext>
            </a:extLst>
          </p:cNvPr>
          <p:cNvPicPr preferRelativeResize="0"/>
          <p:nvPr/>
        </p:nvPicPr>
        <p:blipFill rotWithShape="1">
          <a:blip r:embed="rId2">
            <a:alphaModFix/>
          </a:blip>
          <a:srcRect t="49246" r="65352"/>
          <a:stretch/>
        </p:blipFill>
        <p:spPr>
          <a:xfrm>
            <a:off x="1017767" y="1723296"/>
            <a:ext cx="2615665" cy="4644961"/>
          </a:xfrm>
          <a:prstGeom prst="rect">
            <a:avLst/>
          </a:prstGeom>
          <a:noFill/>
          <a:ln>
            <a:noFill/>
          </a:ln>
        </p:spPr>
      </p:pic>
      <p:cxnSp>
        <p:nvCxnSpPr>
          <p:cNvPr id="17" name="Google Shape;121;p21">
            <a:extLst>
              <a:ext uri="{FF2B5EF4-FFF2-40B4-BE49-F238E27FC236}">
                <a16:creationId xmlns:a16="http://schemas.microsoft.com/office/drawing/2014/main" id="{CC64445C-8063-4C9A-A8DF-90EFE8271602}"/>
              </a:ext>
            </a:extLst>
          </p:cNvPr>
          <p:cNvCxnSpPr/>
          <p:nvPr/>
        </p:nvCxnSpPr>
        <p:spPr>
          <a:xfrm rot="10800000" flipH="1">
            <a:off x="2164633" y="3202696"/>
            <a:ext cx="254100" cy="7200"/>
          </a:xfrm>
          <a:prstGeom prst="straightConnector1">
            <a:avLst/>
          </a:prstGeom>
          <a:noFill/>
          <a:ln w="9525" cap="flat" cmpd="sng">
            <a:solidFill>
              <a:srgbClr val="FF0000"/>
            </a:solidFill>
            <a:prstDash val="solid"/>
            <a:round/>
            <a:headEnd type="triangle" w="med" len="med"/>
            <a:tailEnd type="triangle" w="med" len="med"/>
          </a:ln>
        </p:spPr>
      </p:cxnSp>
      <p:sp>
        <p:nvSpPr>
          <p:cNvPr id="18" name="Google Shape;122;p21">
            <a:extLst>
              <a:ext uri="{FF2B5EF4-FFF2-40B4-BE49-F238E27FC236}">
                <a16:creationId xmlns:a16="http://schemas.microsoft.com/office/drawing/2014/main" id="{84A60687-6CFC-4FFB-ABE0-AF1EB8260C40}"/>
              </a:ext>
            </a:extLst>
          </p:cNvPr>
          <p:cNvSpPr txBox="1"/>
          <p:nvPr/>
        </p:nvSpPr>
        <p:spPr>
          <a:xfrm>
            <a:off x="563008" y="1206971"/>
            <a:ext cx="3723900" cy="474000"/>
          </a:xfrm>
          <a:prstGeom prst="rect">
            <a:avLst/>
          </a:prstGeom>
          <a:noFill/>
          <a:ln>
            <a:noFill/>
          </a:ln>
        </p:spPr>
        <p:txBody>
          <a:bodyPr spcFirstLastPara="1" wrap="square" lIns="91425" tIns="91425" rIns="91425" bIns="91425" anchor="t" anchorCtr="0">
            <a:noAutofit/>
          </a:bodyPr>
          <a:lstStyle/>
          <a:p>
            <a:pPr algn="ctr" fontAlgn="auto">
              <a:spcBef>
                <a:spcPts val="0"/>
              </a:spcBef>
              <a:spcAft>
                <a:spcPts val="0"/>
              </a:spcAft>
              <a:buClr>
                <a:srgbClr val="000000"/>
              </a:buClr>
              <a:buFont typeface="Arial"/>
              <a:buNone/>
            </a:pPr>
            <a:r>
              <a:rPr lang="en" sz="1400" kern="0">
                <a:solidFill>
                  <a:srgbClr val="000000"/>
                </a:solidFill>
                <a:latin typeface="Arial"/>
                <a:cs typeface="Arial"/>
                <a:sym typeface="Arial"/>
              </a:rPr>
              <a:t>Sample is line scanned for a distance</a:t>
            </a:r>
            <a:endParaRPr sz="1400" kern="0">
              <a:solidFill>
                <a:srgbClr val="000000"/>
              </a:solidFill>
              <a:latin typeface="Arial"/>
              <a:cs typeface="Arial"/>
              <a:sym typeface="Arial"/>
            </a:endParaRPr>
          </a:p>
          <a:p>
            <a:pPr algn="ctr" fontAlgn="auto">
              <a:spcBef>
                <a:spcPts val="0"/>
              </a:spcBef>
              <a:spcAft>
                <a:spcPts val="0"/>
              </a:spcAft>
              <a:buClr>
                <a:srgbClr val="000000"/>
              </a:buClr>
              <a:buFont typeface="Arial"/>
              <a:buNone/>
            </a:pPr>
            <a:r>
              <a:rPr lang="en" sz="1400" kern="0">
                <a:solidFill>
                  <a:srgbClr val="000000"/>
                </a:solidFill>
                <a:latin typeface="Arial"/>
                <a:cs typeface="Arial"/>
                <a:sym typeface="Arial"/>
              </a:rPr>
              <a:t>of 1mm with 10 micron step size (100 steps)</a:t>
            </a:r>
            <a:endParaRPr sz="1400" kern="0">
              <a:solidFill>
                <a:srgbClr val="000000"/>
              </a:solidFill>
              <a:latin typeface="Arial"/>
              <a:cs typeface="Arial"/>
              <a:sym typeface="Arial"/>
            </a:endParaRPr>
          </a:p>
        </p:txBody>
      </p:sp>
      <p:sp>
        <p:nvSpPr>
          <p:cNvPr id="29" name="Rectangle 28">
            <a:extLst>
              <a:ext uri="{FF2B5EF4-FFF2-40B4-BE49-F238E27FC236}">
                <a16:creationId xmlns:a16="http://schemas.microsoft.com/office/drawing/2014/main" id="{D8EC4351-3007-4130-B45E-E792156419F3}"/>
              </a:ext>
            </a:extLst>
          </p:cNvPr>
          <p:cNvSpPr/>
          <p:nvPr/>
        </p:nvSpPr>
        <p:spPr>
          <a:xfrm>
            <a:off x="9310977" y="5638957"/>
            <a:ext cx="2679200" cy="646331"/>
          </a:xfrm>
          <a:prstGeom prst="rect">
            <a:avLst/>
          </a:prstGeom>
        </p:spPr>
        <p:txBody>
          <a:bodyPr wrap="square">
            <a:spAutoFit/>
          </a:bodyPr>
          <a:lstStyle/>
          <a:p>
            <a:r>
              <a:rPr lang="en-US" dirty="0">
                <a:latin typeface="+mn-lt"/>
              </a:rPr>
              <a:t>Courtesy of Mehmet Topsakal at BNL </a:t>
            </a:r>
          </a:p>
        </p:txBody>
      </p:sp>
      <p:grpSp>
        <p:nvGrpSpPr>
          <p:cNvPr id="3" name="Group 2">
            <a:extLst>
              <a:ext uri="{FF2B5EF4-FFF2-40B4-BE49-F238E27FC236}">
                <a16:creationId xmlns:a16="http://schemas.microsoft.com/office/drawing/2014/main" id="{4E62A955-6BDE-41DC-BF9A-AB0C0FF737D2}"/>
              </a:ext>
            </a:extLst>
          </p:cNvPr>
          <p:cNvGrpSpPr/>
          <p:nvPr/>
        </p:nvGrpSpPr>
        <p:grpSpPr>
          <a:xfrm>
            <a:off x="4286908" y="809851"/>
            <a:ext cx="5719960" cy="2577969"/>
            <a:chOff x="4325792" y="1046990"/>
            <a:chExt cx="5719960" cy="2577969"/>
          </a:xfrm>
        </p:grpSpPr>
        <p:pic>
          <p:nvPicPr>
            <p:cNvPr id="15" name="Google Shape;119;p21">
              <a:extLst>
                <a:ext uri="{FF2B5EF4-FFF2-40B4-BE49-F238E27FC236}">
                  <a16:creationId xmlns:a16="http://schemas.microsoft.com/office/drawing/2014/main" id="{EA8B77E3-CC75-469D-840A-E8E5E5036A42}"/>
                </a:ext>
              </a:extLst>
            </p:cNvPr>
            <p:cNvPicPr preferRelativeResize="0"/>
            <p:nvPr/>
          </p:nvPicPr>
          <p:blipFill rotWithShape="1">
            <a:blip r:embed="rId3">
              <a:alphaModFix/>
            </a:blip>
            <a:srcRect b="50772"/>
            <a:stretch/>
          </p:blipFill>
          <p:spPr>
            <a:xfrm>
              <a:off x="4479792" y="1046990"/>
              <a:ext cx="5565960" cy="2382010"/>
            </a:xfrm>
            <a:prstGeom prst="rect">
              <a:avLst/>
            </a:prstGeom>
            <a:noFill/>
            <a:ln>
              <a:noFill/>
            </a:ln>
          </p:spPr>
        </p:pic>
        <p:pic>
          <p:nvPicPr>
            <p:cNvPr id="9" name="Google Shape;119;p21">
              <a:extLst>
                <a:ext uri="{FF2B5EF4-FFF2-40B4-BE49-F238E27FC236}">
                  <a16:creationId xmlns:a16="http://schemas.microsoft.com/office/drawing/2014/main" id="{3727FA5B-3996-4509-BE62-21D309EB86C2}"/>
                </a:ext>
              </a:extLst>
            </p:cNvPr>
            <p:cNvPicPr preferRelativeResize="0"/>
            <p:nvPr/>
          </p:nvPicPr>
          <p:blipFill rotWithShape="1">
            <a:blip r:embed="rId3">
              <a:alphaModFix/>
            </a:blip>
            <a:srcRect t="10415" r="97489" b="66618"/>
            <a:stretch/>
          </p:blipFill>
          <p:spPr>
            <a:xfrm>
              <a:off x="4325792" y="1046990"/>
              <a:ext cx="313243" cy="2490938"/>
            </a:xfrm>
            <a:prstGeom prst="rect">
              <a:avLst/>
            </a:prstGeom>
            <a:noFill/>
            <a:ln>
              <a:noFill/>
            </a:ln>
          </p:spPr>
        </p:pic>
        <p:pic>
          <p:nvPicPr>
            <p:cNvPr id="10" name="Google Shape;119;p21">
              <a:extLst>
                <a:ext uri="{FF2B5EF4-FFF2-40B4-BE49-F238E27FC236}">
                  <a16:creationId xmlns:a16="http://schemas.microsoft.com/office/drawing/2014/main" id="{BA284C0A-216B-405C-A732-4FD72F2242B9}"/>
                </a:ext>
              </a:extLst>
            </p:cNvPr>
            <p:cNvPicPr preferRelativeResize="0"/>
            <p:nvPr/>
          </p:nvPicPr>
          <p:blipFill rotWithShape="1">
            <a:blip r:embed="rId3">
              <a:alphaModFix/>
            </a:blip>
            <a:srcRect l="37979" t="45151" r="40446" b="50978"/>
            <a:stretch/>
          </p:blipFill>
          <p:spPr>
            <a:xfrm>
              <a:off x="5873633" y="3233041"/>
              <a:ext cx="2512870" cy="391918"/>
            </a:xfrm>
            <a:prstGeom prst="rect">
              <a:avLst/>
            </a:prstGeom>
            <a:noFill/>
            <a:ln>
              <a:noFill/>
            </a:ln>
          </p:spPr>
        </p:pic>
      </p:grpSp>
      <p:pic>
        <p:nvPicPr>
          <p:cNvPr id="11" name="Picture 10">
            <a:extLst>
              <a:ext uri="{FF2B5EF4-FFF2-40B4-BE49-F238E27FC236}">
                <a16:creationId xmlns:a16="http://schemas.microsoft.com/office/drawing/2014/main" id="{8DA3966B-A448-4AD1-A24E-C93AC0D53A90}"/>
              </a:ext>
            </a:extLst>
          </p:cNvPr>
          <p:cNvPicPr>
            <a:picLocks noChangeAspect="1"/>
          </p:cNvPicPr>
          <p:nvPr/>
        </p:nvPicPr>
        <p:blipFill>
          <a:blip r:embed="rId4"/>
          <a:stretch>
            <a:fillRect/>
          </a:stretch>
        </p:blipFill>
        <p:spPr>
          <a:xfrm>
            <a:off x="4208039" y="3470181"/>
            <a:ext cx="5362642" cy="3167299"/>
          </a:xfrm>
          <a:prstGeom prst="rect">
            <a:avLst/>
          </a:prstGeom>
        </p:spPr>
      </p:pic>
      <p:pic>
        <p:nvPicPr>
          <p:cNvPr id="12" name="Picture 11">
            <a:extLst>
              <a:ext uri="{FF2B5EF4-FFF2-40B4-BE49-F238E27FC236}">
                <a16:creationId xmlns:a16="http://schemas.microsoft.com/office/drawing/2014/main" id="{FD7B9D53-7CB5-4DF0-827C-7AFB0CA3A58F}"/>
              </a:ext>
            </a:extLst>
          </p:cNvPr>
          <p:cNvPicPr>
            <a:picLocks noChangeAspect="1"/>
          </p:cNvPicPr>
          <p:nvPr/>
        </p:nvPicPr>
        <p:blipFill rotWithShape="1">
          <a:blip r:embed="rId4"/>
          <a:srcRect l="-490" t="37039" r="98414" b="42556"/>
          <a:stretch/>
        </p:blipFill>
        <p:spPr>
          <a:xfrm>
            <a:off x="3944443" y="3979315"/>
            <a:ext cx="357495" cy="2075574"/>
          </a:xfrm>
          <a:prstGeom prst="rect">
            <a:avLst/>
          </a:prstGeom>
        </p:spPr>
      </p:pic>
      <p:pic>
        <p:nvPicPr>
          <p:cNvPr id="14" name="Picture 13">
            <a:extLst>
              <a:ext uri="{FF2B5EF4-FFF2-40B4-BE49-F238E27FC236}">
                <a16:creationId xmlns:a16="http://schemas.microsoft.com/office/drawing/2014/main" id="{27706CE6-B67D-49C5-8B45-A7FF5A4594A7}"/>
              </a:ext>
            </a:extLst>
          </p:cNvPr>
          <p:cNvPicPr>
            <a:picLocks noChangeAspect="1"/>
          </p:cNvPicPr>
          <p:nvPr/>
        </p:nvPicPr>
        <p:blipFill rotWithShape="1">
          <a:blip r:embed="rId4"/>
          <a:srcRect l="26799" t="96957" r="57493"/>
          <a:stretch/>
        </p:blipFill>
        <p:spPr>
          <a:xfrm>
            <a:off x="4967380" y="6553358"/>
            <a:ext cx="2497358" cy="285726"/>
          </a:xfrm>
          <a:prstGeom prst="rect">
            <a:avLst/>
          </a:prstGeom>
        </p:spPr>
      </p:pic>
      <p:pic>
        <p:nvPicPr>
          <p:cNvPr id="19" name="Picture 18">
            <a:extLst>
              <a:ext uri="{FF2B5EF4-FFF2-40B4-BE49-F238E27FC236}">
                <a16:creationId xmlns:a16="http://schemas.microsoft.com/office/drawing/2014/main" id="{DC61D1ED-EEDA-4F8D-BBC5-531CD42C21B1}"/>
              </a:ext>
            </a:extLst>
          </p:cNvPr>
          <p:cNvPicPr>
            <a:picLocks noChangeAspect="1"/>
          </p:cNvPicPr>
          <p:nvPr/>
        </p:nvPicPr>
        <p:blipFill rotWithShape="1">
          <a:blip r:embed="rId4"/>
          <a:srcRect l="67851" t="42891" r="16581" b="48686"/>
          <a:stretch/>
        </p:blipFill>
        <p:spPr>
          <a:xfrm>
            <a:off x="7890064" y="4724994"/>
            <a:ext cx="1602727" cy="512154"/>
          </a:xfrm>
          <a:prstGeom prst="rect">
            <a:avLst/>
          </a:prstGeom>
        </p:spPr>
      </p:pic>
      <p:pic>
        <p:nvPicPr>
          <p:cNvPr id="20" name="Picture 19">
            <a:extLst>
              <a:ext uri="{FF2B5EF4-FFF2-40B4-BE49-F238E27FC236}">
                <a16:creationId xmlns:a16="http://schemas.microsoft.com/office/drawing/2014/main" id="{317A505B-44B6-4557-85F0-D4DD012AC709}"/>
              </a:ext>
            </a:extLst>
          </p:cNvPr>
          <p:cNvPicPr>
            <a:picLocks noChangeAspect="1"/>
          </p:cNvPicPr>
          <p:nvPr/>
        </p:nvPicPr>
        <p:blipFill rotWithShape="1">
          <a:blip r:embed="rId4"/>
          <a:srcRect l="65819" t="20185" r="16581" b="69078"/>
          <a:stretch/>
        </p:blipFill>
        <p:spPr>
          <a:xfrm>
            <a:off x="7758807" y="3960331"/>
            <a:ext cx="1811874" cy="652851"/>
          </a:xfrm>
          <a:prstGeom prst="rect">
            <a:avLst/>
          </a:prstGeom>
        </p:spPr>
      </p:pic>
    </p:spTree>
    <p:extLst>
      <p:ext uri="{BB962C8B-B14F-4D97-AF65-F5344CB8AC3E}">
        <p14:creationId xmlns:p14="http://schemas.microsoft.com/office/powerpoint/2010/main" val="37431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619F-80F2-4CDE-9830-533D24E3AE1B}"/>
              </a:ext>
            </a:extLst>
          </p:cNvPr>
          <p:cNvSpPr>
            <a:spLocks noGrp="1"/>
          </p:cNvSpPr>
          <p:nvPr>
            <p:ph type="title"/>
          </p:nvPr>
        </p:nvSpPr>
        <p:spPr/>
        <p:txBody>
          <a:bodyPr/>
          <a:lstStyle/>
          <a:p>
            <a:r>
              <a:rPr lang="en-US" dirty="0"/>
              <a:t>XRD peak profile analysis</a:t>
            </a:r>
          </a:p>
        </p:txBody>
      </p:sp>
      <p:sp>
        <p:nvSpPr>
          <p:cNvPr id="3" name="TextBox 2">
            <a:extLst>
              <a:ext uri="{FF2B5EF4-FFF2-40B4-BE49-F238E27FC236}">
                <a16:creationId xmlns:a16="http://schemas.microsoft.com/office/drawing/2014/main" id="{B6825A04-A52D-47DD-9389-913921638DE2}"/>
              </a:ext>
            </a:extLst>
          </p:cNvPr>
          <p:cNvSpPr txBox="1"/>
          <p:nvPr/>
        </p:nvSpPr>
        <p:spPr>
          <a:xfrm>
            <a:off x="476154" y="917543"/>
            <a:ext cx="5790422" cy="402571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400" dirty="0">
                <a:latin typeface="+mn-lt"/>
              </a:rPr>
              <a:t>Previous PI’s study developed procedure of XRD peak profile analysis</a:t>
            </a:r>
          </a:p>
          <a:p>
            <a:pPr marL="342900" indent="-342900">
              <a:lnSpc>
                <a:spcPct val="90000"/>
              </a:lnSpc>
              <a:buFontTx/>
              <a:buChar char="-"/>
            </a:pPr>
            <a:r>
              <a:rPr lang="en-US" sz="2400" dirty="0">
                <a:latin typeface="+mn-lt"/>
              </a:rPr>
              <a:t>Rietveld refinement</a:t>
            </a:r>
          </a:p>
          <a:p>
            <a:pPr marL="342900" indent="-342900">
              <a:lnSpc>
                <a:spcPct val="90000"/>
              </a:lnSpc>
              <a:buFontTx/>
              <a:buChar char="-"/>
            </a:pPr>
            <a:r>
              <a:rPr lang="en-US" sz="2400" dirty="0">
                <a:latin typeface="+mn-lt"/>
              </a:rPr>
              <a:t>Identification of Stacking fault peak (the effect of processing defects)</a:t>
            </a:r>
          </a:p>
          <a:p>
            <a:pPr marL="342900" indent="-342900">
              <a:lnSpc>
                <a:spcPct val="90000"/>
              </a:lnSpc>
              <a:buFontTx/>
              <a:buChar char="-"/>
            </a:pPr>
            <a:endParaRPr lang="en-US" sz="2000" dirty="0">
              <a:latin typeface="+mn-lt"/>
            </a:endParaRPr>
          </a:p>
          <a:p>
            <a:pPr marL="285750" indent="-285750">
              <a:lnSpc>
                <a:spcPct val="90000"/>
              </a:lnSpc>
              <a:buFont typeface="Arial" panose="020B0604020202020204" pitchFamily="34" charset="0"/>
              <a:buChar char="•"/>
            </a:pPr>
            <a:r>
              <a:rPr lang="en-US" sz="2400" dirty="0">
                <a:latin typeface="+mn-lt"/>
              </a:rPr>
              <a:t>The volume expansion quantified from the XRD analysis was very similar to the macroscopic swelling measurements following irradiation</a:t>
            </a:r>
          </a:p>
          <a:p>
            <a:pPr marL="285750" indent="-285750">
              <a:lnSpc>
                <a:spcPct val="90000"/>
              </a:lnSpc>
              <a:buFont typeface="Arial" panose="020B0604020202020204" pitchFamily="34" charset="0"/>
              <a:buChar char="•"/>
            </a:pPr>
            <a:endParaRPr lang="en-US" sz="2400" dirty="0">
              <a:latin typeface="+mn-lt"/>
            </a:endParaRPr>
          </a:p>
        </p:txBody>
      </p:sp>
      <p:pic>
        <p:nvPicPr>
          <p:cNvPr id="4" name="Picture 3">
            <a:extLst>
              <a:ext uri="{FF2B5EF4-FFF2-40B4-BE49-F238E27FC236}">
                <a16:creationId xmlns:a16="http://schemas.microsoft.com/office/drawing/2014/main" id="{480BA0BB-6E28-4219-A654-F869E1A853E8}"/>
              </a:ext>
            </a:extLst>
          </p:cNvPr>
          <p:cNvPicPr>
            <a:picLocks noChangeAspect="1"/>
          </p:cNvPicPr>
          <p:nvPr/>
        </p:nvPicPr>
        <p:blipFill rotWithShape="1">
          <a:blip r:embed="rId2"/>
          <a:srcRect l="20436" t="33462" r="58096" b="9779"/>
          <a:stretch/>
        </p:blipFill>
        <p:spPr>
          <a:xfrm>
            <a:off x="6400800" y="734995"/>
            <a:ext cx="5546483" cy="4124308"/>
          </a:xfrm>
          <a:prstGeom prst="rect">
            <a:avLst/>
          </a:prstGeom>
        </p:spPr>
      </p:pic>
      <p:sp>
        <p:nvSpPr>
          <p:cNvPr id="6" name="Rectangle 5">
            <a:extLst>
              <a:ext uri="{FF2B5EF4-FFF2-40B4-BE49-F238E27FC236}">
                <a16:creationId xmlns:a16="http://schemas.microsoft.com/office/drawing/2014/main" id="{E71DE896-ED83-4403-BBB3-7D27CB07494F}"/>
              </a:ext>
            </a:extLst>
          </p:cNvPr>
          <p:cNvSpPr/>
          <p:nvPr/>
        </p:nvSpPr>
        <p:spPr>
          <a:xfrm>
            <a:off x="8386783" y="523619"/>
            <a:ext cx="3375449" cy="286232"/>
          </a:xfrm>
          <a:prstGeom prst="rect">
            <a:avLst/>
          </a:prstGeom>
        </p:spPr>
        <p:txBody>
          <a:bodyPr wrap="square">
            <a:spAutoFit/>
          </a:bodyPr>
          <a:lstStyle/>
          <a:p>
            <a:pPr>
              <a:lnSpc>
                <a:spcPct val="90000"/>
              </a:lnSpc>
            </a:pPr>
            <a:r>
              <a:rPr lang="en-US" sz="1400" dirty="0">
                <a:latin typeface="+mn-lt"/>
              </a:rPr>
              <a:t>Sprouster, </a:t>
            </a:r>
            <a:r>
              <a:rPr lang="it-IT" sz="1400" dirty="0">
                <a:latin typeface="+mn-lt"/>
              </a:rPr>
              <a:t>Scripta 137 (2017) 132</a:t>
            </a:r>
            <a:endParaRPr lang="en-US" sz="1400" dirty="0">
              <a:latin typeface="+mn-lt"/>
            </a:endParaRPr>
          </a:p>
        </p:txBody>
      </p:sp>
      <p:sp>
        <p:nvSpPr>
          <p:cNvPr id="7" name="Rectangle 6">
            <a:extLst>
              <a:ext uri="{FF2B5EF4-FFF2-40B4-BE49-F238E27FC236}">
                <a16:creationId xmlns:a16="http://schemas.microsoft.com/office/drawing/2014/main" id="{00F99C0B-21E3-4C1D-923B-F471324444A0}"/>
              </a:ext>
            </a:extLst>
          </p:cNvPr>
          <p:cNvSpPr/>
          <p:nvPr/>
        </p:nvSpPr>
        <p:spPr>
          <a:xfrm>
            <a:off x="476153" y="4966995"/>
            <a:ext cx="11378851" cy="1754326"/>
          </a:xfrm>
          <a:prstGeom prst="rect">
            <a:avLst/>
          </a:prstGeom>
        </p:spPr>
        <p:txBody>
          <a:bodyPr wrap="square">
            <a:spAutoFit/>
          </a:bodyPr>
          <a:lstStyle/>
          <a:p>
            <a:pPr marL="285750" lvl="0" indent="-285750">
              <a:lnSpc>
                <a:spcPct val="90000"/>
              </a:lnSpc>
              <a:buFont typeface="Arial" panose="020B0604020202020204" pitchFamily="34" charset="0"/>
              <a:buChar char="•"/>
            </a:pPr>
            <a:r>
              <a:rPr lang="en-US" sz="2400" dirty="0">
                <a:solidFill>
                  <a:prstClr val="black"/>
                </a:solidFill>
                <a:latin typeface="Century Gothic" panose="020F0302020204030204"/>
              </a:rPr>
              <a:t>Modification of lattice constant by irradiation</a:t>
            </a:r>
          </a:p>
          <a:p>
            <a:pPr marL="342900" lvl="0" indent="-342900">
              <a:lnSpc>
                <a:spcPct val="90000"/>
              </a:lnSpc>
              <a:buFontTx/>
              <a:buChar char="-"/>
            </a:pPr>
            <a:r>
              <a:rPr lang="en-US" sz="2400" dirty="0">
                <a:solidFill>
                  <a:prstClr val="black"/>
                </a:solidFill>
                <a:latin typeface="Century Gothic" panose="020F0302020204030204"/>
              </a:rPr>
              <a:t>Atomistic defects causing lattice expansion (swelling)</a:t>
            </a:r>
          </a:p>
          <a:p>
            <a:pPr marL="342900" lvl="0" indent="-342900">
              <a:lnSpc>
                <a:spcPct val="90000"/>
              </a:lnSpc>
              <a:buFontTx/>
              <a:buChar char="-"/>
            </a:pPr>
            <a:r>
              <a:rPr lang="en-US" sz="2400" dirty="0">
                <a:solidFill>
                  <a:prstClr val="black"/>
                </a:solidFill>
                <a:latin typeface="Century Gothic" panose="020F0302020204030204"/>
              </a:rPr>
              <a:t>Irradiation creep: ignoble compared with swelling</a:t>
            </a:r>
          </a:p>
          <a:p>
            <a:pPr marL="342900" lvl="0" indent="-342900">
              <a:lnSpc>
                <a:spcPct val="90000"/>
              </a:lnSpc>
              <a:buFontTx/>
              <a:buChar char="-"/>
            </a:pPr>
            <a:r>
              <a:rPr lang="en-US" sz="2400" dirty="0">
                <a:solidFill>
                  <a:prstClr val="black"/>
                </a:solidFill>
                <a:latin typeface="Century Gothic" panose="020F0302020204030204"/>
              </a:rPr>
              <a:t>Stress due to swelling gradient</a:t>
            </a:r>
          </a:p>
          <a:p>
            <a:pPr lvl="0">
              <a:lnSpc>
                <a:spcPct val="90000"/>
              </a:lnSpc>
            </a:pPr>
            <a:endParaRPr lang="en-US" sz="2400" dirty="0">
              <a:solidFill>
                <a:prstClr val="black"/>
              </a:solidFill>
              <a:latin typeface="Century Gothic" panose="020F0302020204030204"/>
            </a:endParaRPr>
          </a:p>
        </p:txBody>
      </p:sp>
    </p:spTree>
    <p:extLst>
      <p:ext uri="{BB962C8B-B14F-4D97-AF65-F5344CB8AC3E}">
        <p14:creationId xmlns:p14="http://schemas.microsoft.com/office/powerpoint/2010/main" val="231910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830D-FAD1-45C0-ADEE-C141006A0E17}"/>
              </a:ext>
            </a:extLst>
          </p:cNvPr>
          <p:cNvSpPr>
            <a:spLocks noGrp="1"/>
          </p:cNvSpPr>
          <p:nvPr>
            <p:ph type="title"/>
          </p:nvPr>
        </p:nvSpPr>
        <p:spPr>
          <a:xfrm>
            <a:off x="454935" y="149742"/>
            <a:ext cx="11425236" cy="978729"/>
          </a:xfrm>
        </p:spPr>
        <p:txBody>
          <a:bodyPr/>
          <a:lstStyle/>
          <a:p>
            <a:r>
              <a:rPr lang="en-US" dirty="0"/>
              <a:t>FEA simulation of irradiation temperature and stress state after irradiation</a:t>
            </a:r>
          </a:p>
        </p:txBody>
      </p:sp>
      <p:sp>
        <p:nvSpPr>
          <p:cNvPr id="4" name="TextBox 3">
            <a:extLst>
              <a:ext uri="{FF2B5EF4-FFF2-40B4-BE49-F238E27FC236}">
                <a16:creationId xmlns:a16="http://schemas.microsoft.com/office/drawing/2014/main" id="{78773A9A-213C-4C97-A542-876111B090FC}"/>
              </a:ext>
            </a:extLst>
          </p:cNvPr>
          <p:cNvSpPr txBox="1"/>
          <p:nvPr/>
        </p:nvSpPr>
        <p:spPr>
          <a:xfrm>
            <a:off x="1353513" y="4595305"/>
            <a:ext cx="9783307" cy="1754326"/>
          </a:xfrm>
          <a:prstGeom prst="rect">
            <a:avLst/>
          </a:prstGeom>
          <a:solidFill>
            <a:schemeClr val="bg1"/>
          </a:solidFill>
        </p:spPr>
        <p:txBody>
          <a:bodyPr wrap="square" rtlCol="0">
            <a:spAutoFit/>
          </a:bodyPr>
          <a:lstStyle/>
          <a:p>
            <a:pPr marL="342900" indent="-342900">
              <a:lnSpc>
                <a:spcPct val="90000"/>
              </a:lnSpc>
              <a:buFont typeface="Arial" panose="020B0604020202020204" pitchFamily="34" charset="0"/>
              <a:buChar char="•"/>
            </a:pPr>
            <a:r>
              <a:rPr lang="en-US" sz="2000" dirty="0">
                <a:latin typeface="+mn-lt"/>
              </a:rPr>
              <a:t>A simple FEA model considering </a:t>
            </a:r>
            <a:r>
              <a:rPr lang="en-US" sz="2000" dirty="0" err="1">
                <a:latin typeface="+mn-lt"/>
              </a:rPr>
              <a:t>SiC</a:t>
            </a:r>
            <a:r>
              <a:rPr lang="en-US" sz="2000" dirty="0">
                <a:latin typeface="+mn-lt"/>
              </a:rPr>
              <a:t> composite as a uniform bulk material</a:t>
            </a:r>
          </a:p>
          <a:p>
            <a:pPr marL="342900" indent="-342900">
              <a:lnSpc>
                <a:spcPct val="90000"/>
              </a:lnSpc>
              <a:buFont typeface="Arial" panose="020B0604020202020204" pitchFamily="34" charset="0"/>
              <a:buChar char="•"/>
            </a:pPr>
            <a:r>
              <a:rPr lang="en-US" sz="2000" dirty="0">
                <a:latin typeface="+mn-lt"/>
              </a:rPr>
              <a:t>Time-dependent thermo-mechanical properties considered</a:t>
            </a:r>
          </a:p>
          <a:p>
            <a:pPr marL="342900" indent="-342900">
              <a:lnSpc>
                <a:spcPct val="90000"/>
              </a:lnSpc>
              <a:buFont typeface="Arial" panose="020B0604020202020204" pitchFamily="34" charset="0"/>
              <a:buChar char="•"/>
            </a:pPr>
            <a:r>
              <a:rPr lang="en-US" sz="2000" dirty="0">
                <a:latin typeface="+mn-lt"/>
              </a:rPr>
              <a:t>Stress cased by temperature dependent swelling across the tube thickness</a:t>
            </a:r>
          </a:p>
          <a:p>
            <a:pPr>
              <a:lnSpc>
                <a:spcPct val="90000"/>
              </a:lnSpc>
            </a:pPr>
            <a:r>
              <a:rPr lang="en-US" sz="2000" dirty="0">
                <a:latin typeface="+mn-lt"/>
              </a:rPr>
              <a:t>=&gt; Quantitative validation required by XRD data</a:t>
            </a:r>
          </a:p>
          <a:p>
            <a:pPr>
              <a:lnSpc>
                <a:spcPct val="90000"/>
              </a:lnSpc>
            </a:pPr>
            <a:endParaRPr lang="en-US" sz="2000" dirty="0">
              <a:latin typeface="+mn-lt"/>
            </a:endParaRPr>
          </a:p>
          <a:p>
            <a:pPr>
              <a:lnSpc>
                <a:spcPct val="90000"/>
              </a:lnSpc>
            </a:pPr>
            <a:endParaRPr lang="en-US" sz="2000" dirty="0">
              <a:latin typeface="+mn-lt"/>
            </a:endParaRPr>
          </a:p>
        </p:txBody>
      </p:sp>
      <p:pic>
        <p:nvPicPr>
          <p:cNvPr id="19" name="Picture 18">
            <a:extLst>
              <a:ext uri="{FF2B5EF4-FFF2-40B4-BE49-F238E27FC236}">
                <a16:creationId xmlns:a16="http://schemas.microsoft.com/office/drawing/2014/main" id="{E9678BD1-E1D3-4CE4-9532-A9D83228C043}"/>
              </a:ext>
            </a:extLst>
          </p:cNvPr>
          <p:cNvPicPr>
            <a:picLocks noChangeAspect="1"/>
          </p:cNvPicPr>
          <p:nvPr/>
        </p:nvPicPr>
        <p:blipFill rotWithShape="1">
          <a:blip r:embed="rId2"/>
          <a:srcRect l="15138" t="53398" r="62844" b="17394"/>
          <a:stretch/>
        </p:blipFill>
        <p:spPr>
          <a:xfrm>
            <a:off x="2860645" y="1568740"/>
            <a:ext cx="6979641" cy="2603959"/>
          </a:xfrm>
          <a:prstGeom prst="rect">
            <a:avLst/>
          </a:prstGeom>
        </p:spPr>
      </p:pic>
      <p:pic>
        <p:nvPicPr>
          <p:cNvPr id="20" name="Picture 19">
            <a:extLst>
              <a:ext uri="{FF2B5EF4-FFF2-40B4-BE49-F238E27FC236}">
                <a16:creationId xmlns:a16="http://schemas.microsoft.com/office/drawing/2014/main" id="{C0ACC61B-DACD-4DBF-ABC0-871FBD1F9627}"/>
              </a:ext>
            </a:extLst>
          </p:cNvPr>
          <p:cNvPicPr>
            <a:picLocks noChangeAspect="1"/>
          </p:cNvPicPr>
          <p:nvPr/>
        </p:nvPicPr>
        <p:blipFill rotWithShape="1">
          <a:blip r:embed="rId2"/>
          <a:srcRect l="15138" t="53398" r="82035" b="30929"/>
          <a:stretch/>
        </p:blipFill>
        <p:spPr>
          <a:xfrm>
            <a:off x="2860645" y="1128471"/>
            <a:ext cx="1366114" cy="2129932"/>
          </a:xfrm>
          <a:prstGeom prst="rect">
            <a:avLst/>
          </a:prstGeom>
        </p:spPr>
      </p:pic>
      <p:sp>
        <p:nvSpPr>
          <p:cNvPr id="21" name="TextBox 20">
            <a:extLst>
              <a:ext uri="{FF2B5EF4-FFF2-40B4-BE49-F238E27FC236}">
                <a16:creationId xmlns:a16="http://schemas.microsoft.com/office/drawing/2014/main" id="{9DF0B831-6A18-465A-B0EB-7651C19C47AB}"/>
              </a:ext>
            </a:extLst>
          </p:cNvPr>
          <p:cNvSpPr txBox="1"/>
          <p:nvPr/>
        </p:nvSpPr>
        <p:spPr>
          <a:xfrm>
            <a:off x="1912689" y="2745956"/>
            <a:ext cx="1143699" cy="341632"/>
          </a:xfrm>
          <a:prstGeom prst="rect">
            <a:avLst/>
          </a:prstGeom>
          <a:noFill/>
        </p:spPr>
        <p:txBody>
          <a:bodyPr wrap="square" rtlCol="0">
            <a:spAutoFit/>
          </a:bodyPr>
          <a:lstStyle/>
          <a:p>
            <a:pPr algn="l">
              <a:lnSpc>
                <a:spcPct val="90000"/>
              </a:lnSpc>
            </a:pPr>
            <a:r>
              <a:rPr lang="en-US" dirty="0">
                <a:latin typeface="+mn-lt"/>
              </a:rPr>
              <a:t>Unit: </a:t>
            </a:r>
            <a:r>
              <a:rPr lang="en-US" dirty="0">
                <a:latin typeface="+mn-lt"/>
                <a:cs typeface="Arial" panose="020B0604020202020204" pitchFamily="34" charset="0"/>
              </a:rPr>
              <a:t>°C</a:t>
            </a:r>
            <a:endParaRPr lang="en-US" dirty="0">
              <a:latin typeface="+mn-lt"/>
            </a:endParaRPr>
          </a:p>
        </p:txBody>
      </p:sp>
      <p:sp>
        <p:nvSpPr>
          <p:cNvPr id="22" name="Rectangle 21">
            <a:extLst>
              <a:ext uri="{FF2B5EF4-FFF2-40B4-BE49-F238E27FC236}">
                <a16:creationId xmlns:a16="http://schemas.microsoft.com/office/drawing/2014/main" id="{E2F30BED-BB19-46AC-B64C-8CBF86E4B92A}"/>
              </a:ext>
            </a:extLst>
          </p:cNvPr>
          <p:cNvSpPr/>
          <p:nvPr/>
        </p:nvSpPr>
        <p:spPr>
          <a:xfrm>
            <a:off x="6245167" y="1991346"/>
            <a:ext cx="2954655" cy="369332"/>
          </a:xfrm>
          <a:prstGeom prst="rect">
            <a:avLst/>
          </a:prstGeom>
        </p:spPr>
        <p:txBody>
          <a:bodyPr wrap="none">
            <a:spAutoFit/>
          </a:bodyPr>
          <a:lstStyle/>
          <a:p>
            <a:r>
              <a:rPr lang="en-US" dirty="0">
                <a:latin typeface="+mn-lt"/>
              </a:rPr>
              <a:t>Petrie, JNM 491 (2017) 94</a:t>
            </a:r>
          </a:p>
        </p:txBody>
      </p:sp>
    </p:spTree>
    <p:extLst>
      <p:ext uri="{BB962C8B-B14F-4D97-AF65-F5344CB8AC3E}">
        <p14:creationId xmlns:p14="http://schemas.microsoft.com/office/powerpoint/2010/main" val="423975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DB8D-A653-400C-ACA9-2AA25F78E4D5}"/>
              </a:ext>
            </a:extLst>
          </p:cNvPr>
          <p:cNvSpPr>
            <a:spLocks noGrp="1"/>
          </p:cNvSpPr>
          <p:nvPr>
            <p:ph type="title"/>
          </p:nvPr>
        </p:nvSpPr>
        <p:spPr/>
        <p:txBody>
          <a:bodyPr/>
          <a:lstStyle/>
          <a:p>
            <a:r>
              <a:rPr lang="en-US" dirty="0"/>
              <a:t>XCT of irradiated </a:t>
            </a:r>
            <a:r>
              <a:rPr lang="en-US" dirty="0" err="1"/>
              <a:t>SiC</a:t>
            </a:r>
            <a:r>
              <a:rPr lang="en-US" dirty="0"/>
              <a:t> tubes</a:t>
            </a:r>
          </a:p>
        </p:txBody>
      </p:sp>
      <p:pic>
        <p:nvPicPr>
          <p:cNvPr id="3" name="Picture 2">
            <a:extLst>
              <a:ext uri="{FF2B5EF4-FFF2-40B4-BE49-F238E27FC236}">
                <a16:creationId xmlns:a16="http://schemas.microsoft.com/office/drawing/2014/main" id="{3526B264-DA88-438C-A2BB-9F7D954728C8}"/>
              </a:ext>
            </a:extLst>
          </p:cNvPr>
          <p:cNvPicPr/>
          <p:nvPr/>
        </p:nvPicPr>
        <p:blipFill rotWithShape="1">
          <a:blip r:embed="rId2" cstate="print">
            <a:extLst>
              <a:ext uri="{28A0092B-C50C-407E-A947-70E740481C1C}">
                <a14:useLocalDpi xmlns:a14="http://schemas.microsoft.com/office/drawing/2010/main"/>
              </a:ext>
            </a:extLst>
          </a:blip>
          <a:srcRect r="50278"/>
          <a:stretch/>
        </p:blipFill>
        <p:spPr bwMode="auto">
          <a:xfrm>
            <a:off x="1569824" y="915757"/>
            <a:ext cx="4000468" cy="3975197"/>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CC17E64-F12A-4978-AB1E-CDD6ADBFB27B}"/>
              </a:ext>
            </a:extLst>
          </p:cNvPr>
          <p:cNvSpPr txBox="1"/>
          <p:nvPr/>
        </p:nvSpPr>
        <p:spPr>
          <a:xfrm>
            <a:off x="897622" y="5201174"/>
            <a:ext cx="10880521" cy="12003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000" dirty="0">
                <a:latin typeface="+mn-lt"/>
              </a:rPr>
              <a:t>XCT experiment was conducted at ORNL</a:t>
            </a:r>
          </a:p>
          <a:p>
            <a:pPr marL="285750" indent="-285750">
              <a:lnSpc>
                <a:spcPct val="90000"/>
              </a:lnSpc>
              <a:buFont typeface="Arial" panose="020B0604020202020204" pitchFamily="34" charset="0"/>
              <a:buChar char="•"/>
            </a:pPr>
            <a:r>
              <a:rPr lang="en-US" sz="2000" dirty="0">
                <a:latin typeface="+mn-lt"/>
              </a:rPr>
              <a:t>Testing three different irradiated tubes will provide understanding of how local microstructure affects the lattice strain, because each specimen will possess a unique microstructural feature such as pores or cracks.</a:t>
            </a:r>
          </a:p>
        </p:txBody>
      </p:sp>
      <p:pic>
        <p:nvPicPr>
          <p:cNvPr id="5" name="Picture 4">
            <a:extLst>
              <a:ext uri="{FF2B5EF4-FFF2-40B4-BE49-F238E27FC236}">
                <a16:creationId xmlns:a16="http://schemas.microsoft.com/office/drawing/2014/main" id="{7C0D9A6D-1100-483F-8305-4798B281CD5B}"/>
              </a:ext>
            </a:extLst>
          </p:cNvPr>
          <p:cNvPicPr>
            <a:picLocks noChangeAspect="1"/>
          </p:cNvPicPr>
          <p:nvPr/>
        </p:nvPicPr>
        <p:blipFill>
          <a:blip r:embed="rId3"/>
          <a:stretch>
            <a:fillRect/>
          </a:stretch>
        </p:blipFill>
        <p:spPr>
          <a:xfrm>
            <a:off x="5794211" y="914557"/>
            <a:ext cx="5002421" cy="3976397"/>
          </a:xfrm>
          <a:prstGeom prst="rect">
            <a:avLst/>
          </a:prstGeom>
        </p:spPr>
      </p:pic>
    </p:spTree>
    <p:extLst>
      <p:ext uri="{BB962C8B-B14F-4D97-AF65-F5344CB8AC3E}">
        <p14:creationId xmlns:p14="http://schemas.microsoft.com/office/powerpoint/2010/main" val="364452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630C-73E8-45B4-BD6B-2062BD757465}"/>
              </a:ext>
            </a:extLst>
          </p:cNvPr>
          <p:cNvSpPr>
            <a:spLocks noGrp="1"/>
          </p:cNvSpPr>
          <p:nvPr>
            <p:ph type="title"/>
          </p:nvPr>
        </p:nvSpPr>
        <p:spPr/>
        <p:txBody>
          <a:bodyPr/>
          <a:lstStyle/>
          <a:p>
            <a:r>
              <a:rPr lang="en-US" dirty="0"/>
              <a:t>Project approach</a:t>
            </a:r>
          </a:p>
        </p:txBody>
      </p:sp>
      <p:sp>
        <p:nvSpPr>
          <p:cNvPr id="38" name="Rectangle 37">
            <a:extLst>
              <a:ext uri="{FF2B5EF4-FFF2-40B4-BE49-F238E27FC236}">
                <a16:creationId xmlns:a16="http://schemas.microsoft.com/office/drawing/2014/main" id="{DD68E045-B13A-4847-99E1-B1CB777662FD}"/>
              </a:ext>
            </a:extLst>
          </p:cNvPr>
          <p:cNvSpPr/>
          <p:nvPr/>
        </p:nvSpPr>
        <p:spPr>
          <a:xfrm>
            <a:off x="1037582" y="1334228"/>
            <a:ext cx="3411397" cy="4908951"/>
          </a:xfrm>
          <a:prstGeom prst="rect">
            <a:avLst/>
          </a:prstGeom>
          <a:solidFill>
            <a:sysClr val="window" lastClr="FFFFFF"/>
          </a:solidFill>
          <a:ln w="762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1E3BA75-BC0B-4147-A591-076D554F8EFB}"/>
              </a:ext>
            </a:extLst>
          </p:cNvPr>
          <p:cNvPicPr>
            <a:picLocks noChangeAspect="1"/>
          </p:cNvPicPr>
          <p:nvPr/>
        </p:nvPicPr>
        <p:blipFill rotWithShape="1">
          <a:blip r:embed="rId2"/>
          <a:srcRect l="33871" t="22980" r="40136" b="7954"/>
          <a:stretch/>
        </p:blipFill>
        <p:spPr>
          <a:xfrm>
            <a:off x="1182677" y="2443599"/>
            <a:ext cx="3168975" cy="3524864"/>
          </a:xfrm>
          <a:prstGeom prst="rect">
            <a:avLst/>
          </a:prstGeom>
        </p:spPr>
      </p:pic>
      <p:sp>
        <p:nvSpPr>
          <p:cNvPr id="40" name="TextBox 39">
            <a:extLst>
              <a:ext uri="{FF2B5EF4-FFF2-40B4-BE49-F238E27FC236}">
                <a16:creationId xmlns:a16="http://schemas.microsoft.com/office/drawing/2014/main" id="{862363F0-593B-4F7E-B00B-4AC7C6C5EE0B}"/>
              </a:ext>
            </a:extLst>
          </p:cNvPr>
          <p:cNvSpPr txBox="1"/>
          <p:nvPr/>
        </p:nvSpPr>
        <p:spPr>
          <a:xfrm>
            <a:off x="1186663" y="1427936"/>
            <a:ext cx="3180522" cy="1015663"/>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X ray diffraction computed tomography </a:t>
            </a:r>
            <a:r>
              <a:rPr lang="en-US" sz="2000" i="1" dirty="0">
                <a:solidFill>
                  <a:prstClr val="black"/>
                </a:solidFill>
                <a:latin typeface="Calibri" panose="020F0502020204030204"/>
                <a:cs typeface="+mn-cs"/>
              </a:rPr>
              <a:t>providing lattice strain map</a:t>
            </a:r>
          </a:p>
        </p:txBody>
      </p:sp>
      <p:sp>
        <p:nvSpPr>
          <p:cNvPr id="41" name="Rectangle 40">
            <a:extLst>
              <a:ext uri="{FF2B5EF4-FFF2-40B4-BE49-F238E27FC236}">
                <a16:creationId xmlns:a16="http://schemas.microsoft.com/office/drawing/2014/main" id="{0880A1E3-749A-4547-A8A5-518D0A2CCB3F}"/>
              </a:ext>
            </a:extLst>
          </p:cNvPr>
          <p:cNvSpPr/>
          <p:nvPr/>
        </p:nvSpPr>
        <p:spPr>
          <a:xfrm>
            <a:off x="1175769" y="2559095"/>
            <a:ext cx="495272" cy="13596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95858818-F314-4848-AE21-879B604B0A11}"/>
              </a:ext>
            </a:extLst>
          </p:cNvPr>
          <p:cNvPicPr>
            <a:picLocks noChangeAspect="1"/>
          </p:cNvPicPr>
          <p:nvPr/>
        </p:nvPicPr>
        <p:blipFill>
          <a:blip r:embed="rId3"/>
          <a:stretch>
            <a:fillRect/>
          </a:stretch>
        </p:blipFill>
        <p:spPr>
          <a:xfrm>
            <a:off x="7546736" y="860965"/>
            <a:ext cx="2658255" cy="2426118"/>
          </a:xfrm>
          <a:prstGeom prst="rect">
            <a:avLst/>
          </a:prstGeom>
        </p:spPr>
      </p:pic>
      <p:sp>
        <p:nvSpPr>
          <p:cNvPr id="43" name="TextBox 42">
            <a:extLst>
              <a:ext uri="{FF2B5EF4-FFF2-40B4-BE49-F238E27FC236}">
                <a16:creationId xmlns:a16="http://schemas.microsoft.com/office/drawing/2014/main" id="{80AFBB97-1992-4DC4-9B1A-85BF76BC18CA}"/>
              </a:ext>
            </a:extLst>
          </p:cNvPr>
          <p:cNvSpPr txBox="1"/>
          <p:nvPr/>
        </p:nvSpPr>
        <p:spPr>
          <a:xfrm>
            <a:off x="7209711" y="153079"/>
            <a:ext cx="4348686" cy="707886"/>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Stress state during irradiation with temperature gradient simulated by FEM</a:t>
            </a:r>
            <a:endParaRPr lang="en-US" sz="2000" i="1" dirty="0">
              <a:solidFill>
                <a:prstClr val="black"/>
              </a:solidFill>
              <a:latin typeface="Calibri" panose="020F0502020204030204"/>
              <a:cs typeface="+mn-cs"/>
            </a:endParaRPr>
          </a:p>
        </p:txBody>
      </p:sp>
      <p:pic>
        <p:nvPicPr>
          <p:cNvPr id="44" name="Picture 43" descr="A close up of a container&#10;&#10;Description automatically generated">
            <a:extLst>
              <a:ext uri="{FF2B5EF4-FFF2-40B4-BE49-F238E27FC236}">
                <a16:creationId xmlns:a16="http://schemas.microsoft.com/office/drawing/2014/main" id="{FFEE9347-AA10-469B-9523-2F15EC808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573" y="4157561"/>
            <a:ext cx="2354420" cy="2426119"/>
          </a:xfrm>
          <a:prstGeom prst="rect">
            <a:avLst/>
          </a:prstGeom>
        </p:spPr>
      </p:pic>
      <p:pic>
        <p:nvPicPr>
          <p:cNvPr id="45" name="Picture 44">
            <a:extLst>
              <a:ext uri="{FF2B5EF4-FFF2-40B4-BE49-F238E27FC236}">
                <a16:creationId xmlns:a16="http://schemas.microsoft.com/office/drawing/2014/main" id="{B4B8CB5B-BDBA-4350-85C4-2B50D2C5C20D}"/>
              </a:ext>
            </a:extLst>
          </p:cNvPr>
          <p:cNvPicPr>
            <a:picLocks noChangeAspect="1"/>
          </p:cNvPicPr>
          <p:nvPr/>
        </p:nvPicPr>
        <p:blipFill rotWithShape="1">
          <a:blip r:embed="rId5">
            <a:extLst>
              <a:ext uri="{28A0092B-C50C-407E-A947-70E740481C1C}">
                <a14:useLocalDpi xmlns:a14="http://schemas.microsoft.com/office/drawing/2010/main" val="0"/>
              </a:ext>
            </a:extLst>
          </a:blip>
          <a:srcRect l="14051" t="5961" r="10219" b="7227"/>
          <a:stretch/>
        </p:blipFill>
        <p:spPr>
          <a:xfrm>
            <a:off x="10250297" y="3996710"/>
            <a:ext cx="1308100" cy="1205345"/>
          </a:xfrm>
          <a:prstGeom prst="rect">
            <a:avLst/>
          </a:prstGeom>
          <a:ln w="38100">
            <a:solidFill>
              <a:srgbClr val="ED7D31"/>
            </a:solidFill>
          </a:ln>
        </p:spPr>
      </p:pic>
      <p:cxnSp>
        <p:nvCxnSpPr>
          <p:cNvPr id="46" name="Straight Connector 45">
            <a:extLst>
              <a:ext uri="{FF2B5EF4-FFF2-40B4-BE49-F238E27FC236}">
                <a16:creationId xmlns:a16="http://schemas.microsoft.com/office/drawing/2014/main" id="{759CE6B4-23A2-47FF-919B-A2BC4956A44F}"/>
              </a:ext>
            </a:extLst>
          </p:cNvPr>
          <p:cNvCxnSpPr>
            <a:cxnSpLocks/>
          </p:cNvCxnSpPr>
          <p:nvPr/>
        </p:nvCxnSpPr>
        <p:spPr>
          <a:xfrm flipH="1">
            <a:off x="9716897" y="5219584"/>
            <a:ext cx="533400" cy="273050"/>
          </a:xfrm>
          <a:prstGeom prst="line">
            <a:avLst/>
          </a:prstGeom>
          <a:noFill/>
          <a:ln w="38100" cap="flat" cmpd="sng" algn="ctr">
            <a:solidFill>
              <a:srgbClr val="ED7D31"/>
            </a:solidFill>
            <a:prstDash val="solid"/>
            <a:miter lim="800000"/>
          </a:ln>
          <a:effectLst/>
        </p:spPr>
      </p:cxnSp>
      <p:sp>
        <p:nvSpPr>
          <p:cNvPr id="47" name="Rectangle 46">
            <a:extLst>
              <a:ext uri="{FF2B5EF4-FFF2-40B4-BE49-F238E27FC236}">
                <a16:creationId xmlns:a16="http://schemas.microsoft.com/office/drawing/2014/main" id="{CF2E596D-471B-4E11-9F5E-2F056E1255DB}"/>
              </a:ext>
            </a:extLst>
          </p:cNvPr>
          <p:cNvSpPr/>
          <p:nvPr/>
        </p:nvSpPr>
        <p:spPr>
          <a:xfrm>
            <a:off x="9534017" y="5418723"/>
            <a:ext cx="182880" cy="182880"/>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F0C60C8-9563-48DC-ADAC-BE30E4DD7319}"/>
              </a:ext>
            </a:extLst>
          </p:cNvPr>
          <p:cNvSpPr txBox="1"/>
          <p:nvPr/>
        </p:nvSpPr>
        <p:spPr>
          <a:xfrm>
            <a:off x="6844112" y="3253915"/>
            <a:ext cx="4941157" cy="707886"/>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X ray computed tomography images </a:t>
            </a:r>
            <a:r>
              <a:rPr lang="en-US" sz="2000" i="1" dirty="0">
                <a:solidFill>
                  <a:prstClr val="black"/>
                </a:solidFill>
                <a:latin typeface="Calibri" panose="020F0502020204030204"/>
                <a:cs typeface="+mn-cs"/>
              </a:rPr>
              <a:t>showing porosity and radiation-induced cracks</a:t>
            </a:r>
          </a:p>
        </p:txBody>
      </p:sp>
      <p:cxnSp>
        <p:nvCxnSpPr>
          <p:cNvPr id="49" name="Straight Connector 48">
            <a:extLst>
              <a:ext uri="{FF2B5EF4-FFF2-40B4-BE49-F238E27FC236}">
                <a16:creationId xmlns:a16="http://schemas.microsoft.com/office/drawing/2014/main" id="{1DC5E5C3-A945-455B-BCD6-8EB61F08DDD1}"/>
              </a:ext>
            </a:extLst>
          </p:cNvPr>
          <p:cNvCxnSpPr>
            <a:cxnSpLocks/>
          </p:cNvCxnSpPr>
          <p:nvPr/>
        </p:nvCxnSpPr>
        <p:spPr>
          <a:xfrm flipV="1">
            <a:off x="4509077" y="1808550"/>
            <a:ext cx="2632926" cy="895831"/>
          </a:xfrm>
          <a:prstGeom prst="line">
            <a:avLst/>
          </a:prstGeom>
          <a:noFill/>
          <a:ln w="57150" cap="flat" cmpd="sng" algn="ctr">
            <a:solidFill>
              <a:sysClr val="windowText" lastClr="000000"/>
            </a:solidFill>
            <a:prstDash val="solid"/>
            <a:miter lim="800000"/>
            <a:headEnd type="triangle" w="med" len="med"/>
            <a:tailEnd type="triangle" w="med" len="med"/>
          </a:ln>
          <a:effectLst/>
        </p:spPr>
      </p:cxnSp>
      <p:sp>
        <p:nvSpPr>
          <p:cNvPr id="50" name="TextBox 49">
            <a:extLst>
              <a:ext uri="{FF2B5EF4-FFF2-40B4-BE49-F238E27FC236}">
                <a16:creationId xmlns:a16="http://schemas.microsoft.com/office/drawing/2014/main" id="{7AEEE39E-3A45-44D8-9FCA-D458B16753B0}"/>
              </a:ext>
            </a:extLst>
          </p:cNvPr>
          <p:cNvSpPr txBox="1"/>
          <p:nvPr/>
        </p:nvSpPr>
        <p:spPr>
          <a:xfrm rot="1577131">
            <a:off x="4244427" y="4177456"/>
            <a:ext cx="4145261" cy="1200329"/>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cs typeface="+mn-cs"/>
              </a:rPr>
              <a:t>Lattice strain-local microstructure correlation data for model improvement</a:t>
            </a:r>
          </a:p>
        </p:txBody>
      </p:sp>
      <p:cxnSp>
        <p:nvCxnSpPr>
          <p:cNvPr id="51" name="Straight Connector 50">
            <a:extLst>
              <a:ext uri="{FF2B5EF4-FFF2-40B4-BE49-F238E27FC236}">
                <a16:creationId xmlns:a16="http://schemas.microsoft.com/office/drawing/2014/main" id="{F251FDFC-36C1-4BF3-8C4F-372819EAED85}"/>
              </a:ext>
            </a:extLst>
          </p:cNvPr>
          <p:cNvCxnSpPr>
            <a:cxnSpLocks/>
          </p:cNvCxnSpPr>
          <p:nvPr/>
        </p:nvCxnSpPr>
        <p:spPr>
          <a:xfrm>
            <a:off x="4519313" y="3107375"/>
            <a:ext cx="3410232" cy="1491260"/>
          </a:xfrm>
          <a:prstGeom prst="line">
            <a:avLst/>
          </a:prstGeom>
          <a:noFill/>
          <a:ln w="57150" cap="flat" cmpd="sng" algn="ctr">
            <a:solidFill>
              <a:sysClr val="windowText" lastClr="000000"/>
            </a:solidFill>
            <a:prstDash val="solid"/>
            <a:miter lim="800000"/>
            <a:headEnd type="triangle" w="med" len="med"/>
            <a:tailEnd type="triangle" w="med" len="med"/>
          </a:ln>
          <a:effectLst/>
        </p:spPr>
      </p:cxnSp>
      <p:sp>
        <p:nvSpPr>
          <p:cNvPr id="52" name="TextBox 51">
            <a:extLst>
              <a:ext uri="{FF2B5EF4-FFF2-40B4-BE49-F238E27FC236}">
                <a16:creationId xmlns:a16="http://schemas.microsoft.com/office/drawing/2014/main" id="{0510A74D-7637-4628-B6E7-6BCC1D3CEA3A}"/>
              </a:ext>
            </a:extLst>
          </p:cNvPr>
          <p:cNvSpPr txBox="1"/>
          <p:nvPr/>
        </p:nvSpPr>
        <p:spPr>
          <a:xfrm rot="20473498">
            <a:off x="4596044" y="1718775"/>
            <a:ext cx="2465902" cy="461665"/>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cs typeface="+mn-cs"/>
              </a:rPr>
              <a:t>Model validation</a:t>
            </a:r>
          </a:p>
        </p:txBody>
      </p:sp>
      <p:sp>
        <p:nvSpPr>
          <p:cNvPr id="53" name="TextBox 52">
            <a:extLst>
              <a:ext uri="{FF2B5EF4-FFF2-40B4-BE49-F238E27FC236}">
                <a16:creationId xmlns:a16="http://schemas.microsoft.com/office/drawing/2014/main" id="{6FF55761-0773-42EE-A8F1-F7948AA04AA0}"/>
              </a:ext>
            </a:extLst>
          </p:cNvPr>
          <p:cNvSpPr txBox="1"/>
          <p:nvPr/>
        </p:nvSpPr>
        <p:spPr>
          <a:xfrm>
            <a:off x="10418993" y="5202055"/>
            <a:ext cx="1590261" cy="400110"/>
          </a:xfrm>
          <a:prstGeom prst="rect">
            <a:avLst/>
          </a:prstGeom>
          <a:noFill/>
        </p:spPr>
        <p:txBody>
          <a:bodyPr wrap="square" rtlCol="0">
            <a:spAutoFit/>
          </a:bodyPr>
          <a:lstStyle/>
          <a:p>
            <a:pPr fontAlgn="auto">
              <a:spcBef>
                <a:spcPts val="0"/>
              </a:spcBef>
              <a:spcAft>
                <a:spcPts val="0"/>
              </a:spcAft>
            </a:pPr>
            <a:r>
              <a:rPr lang="en-US" sz="2000" i="1" dirty="0">
                <a:solidFill>
                  <a:prstClr val="black"/>
                </a:solidFill>
                <a:latin typeface="Calibri" panose="020F0502020204030204"/>
                <a:cs typeface="+mn-cs"/>
              </a:rPr>
              <a:t>Porosity map</a:t>
            </a:r>
          </a:p>
        </p:txBody>
      </p:sp>
      <p:sp>
        <p:nvSpPr>
          <p:cNvPr id="54" name="TextBox 53">
            <a:extLst>
              <a:ext uri="{FF2B5EF4-FFF2-40B4-BE49-F238E27FC236}">
                <a16:creationId xmlns:a16="http://schemas.microsoft.com/office/drawing/2014/main" id="{34FCA530-9822-42EA-A937-FDB6C3E2C4D9}"/>
              </a:ext>
            </a:extLst>
          </p:cNvPr>
          <p:cNvSpPr txBox="1"/>
          <p:nvPr/>
        </p:nvSpPr>
        <p:spPr>
          <a:xfrm>
            <a:off x="1108951" y="887264"/>
            <a:ext cx="3411397" cy="400110"/>
          </a:xfrm>
          <a:prstGeom prst="rect">
            <a:avLst/>
          </a:prstGeom>
          <a:noFill/>
        </p:spPr>
        <p:txBody>
          <a:bodyPr wrap="square" rtlCol="0">
            <a:spAutoFit/>
          </a:bodyPr>
          <a:lstStyle/>
          <a:p>
            <a:pPr fontAlgn="auto">
              <a:spcBef>
                <a:spcPts val="0"/>
              </a:spcBef>
              <a:spcAft>
                <a:spcPts val="0"/>
              </a:spcAft>
            </a:pPr>
            <a:r>
              <a:rPr lang="en-US" sz="2000" i="1" dirty="0">
                <a:solidFill>
                  <a:prstClr val="black"/>
                </a:solidFill>
                <a:latin typeface="Calibri" panose="020F0502020204030204"/>
                <a:cs typeface="+mn-cs"/>
              </a:rPr>
              <a:t>Proposed experiment at NSUF</a:t>
            </a:r>
          </a:p>
        </p:txBody>
      </p:sp>
      <p:sp>
        <p:nvSpPr>
          <p:cNvPr id="3" name="TextBox 2">
            <a:extLst>
              <a:ext uri="{FF2B5EF4-FFF2-40B4-BE49-F238E27FC236}">
                <a16:creationId xmlns:a16="http://schemas.microsoft.com/office/drawing/2014/main" id="{C8C9F56A-34AE-4ABC-BC40-B5174B469116}"/>
              </a:ext>
            </a:extLst>
          </p:cNvPr>
          <p:cNvSpPr txBox="1"/>
          <p:nvPr/>
        </p:nvSpPr>
        <p:spPr>
          <a:xfrm>
            <a:off x="8097615" y="1780068"/>
            <a:ext cx="2070776" cy="480131"/>
          </a:xfrm>
          <a:prstGeom prst="rect">
            <a:avLst/>
          </a:prstGeom>
          <a:solidFill>
            <a:schemeClr val="accent1">
              <a:lumMod val="20000"/>
              <a:lumOff val="80000"/>
            </a:schemeClr>
          </a:solidFill>
        </p:spPr>
        <p:txBody>
          <a:bodyPr wrap="square" rtlCol="0">
            <a:spAutoFit/>
          </a:bodyPr>
          <a:lstStyle/>
          <a:p>
            <a:pPr algn="ctr">
              <a:lnSpc>
                <a:spcPct val="90000"/>
              </a:lnSpc>
            </a:pPr>
            <a:r>
              <a:rPr lang="en-US" sz="2800" b="1" dirty="0">
                <a:solidFill>
                  <a:schemeClr val="tx2"/>
                </a:solidFill>
                <a:latin typeface="+mn-lt"/>
              </a:rPr>
              <a:t>Complete</a:t>
            </a:r>
          </a:p>
        </p:txBody>
      </p:sp>
      <p:sp>
        <p:nvSpPr>
          <p:cNvPr id="21" name="TextBox 20">
            <a:extLst>
              <a:ext uri="{FF2B5EF4-FFF2-40B4-BE49-F238E27FC236}">
                <a16:creationId xmlns:a16="http://schemas.microsoft.com/office/drawing/2014/main" id="{A68443B1-1048-4C32-9A9E-C92E8365AAFC}"/>
              </a:ext>
            </a:extLst>
          </p:cNvPr>
          <p:cNvSpPr txBox="1"/>
          <p:nvPr/>
        </p:nvSpPr>
        <p:spPr>
          <a:xfrm>
            <a:off x="8445278" y="5006295"/>
            <a:ext cx="2070776" cy="480131"/>
          </a:xfrm>
          <a:prstGeom prst="rect">
            <a:avLst/>
          </a:prstGeom>
          <a:solidFill>
            <a:schemeClr val="accent1">
              <a:lumMod val="20000"/>
              <a:lumOff val="80000"/>
            </a:schemeClr>
          </a:solidFill>
        </p:spPr>
        <p:txBody>
          <a:bodyPr wrap="square" rtlCol="0">
            <a:spAutoFit/>
          </a:bodyPr>
          <a:lstStyle/>
          <a:p>
            <a:pPr algn="ctr">
              <a:lnSpc>
                <a:spcPct val="90000"/>
              </a:lnSpc>
            </a:pPr>
            <a:r>
              <a:rPr lang="en-US" sz="2800" b="1" dirty="0">
                <a:solidFill>
                  <a:schemeClr val="tx2"/>
                </a:solidFill>
                <a:latin typeface="+mn-lt"/>
              </a:rPr>
              <a:t>Complete</a:t>
            </a:r>
          </a:p>
        </p:txBody>
      </p:sp>
      <p:sp>
        <p:nvSpPr>
          <p:cNvPr id="22" name="TextBox 21">
            <a:extLst>
              <a:ext uri="{FF2B5EF4-FFF2-40B4-BE49-F238E27FC236}">
                <a16:creationId xmlns:a16="http://schemas.microsoft.com/office/drawing/2014/main" id="{11D45852-2359-4B61-90C4-FD845A352485}"/>
              </a:ext>
            </a:extLst>
          </p:cNvPr>
          <p:cNvSpPr txBox="1"/>
          <p:nvPr/>
        </p:nvSpPr>
        <p:spPr>
          <a:xfrm>
            <a:off x="922379" y="3368846"/>
            <a:ext cx="3530879" cy="1255728"/>
          </a:xfrm>
          <a:prstGeom prst="rect">
            <a:avLst/>
          </a:prstGeom>
          <a:solidFill>
            <a:schemeClr val="accent1">
              <a:lumMod val="20000"/>
              <a:lumOff val="80000"/>
            </a:schemeClr>
          </a:solidFill>
        </p:spPr>
        <p:txBody>
          <a:bodyPr wrap="square" rtlCol="0">
            <a:spAutoFit/>
          </a:bodyPr>
          <a:lstStyle/>
          <a:p>
            <a:pPr algn="ctr">
              <a:lnSpc>
                <a:spcPct val="90000"/>
              </a:lnSpc>
            </a:pPr>
            <a:r>
              <a:rPr lang="en-US" sz="2800" b="1" dirty="0">
                <a:solidFill>
                  <a:schemeClr val="tx2"/>
                </a:solidFill>
                <a:latin typeface="+mn-lt"/>
              </a:rPr>
              <a:t>Under specimen preparation for shipment to BNL</a:t>
            </a:r>
          </a:p>
        </p:txBody>
      </p:sp>
    </p:spTree>
    <p:extLst>
      <p:ext uri="{BB962C8B-B14F-4D97-AF65-F5344CB8AC3E}">
        <p14:creationId xmlns:p14="http://schemas.microsoft.com/office/powerpoint/2010/main" val="229249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3F9B-6536-45BA-9F8F-B828C8FCC488}"/>
              </a:ext>
            </a:extLst>
          </p:cNvPr>
          <p:cNvSpPr>
            <a:spLocks noGrp="1"/>
          </p:cNvSpPr>
          <p:nvPr>
            <p:ph type="title"/>
          </p:nvPr>
        </p:nvSpPr>
        <p:spPr/>
        <p:txBody>
          <a:bodyPr/>
          <a:lstStyle/>
          <a:p>
            <a:r>
              <a:rPr lang="en-US" dirty="0"/>
              <a:t>Project schedule</a:t>
            </a:r>
          </a:p>
        </p:txBody>
      </p:sp>
      <p:sp>
        <p:nvSpPr>
          <p:cNvPr id="4" name="Rectangle 3">
            <a:extLst>
              <a:ext uri="{FF2B5EF4-FFF2-40B4-BE49-F238E27FC236}">
                <a16:creationId xmlns:a16="http://schemas.microsoft.com/office/drawing/2014/main" id="{E783A723-08D8-4C8A-874E-C9C20114CE3D}"/>
              </a:ext>
            </a:extLst>
          </p:cNvPr>
          <p:cNvSpPr/>
          <p:nvPr/>
        </p:nvSpPr>
        <p:spPr>
          <a:xfrm>
            <a:off x="813732" y="1556850"/>
            <a:ext cx="11241248" cy="3477875"/>
          </a:xfrm>
          <a:prstGeom prst="rect">
            <a:avLst/>
          </a:prstGeom>
        </p:spPr>
        <p:txBody>
          <a:bodyPr wrap="square">
            <a:spAutoFit/>
          </a:bodyPr>
          <a:lstStyle/>
          <a:p>
            <a:r>
              <a:rPr lang="en-US" sz="2000" dirty="0">
                <a:latin typeface="+mn-lt"/>
              </a:rPr>
              <a:t>This project will be carried out over a 24-month (2-year) period. </a:t>
            </a:r>
          </a:p>
          <a:p>
            <a:endParaRPr lang="en-US" sz="2000" dirty="0">
              <a:latin typeface="+mn-lt"/>
            </a:endParaRPr>
          </a:p>
          <a:p>
            <a:pPr marL="342900" indent="-342900">
              <a:buFont typeface="+mj-lt"/>
              <a:buAutoNum type="arabicPeriod"/>
            </a:pPr>
            <a:r>
              <a:rPr lang="en-US" sz="2000" dirty="0">
                <a:latin typeface="+mn-lt"/>
              </a:rPr>
              <a:t>Shipment of the test specimens to BNL within 3 months from project initiation</a:t>
            </a:r>
          </a:p>
          <a:p>
            <a:pPr marL="342900" indent="-342900">
              <a:buFont typeface="+mj-lt"/>
              <a:buAutoNum type="arabicPeriod"/>
            </a:pPr>
            <a:endParaRPr lang="en-US" sz="2000" dirty="0">
              <a:latin typeface="+mn-lt"/>
            </a:endParaRPr>
          </a:p>
          <a:p>
            <a:pPr marL="342900" indent="-342900">
              <a:buFont typeface="+mj-lt"/>
              <a:buAutoNum type="arabicPeriod"/>
            </a:pPr>
            <a:r>
              <a:rPr lang="en-US" sz="2000" dirty="0">
                <a:latin typeface="+mn-lt"/>
              </a:rPr>
              <a:t>XRD-CT experiment on one unirradiated and one irradiated </a:t>
            </a:r>
            <a:r>
              <a:rPr lang="en-US" sz="2000" dirty="0" err="1">
                <a:latin typeface="+mn-lt"/>
              </a:rPr>
              <a:t>SiC</a:t>
            </a:r>
            <a:r>
              <a:rPr lang="en-US" sz="2000" dirty="0">
                <a:latin typeface="+mn-lt"/>
              </a:rPr>
              <a:t>/</a:t>
            </a:r>
            <a:r>
              <a:rPr lang="en-US" sz="2000" dirty="0" err="1">
                <a:latin typeface="+mn-lt"/>
              </a:rPr>
              <a:t>SiC</a:t>
            </a:r>
            <a:r>
              <a:rPr lang="en-US" sz="2000" dirty="0">
                <a:latin typeface="+mn-lt"/>
              </a:rPr>
              <a:t> tube (3 days of beam time in Year 1 starting on Oct 2020) and optimization of the data processing</a:t>
            </a:r>
          </a:p>
          <a:p>
            <a:pPr marL="342900" indent="-342900">
              <a:buFont typeface="+mj-lt"/>
              <a:buAutoNum type="arabicPeriod"/>
            </a:pPr>
            <a:endParaRPr lang="en-US" sz="2000" dirty="0">
              <a:latin typeface="+mn-lt"/>
            </a:endParaRPr>
          </a:p>
          <a:p>
            <a:pPr marL="342900" indent="-342900">
              <a:buFont typeface="+mj-lt"/>
              <a:buAutoNum type="arabicPeriod"/>
            </a:pPr>
            <a:r>
              <a:rPr lang="en-US" sz="2000" dirty="0">
                <a:latin typeface="+mn-lt"/>
              </a:rPr>
              <a:t>XRD-CT experiment on two irradiated </a:t>
            </a:r>
            <a:r>
              <a:rPr lang="en-US" sz="2000" dirty="0" err="1">
                <a:latin typeface="+mn-lt"/>
              </a:rPr>
              <a:t>SiC</a:t>
            </a:r>
            <a:r>
              <a:rPr lang="en-US" sz="2000" dirty="0">
                <a:latin typeface="+mn-lt"/>
              </a:rPr>
              <a:t>/</a:t>
            </a:r>
            <a:r>
              <a:rPr lang="en-US" sz="2000" dirty="0" err="1">
                <a:latin typeface="+mn-lt"/>
              </a:rPr>
              <a:t>SiC</a:t>
            </a:r>
            <a:r>
              <a:rPr lang="en-US" sz="2000" dirty="0">
                <a:latin typeface="+mn-lt"/>
              </a:rPr>
              <a:t> tubes (3 days of beam time in Year 2)</a:t>
            </a:r>
          </a:p>
          <a:p>
            <a:pPr marL="342900" indent="-342900">
              <a:buFont typeface="+mj-lt"/>
              <a:buAutoNum type="arabicPeriod"/>
            </a:pPr>
            <a:endParaRPr lang="en-US" sz="2000" dirty="0">
              <a:latin typeface="+mn-lt"/>
            </a:endParaRPr>
          </a:p>
          <a:p>
            <a:pPr marL="342900" indent="-342900">
              <a:buFont typeface="+mj-lt"/>
              <a:buAutoNum type="arabicPeriod"/>
            </a:pPr>
            <a:r>
              <a:rPr lang="en-US" sz="2000" dirty="0">
                <a:latin typeface="+mn-lt"/>
              </a:rPr>
              <a:t>Analysis of the XRD-CT data by comparison with the simulation results and conventional XCT images (Years 1 and 2)</a:t>
            </a:r>
          </a:p>
        </p:txBody>
      </p:sp>
    </p:spTree>
    <p:extLst>
      <p:ext uri="{BB962C8B-B14F-4D97-AF65-F5344CB8AC3E}">
        <p14:creationId xmlns:p14="http://schemas.microsoft.com/office/powerpoint/2010/main" val="4010906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3EE-C880-49B8-89BD-621D82A941CF}"/>
              </a:ext>
            </a:extLst>
          </p:cNvPr>
          <p:cNvSpPr>
            <a:spLocks noGrp="1"/>
          </p:cNvSpPr>
          <p:nvPr>
            <p:ph type="title"/>
          </p:nvPr>
        </p:nvSpPr>
        <p:spPr/>
        <p:txBody>
          <a:bodyPr/>
          <a:lstStyle/>
          <a:p>
            <a:r>
              <a:rPr lang="en-US" dirty="0"/>
              <a:t>Project deliverables and expected outcomes</a:t>
            </a:r>
          </a:p>
        </p:txBody>
      </p:sp>
      <p:graphicFrame>
        <p:nvGraphicFramePr>
          <p:cNvPr id="4" name="Table 3">
            <a:extLst>
              <a:ext uri="{FF2B5EF4-FFF2-40B4-BE49-F238E27FC236}">
                <a16:creationId xmlns:a16="http://schemas.microsoft.com/office/drawing/2014/main" id="{23CD0A8A-7C99-416C-83ED-A8511FB82B72}"/>
              </a:ext>
            </a:extLst>
          </p:cNvPr>
          <p:cNvGraphicFramePr>
            <a:graphicFrameLocks noGrp="1"/>
          </p:cNvGraphicFramePr>
          <p:nvPr>
            <p:extLst>
              <p:ext uri="{D42A27DB-BD31-4B8C-83A1-F6EECF244321}">
                <p14:modId xmlns:p14="http://schemas.microsoft.com/office/powerpoint/2010/main" val="2125047279"/>
              </p:ext>
            </p:extLst>
          </p:nvPr>
        </p:nvGraphicFramePr>
        <p:xfrm>
          <a:off x="1511810" y="1158187"/>
          <a:ext cx="9168379" cy="2731572"/>
        </p:xfrm>
        <a:graphic>
          <a:graphicData uri="http://schemas.openxmlformats.org/drawingml/2006/table">
            <a:tbl>
              <a:tblPr firstRow="1" firstCol="1" bandRow="1"/>
              <a:tblGrid>
                <a:gridCol w="1024281">
                  <a:extLst>
                    <a:ext uri="{9D8B030D-6E8A-4147-A177-3AD203B41FA5}">
                      <a16:colId xmlns:a16="http://schemas.microsoft.com/office/drawing/2014/main" val="470059181"/>
                    </a:ext>
                  </a:extLst>
                </a:gridCol>
                <a:gridCol w="6097763">
                  <a:extLst>
                    <a:ext uri="{9D8B030D-6E8A-4147-A177-3AD203B41FA5}">
                      <a16:colId xmlns:a16="http://schemas.microsoft.com/office/drawing/2014/main" val="3341734425"/>
                    </a:ext>
                  </a:extLst>
                </a:gridCol>
                <a:gridCol w="2046335">
                  <a:extLst>
                    <a:ext uri="{9D8B030D-6E8A-4147-A177-3AD203B41FA5}">
                      <a16:colId xmlns:a16="http://schemas.microsoft.com/office/drawing/2014/main" val="2038217189"/>
                    </a:ext>
                  </a:extLst>
                </a:gridCol>
              </a:tblGrid>
              <a:tr h="753834">
                <a:tc>
                  <a:txBody>
                    <a:bodyPr/>
                    <a:lstStyle/>
                    <a:p>
                      <a:pPr marL="0" marR="0" algn="ctr">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Dates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Deliverable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Completion Date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863141"/>
                  </a:ext>
                </a:extLst>
              </a:tr>
              <a:tr h="753834">
                <a:tc>
                  <a:txBody>
                    <a:bodyPr/>
                    <a:lstStyle/>
                    <a:p>
                      <a:pPr marL="0" marR="0" algn="l">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Year 1</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XRD-CT lattice strain maps of unirradiated and irradiated SiC tubes (one specimen each) </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12 months from project initiation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071397"/>
                  </a:ext>
                </a:extLst>
              </a:tr>
              <a:tr h="1223904">
                <a:tc>
                  <a:txBody>
                    <a:bodyPr/>
                    <a:lstStyle/>
                    <a:p>
                      <a:pPr marL="0" marR="0" algn="l">
                        <a:lnSpc>
                          <a:spcPct val="107000"/>
                        </a:lnSpc>
                        <a:spcBef>
                          <a:spcPts val="0"/>
                        </a:spcBef>
                        <a:spcAft>
                          <a:spcPts val="0"/>
                        </a:spcAft>
                      </a:pPr>
                      <a:r>
                        <a:rPr lang="en-US" sz="1800">
                          <a:solidFill>
                            <a:srgbClr val="000000"/>
                          </a:solidFill>
                          <a:effectLst/>
                          <a:latin typeface="+mn-lt"/>
                          <a:ea typeface="Yu Mincho" panose="02020400000000000000" pitchFamily="18" charset="-128"/>
                          <a:cs typeface="Times New Roman" panose="02020603050405020304" pitchFamily="18" charset="0"/>
                        </a:rPr>
                        <a:t>Year 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mn-lt"/>
                          <a:ea typeface="Yu Mincho" panose="02020400000000000000" pitchFamily="18" charset="-128"/>
                          <a:cs typeface="Times New Roman" panose="02020603050405020304" pitchFamily="18" charset="0"/>
                        </a:rPr>
                        <a:t>NSUF final report</a:t>
                      </a:r>
                    </a:p>
                    <a:p>
                      <a:pPr marL="342900" marR="0" lvl="0" indent="-342900" algn="l">
                        <a:lnSpc>
                          <a:spcPct val="115000"/>
                        </a:lnSpc>
                        <a:spcBef>
                          <a:spcPts val="0"/>
                        </a:spcBef>
                        <a:spcAft>
                          <a:spcPts val="0"/>
                        </a:spcAft>
                        <a:buFont typeface="Symbol" panose="05050102010706020507" pitchFamily="18" charset="2"/>
                        <a:buChar char=""/>
                      </a:pPr>
                      <a:r>
                        <a:rPr lang="en-US" sz="1800" dirty="0">
                          <a:solidFill>
                            <a:srgbClr val="000000"/>
                          </a:solidFill>
                          <a:effectLst/>
                          <a:latin typeface="+mn-lt"/>
                          <a:ea typeface="Yu Mincho" panose="02020400000000000000" pitchFamily="18" charset="-128"/>
                          <a:cs typeface="Times New Roman" panose="02020603050405020304" pitchFamily="18" charset="0"/>
                        </a:rPr>
                        <a:t>Registration of the material data for NSUF fuel and material library</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dirty="0">
                          <a:solidFill>
                            <a:srgbClr val="000000"/>
                          </a:solidFill>
                          <a:effectLst/>
                          <a:latin typeface="+mn-lt"/>
                          <a:ea typeface="Yu Mincho" panose="02020400000000000000" pitchFamily="18" charset="-128"/>
                          <a:cs typeface="Times New Roman" panose="02020603050405020304" pitchFamily="18" charset="0"/>
                        </a:rPr>
                        <a:t>24 months from project initiation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29729"/>
                  </a:ext>
                </a:extLst>
              </a:tr>
            </a:tbl>
          </a:graphicData>
        </a:graphic>
      </p:graphicFrame>
      <p:sp>
        <p:nvSpPr>
          <p:cNvPr id="5" name="Rectangle 4">
            <a:extLst>
              <a:ext uri="{FF2B5EF4-FFF2-40B4-BE49-F238E27FC236}">
                <a16:creationId xmlns:a16="http://schemas.microsoft.com/office/drawing/2014/main" id="{3EB0A89C-FC84-4FAE-9664-BB3CE43AE271}"/>
              </a:ext>
            </a:extLst>
          </p:cNvPr>
          <p:cNvSpPr/>
          <p:nvPr/>
        </p:nvSpPr>
        <p:spPr>
          <a:xfrm>
            <a:off x="782971" y="4372319"/>
            <a:ext cx="10441497" cy="163121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latin typeface="+mn-lt"/>
                <a:ea typeface="Yu Mincho" panose="02020400000000000000" pitchFamily="18" charset="-128"/>
              </a:rPr>
              <a:t>Journal publication of the results is planned</a:t>
            </a:r>
          </a:p>
          <a:p>
            <a:pPr marL="342900" indent="-342900">
              <a:buFont typeface="Arial" panose="020B0604020202020204" pitchFamily="34" charset="0"/>
              <a:buChar char="•"/>
            </a:pPr>
            <a:endParaRPr lang="en-US" sz="2000" dirty="0">
              <a:solidFill>
                <a:srgbClr val="000000"/>
              </a:solidFill>
              <a:latin typeface="+mn-lt"/>
              <a:ea typeface="Yu Mincho" panose="02020400000000000000" pitchFamily="18" charset="-128"/>
            </a:endParaRPr>
          </a:p>
          <a:p>
            <a:pPr marL="342900" indent="-342900">
              <a:buFont typeface="Arial" panose="020B0604020202020204" pitchFamily="34" charset="0"/>
              <a:buChar char="•"/>
            </a:pPr>
            <a:r>
              <a:rPr lang="en-US" sz="2000" dirty="0">
                <a:solidFill>
                  <a:srgbClr val="000000"/>
                </a:solidFill>
                <a:latin typeface="+mn-lt"/>
                <a:ea typeface="Yu Mincho" panose="02020400000000000000" pitchFamily="18" charset="-128"/>
              </a:rPr>
              <a:t>The research findings will be shared and discussed with General Atomics, an official collaborator in the ATF program and material provider for improvement of the material performance</a:t>
            </a:r>
            <a:endParaRPr lang="en-US" sz="2000" dirty="0">
              <a:latin typeface="+mn-lt"/>
            </a:endParaRPr>
          </a:p>
        </p:txBody>
      </p:sp>
    </p:spTree>
    <p:extLst>
      <p:ext uri="{BB962C8B-B14F-4D97-AF65-F5344CB8AC3E}">
        <p14:creationId xmlns:p14="http://schemas.microsoft.com/office/powerpoint/2010/main" val="227009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BBF8-FBF9-4D3D-822A-6B30F9D4F59C}"/>
              </a:ext>
            </a:extLst>
          </p:cNvPr>
          <p:cNvSpPr>
            <a:spLocks noGrp="1"/>
          </p:cNvSpPr>
          <p:nvPr>
            <p:ph type="title"/>
          </p:nvPr>
        </p:nvSpPr>
        <p:spPr>
          <a:xfrm>
            <a:off x="429768" y="274320"/>
            <a:ext cx="11425236" cy="535531"/>
          </a:xfrm>
        </p:spPr>
        <p:txBody>
          <a:bodyPr/>
          <a:lstStyle/>
          <a:p>
            <a:r>
              <a:rPr lang="en-US" dirty="0"/>
              <a:t>Project description</a:t>
            </a:r>
          </a:p>
        </p:txBody>
      </p:sp>
      <p:sp>
        <p:nvSpPr>
          <p:cNvPr id="6" name="Rectangle 5">
            <a:extLst>
              <a:ext uri="{FF2B5EF4-FFF2-40B4-BE49-F238E27FC236}">
                <a16:creationId xmlns:a16="http://schemas.microsoft.com/office/drawing/2014/main" id="{CAF33B56-9B90-44BB-9505-B108B9BAD74B}"/>
              </a:ext>
            </a:extLst>
          </p:cNvPr>
          <p:cNvSpPr/>
          <p:nvPr/>
        </p:nvSpPr>
        <p:spPr>
          <a:xfrm>
            <a:off x="429769" y="1114560"/>
            <a:ext cx="11425235" cy="5262979"/>
          </a:xfrm>
          <a:prstGeom prst="rect">
            <a:avLst/>
          </a:prstGeom>
        </p:spPr>
        <p:txBody>
          <a:bodyPr wrap="square">
            <a:spAutoFit/>
          </a:bodyPr>
          <a:lstStyle/>
          <a:p>
            <a:pPr marL="342900" indent="-342900">
              <a:buFont typeface="Arial" panose="020B0604020202020204" pitchFamily="34" charset="0"/>
              <a:buChar char="•"/>
            </a:pPr>
            <a:r>
              <a:rPr lang="en-US" sz="2400" dirty="0">
                <a:latin typeface="+mn-lt"/>
              </a:rPr>
              <a:t>Title: X-ray diffraction tomography analysis of SiC composite tubes neutron-irradiated with a radial high heat flux</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Program:  NSUF-2.1 CORE AND STRUCTURAL MATERIALS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Application: accident tolerant fuel cladding of light water reactors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Program support: DOE NE Advanced fuel campaign</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NSUF facility: NSLS-II XPD Beamline at Brookhaven National Laboratory</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The overarching goal: experimentally verify the modeling results of SiC-based fuel clad subject to neutron irradiation under high radial heat flux, which is relevant to practical LWR fuel operation</a:t>
            </a:r>
          </a:p>
        </p:txBody>
      </p:sp>
    </p:spTree>
    <p:extLst>
      <p:ext uri="{BB962C8B-B14F-4D97-AF65-F5344CB8AC3E}">
        <p14:creationId xmlns:p14="http://schemas.microsoft.com/office/powerpoint/2010/main" val="1370174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FF46-2C46-46D0-9D74-E804EA6D086F}"/>
              </a:ext>
            </a:extLst>
          </p:cNvPr>
          <p:cNvSpPr>
            <a:spLocks noGrp="1"/>
          </p:cNvSpPr>
          <p:nvPr>
            <p:ph type="title"/>
          </p:nvPr>
        </p:nvSpPr>
        <p:spPr/>
        <p:txBody>
          <a:bodyPr/>
          <a:lstStyle/>
          <a:p>
            <a:r>
              <a:rPr lang="en-US" dirty="0"/>
              <a:t>Summary</a:t>
            </a:r>
          </a:p>
        </p:txBody>
      </p:sp>
      <p:sp>
        <p:nvSpPr>
          <p:cNvPr id="3" name="Rectangle 2">
            <a:extLst>
              <a:ext uri="{FF2B5EF4-FFF2-40B4-BE49-F238E27FC236}">
                <a16:creationId xmlns:a16="http://schemas.microsoft.com/office/drawing/2014/main" id="{0E6275B4-C0BF-4AD1-8942-75AC7A4DAEA3}"/>
              </a:ext>
            </a:extLst>
          </p:cNvPr>
          <p:cNvSpPr/>
          <p:nvPr/>
        </p:nvSpPr>
        <p:spPr>
          <a:xfrm>
            <a:off x="429768" y="1154719"/>
            <a:ext cx="11425236" cy="4978286"/>
          </a:xfrm>
          <a:prstGeom prst="rect">
            <a:avLst/>
          </a:prstGeom>
        </p:spPr>
        <p:txBody>
          <a:bodyPr wrap="square">
            <a:spAutoFit/>
          </a:bodyPr>
          <a:lstStyle/>
          <a:p>
            <a:pPr marL="0" marR="0">
              <a:spcBef>
                <a:spcPts val="0"/>
              </a:spcBef>
              <a:spcAft>
                <a:spcPts val="900"/>
              </a:spcAft>
            </a:pPr>
            <a:r>
              <a:rPr lang="en-US" sz="2000" dirty="0">
                <a:latin typeface="+mn-lt"/>
                <a:ea typeface="Times New Roman" panose="02020603050405020304" pitchFamily="18" charset="0"/>
                <a:cs typeface="Times New Roman" panose="02020603050405020304" pitchFamily="18" charset="0"/>
              </a:rPr>
              <a:t>The overarching goal of the proposed project is to experimentally verify the modeling results of a </a:t>
            </a:r>
            <a:r>
              <a:rPr lang="en-US" sz="2000" dirty="0" err="1">
                <a:latin typeface="+mn-lt"/>
                <a:ea typeface="Times New Roman" panose="02020603050405020304" pitchFamily="18" charset="0"/>
                <a:cs typeface="Times New Roman" panose="02020603050405020304" pitchFamily="18" charset="0"/>
              </a:rPr>
              <a:t>SiC</a:t>
            </a:r>
            <a:r>
              <a:rPr lang="en-US" sz="2000" dirty="0">
                <a:latin typeface="+mn-lt"/>
                <a:ea typeface="Times New Roman" panose="02020603050405020304" pitchFamily="18" charset="0"/>
                <a:cs typeface="Times New Roman" panose="02020603050405020304" pitchFamily="18" charset="0"/>
              </a:rPr>
              <a:t>-based fuel clad subject to neutron irradiation under high radial heat flux, which is relevant to practical LWR fuel operation.</a:t>
            </a:r>
          </a:p>
          <a:p>
            <a:pPr marL="0" marR="0">
              <a:spcBef>
                <a:spcPts val="0"/>
              </a:spcBef>
              <a:spcAft>
                <a:spcPts val="900"/>
              </a:spcAft>
            </a:pPr>
            <a:endParaRPr lang="en-US" sz="2000" dirty="0">
              <a:latin typeface="+mn-lt"/>
              <a:ea typeface="Times New Roman" panose="02020603050405020304" pitchFamily="18" charset="0"/>
              <a:cs typeface="Times New Roman" panose="02020603050405020304" pitchFamily="18" charset="0"/>
            </a:endParaRPr>
          </a:p>
          <a:p>
            <a:pPr marL="0" marR="0">
              <a:spcBef>
                <a:spcPts val="0"/>
              </a:spcBef>
              <a:spcAft>
                <a:spcPts val="900"/>
              </a:spcAft>
            </a:pPr>
            <a:r>
              <a:rPr lang="en-US" sz="2000" dirty="0">
                <a:latin typeface="+mn-lt"/>
                <a:ea typeface="Times New Roman" panose="02020603050405020304" pitchFamily="18" charset="0"/>
                <a:cs typeface="Times New Roman" panose="02020603050405020304" pitchFamily="18" charset="0"/>
              </a:rPr>
              <a:t>This project is intended to obtain critical experimental data that can be directly overlaid and compared with the modeling results. The proposed work will conduct XRD-CT analysis of neutron irradiated </a:t>
            </a:r>
            <a:r>
              <a:rPr lang="en-US" sz="2000" dirty="0" err="1">
                <a:latin typeface="+mn-lt"/>
                <a:ea typeface="Times New Roman" panose="02020603050405020304" pitchFamily="18" charset="0"/>
                <a:cs typeface="Times New Roman" panose="02020603050405020304" pitchFamily="18" charset="0"/>
              </a:rPr>
              <a:t>SiC</a:t>
            </a:r>
            <a:r>
              <a:rPr lang="en-US" sz="2000" dirty="0">
                <a:latin typeface="+mn-lt"/>
                <a:ea typeface="Times New Roman" panose="02020603050405020304" pitchFamily="18" charset="0"/>
                <a:cs typeface="Times New Roman" panose="02020603050405020304" pitchFamily="18" charset="0"/>
              </a:rPr>
              <a:t> tubes in the NSLS-II XPD Beamline at BNL.</a:t>
            </a:r>
          </a:p>
          <a:p>
            <a:pPr marL="0" marR="0">
              <a:spcBef>
                <a:spcPts val="0"/>
              </a:spcBef>
              <a:spcAft>
                <a:spcPts val="900"/>
              </a:spcAft>
            </a:pPr>
            <a:endParaRPr lang="en-US" sz="2000" dirty="0">
              <a:latin typeface="+mn-lt"/>
              <a:ea typeface="Times New Roman" panose="02020603050405020304" pitchFamily="18" charset="0"/>
              <a:cs typeface="Times New Roman" panose="02020603050405020304" pitchFamily="18" charset="0"/>
            </a:endParaRPr>
          </a:p>
          <a:p>
            <a:pPr marL="0" marR="0">
              <a:spcBef>
                <a:spcPts val="0"/>
              </a:spcBef>
              <a:spcAft>
                <a:spcPts val="900"/>
              </a:spcAft>
            </a:pPr>
            <a:r>
              <a:rPr lang="en-US" sz="2000" dirty="0">
                <a:latin typeface="+mn-lt"/>
                <a:ea typeface="Times New Roman" panose="02020603050405020304" pitchFamily="18" charset="0"/>
                <a:cs typeface="Times New Roman" panose="02020603050405020304" pitchFamily="18" charset="0"/>
              </a:rPr>
              <a:t>The 2D and/or 3D distribution of lattice strain within the neutron-irradiated </a:t>
            </a:r>
            <a:r>
              <a:rPr lang="en-US" sz="2000" dirty="0" err="1">
                <a:latin typeface="+mn-lt"/>
                <a:ea typeface="Times New Roman" panose="02020603050405020304" pitchFamily="18" charset="0"/>
                <a:cs typeface="Times New Roman" panose="02020603050405020304" pitchFamily="18" charset="0"/>
              </a:rPr>
              <a:t>SiC</a:t>
            </a:r>
            <a:r>
              <a:rPr lang="en-US" sz="2000" dirty="0">
                <a:latin typeface="+mn-lt"/>
                <a:ea typeface="Times New Roman" panose="02020603050405020304" pitchFamily="18" charset="0"/>
                <a:cs typeface="Times New Roman" panose="02020603050405020304" pitchFamily="18" charset="0"/>
              </a:rPr>
              <a:t>/</a:t>
            </a:r>
            <a:r>
              <a:rPr lang="en-US" sz="2000" dirty="0" err="1">
                <a:latin typeface="+mn-lt"/>
                <a:ea typeface="Times New Roman" panose="02020603050405020304" pitchFamily="18" charset="0"/>
                <a:cs typeface="Times New Roman" panose="02020603050405020304" pitchFamily="18" charset="0"/>
              </a:rPr>
              <a:t>SiC</a:t>
            </a:r>
            <a:r>
              <a:rPr lang="en-US" sz="2000" dirty="0">
                <a:latin typeface="+mn-lt"/>
                <a:ea typeface="Times New Roman" panose="02020603050405020304" pitchFamily="18" charset="0"/>
                <a:cs typeface="Times New Roman" panose="02020603050405020304" pitchFamily="18" charset="0"/>
              </a:rPr>
              <a:t> composite tubes will be obtained. This experimental result will be compared with simulated lattice strains conducted in our previous work. In addition, the lattice strain distribution and conventional XCT microstructure will be overlaid so that the effects of local microstructure on lattice stress will be understood. </a:t>
            </a:r>
          </a:p>
          <a:p>
            <a:pPr marL="0" marR="0">
              <a:spcBef>
                <a:spcPts val="0"/>
              </a:spcBef>
              <a:spcAft>
                <a:spcPts val="900"/>
              </a:spcAft>
            </a:pPr>
            <a:endParaRPr lang="en-US" sz="2000" dirty="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463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1EC40-A204-46FF-9965-8CD85F6AC68B}"/>
              </a:ext>
            </a:extLst>
          </p:cNvPr>
          <p:cNvSpPr>
            <a:spLocks noGrp="1"/>
          </p:cNvSpPr>
          <p:nvPr>
            <p:ph type="title"/>
          </p:nvPr>
        </p:nvSpPr>
        <p:spPr/>
        <p:txBody>
          <a:bodyPr/>
          <a:lstStyle/>
          <a:p>
            <a:r>
              <a:rPr lang="en-US" dirty="0"/>
              <a:t>Acknowledgements</a:t>
            </a:r>
          </a:p>
        </p:txBody>
      </p:sp>
      <p:sp>
        <p:nvSpPr>
          <p:cNvPr id="3" name="TextBox 2">
            <a:extLst>
              <a:ext uri="{FF2B5EF4-FFF2-40B4-BE49-F238E27FC236}">
                <a16:creationId xmlns:a16="http://schemas.microsoft.com/office/drawing/2014/main" id="{93E4D8D8-5C8D-4C89-BB9B-37290C627472}"/>
              </a:ext>
            </a:extLst>
          </p:cNvPr>
          <p:cNvSpPr txBox="1"/>
          <p:nvPr/>
        </p:nvSpPr>
        <p:spPr>
          <a:xfrm>
            <a:off x="643156" y="1367406"/>
            <a:ext cx="10905688" cy="4524315"/>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000" dirty="0">
                <a:latin typeface="+mn-lt"/>
              </a:rPr>
              <a:t>PI support, neutron irradiation experiment, and modeling effort: US. DOE NE, Advanced Fuels Campaign under contact DE-AC05-00OR22725 with ORNL, managed by UT Battelle, LLC</a:t>
            </a:r>
          </a:p>
          <a:p>
            <a:pPr marL="285750" indent="-285750">
              <a:lnSpc>
                <a:spcPct val="90000"/>
              </a:lnSpc>
              <a:buFont typeface="Arial" panose="020B0604020202020204" pitchFamily="34" charset="0"/>
              <a:buChar char="•"/>
            </a:pPr>
            <a:endParaRPr lang="en-US" sz="2000" dirty="0">
              <a:latin typeface="+mn-lt"/>
            </a:endParaRPr>
          </a:p>
          <a:p>
            <a:pPr marL="285750" indent="-285750">
              <a:lnSpc>
                <a:spcPct val="90000"/>
              </a:lnSpc>
              <a:buFont typeface="Arial" panose="020B0604020202020204" pitchFamily="34" charset="0"/>
              <a:buChar char="•"/>
            </a:pPr>
            <a:r>
              <a:rPr lang="en-US" sz="2000" dirty="0">
                <a:latin typeface="+mn-lt"/>
              </a:rPr>
              <a:t>NSUF access: DOE NE under DOE Idaho Operations Office Contract DE-AC07- 051D14517</a:t>
            </a:r>
          </a:p>
          <a:p>
            <a:pPr marL="285750" indent="-285750">
              <a:lnSpc>
                <a:spcPct val="90000"/>
              </a:lnSpc>
              <a:buFont typeface="Arial" panose="020B0604020202020204" pitchFamily="34" charset="0"/>
              <a:buChar char="•"/>
            </a:pPr>
            <a:endParaRPr lang="en-US" sz="2000" dirty="0">
              <a:latin typeface="+mn-lt"/>
            </a:endParaRPr>
          </a:p>
          <a:p>
            <a:pPr marL="285750" indent="-285750">
              <a:lnSpc>
                <a:spcPct val="90000"/>
              </a:lnSpc>
              <a:buFont typeface="Arial" panose="020B0604020202020204" pitchFamily="34" charset="0"/>
              <a:buChar char="•"/>
            </a:pPr>
            <a:r>
              <a:rPr lang="en-US" sz="2000" dirty="0">
                <a:latin typeface="+mn-lt"/>
              </a:rPr>
              <a:t>NUSF technical support: Lynne Ecker and Mehmet Topsakal</a:t>
            </a:r>
          </a:p>
          <a:p>
            <a:pPr marL="285750" indent="-285750">
              <a:lnSpc>
                <a:spcPct val="90000"/>
              </a:lnSpc>
              <a:buFont typeface="Arial" panose="020B0604020202020204" pitchFamily="34" charset="0"/>
              <a:buChar char="•"/>
            </a:pPr>
            <a:endParaRPr lang="en-US" sz="2000" dirty="0">
              <a:latin typeface="+mn-lt"/>
            </a:endParaRPr>
          </a:p>
          <a:p>
            <a:pPr marL="285750" indent="-285750">
              <a:lnSpc>
                <a:spcPct val="90000"/>
              </a:lnSpc>
              <a:buFont typeface="Arial" panose="020B0604020202020204" pitchFamily="34" charset="0"/>
              <a:buChar char="•"/>
            </a:pPr>
            <a:r>
              <a:rPr lang="en-US" sz="2000" dirty="0">
                <a:latin typeface="+mn-lt"/>
              </a:rPr>
              <a:t>National Synchrotron Light Source-II: DOE Office of Science User Facility operated for the DOE Office of Science by Brookhaven National Laboratory under Contract No. DESC0012704.</a:t>
            </a:r>
          </a:p>
          <a:p>
            <a:pPr marL="285750" indent="-285750">
              <a:lnSpc>
                <a:spcPct val="90000"/>
              </a:lnSpc>
              <a:buFont typeface="Arial" panose="020B0604020202020204" pitchFamily="34" charset="0"/>
              <a:buChar char="•"/>
            </a:pPr>
            <a:endParaRPr lang="en-US" sz="2000" dirty="0">
              <a:latin typeface="+mn-lt"/>
            </a:endParaRPr>
          </a:p>
          <a:p>
            <a:pPr marL="285750" indent="-285750">
              <a:lnSpc>
                <a:spcPct val="90000"/>
              </a:lnSpc>
              <a:buFont typeface="Arial" panose="020B0604020202020204" pitchFamily="34" charset="0"/>
              <a:buChar char="•"/>
            </a:pPr>
            <a:r>
              <a:rPr lang="en-US" sz="2000" dirty="0">
                <a:latin typeface="+mn-lt"/>
              </a:rPr>
              <a:t>HFIR: DOE Office of Science User Facility operated by ORNL</a:t>
            </a:r>
          </a:p>
          <a:p>
            <a:pPr marL="285750" indent="-285750">
              <a:lnSpc>
                <a:spcPct val="90000"/>
              </a:lnSpc>
              <a:buFont typeface="Arial" panose="020B0604020202020204" pitchFamily="34" charset="0"/>
              <a:buChar char="•"/>
            </a:pPr>
            <a:endParaRPr lang="en-US" sz="2000" dirty="0">
              <a:latin typeface="+mn-lt"/>
            </a:endParaRPr>
          </a:p>
          <a:p>
            <a:pPr marL="285750" indent="-285750">
              <a:lnSpc>
                <a:spcPct val="90000"/>
              </a:lnSpc>
              <a:buFont typeface="Arial" panose="020B0604020202020204" pitchFamily="34" charset="0"/>
              <a:buChar char="•"/>
            </a:pPr>
            <a:r>
              <a:rPr lang="en-US" sz="2000" dirty="0">
                <a:latin typeface="+mn-lt"/>
              </a:rPr>
              <a:t>Fabrication of tube specimens: General Atomics</a:t>
            </a:r>
          </a:p>
        </p:txBody>
      </p:sp>
    </p:spTree>
    <p:extLst>
      <p:ext uri="{BB962C8B-B14F-4D97-AF65-F5344CB8AC3E}">
        <p14:creationId xmlns:p14="http://schemas.microsoft.com/office/powerpoint/2010/main" val="343245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877F-88C9-4D58-89FB-493DAB85FA32}"/>
              </a:ext>
            </a:extLst>
          </p:cNvPr>
          <p:cNvSpPr>
            <a:spLocks noGrp="1"/>
          </p:cNvSpPr>
          <p:nvPr>
            <p:ph type="title"/>
          </p:nvPr>
        </p:nvSpPr>
        <p:spPr/>
        <p:txBody>
          <a:bodyPr/>
          <a:lstStyle/>
          <a:p>
            <a:r>
              <a:rPr lang="en-US" dirty="0"/>
              <a:t>Why SiC?</a:t>
            </a:r>
          </a:p>
        </p:txBody>
      </p:sp>
      <p:graphicFrame>
        <p:nvGraphicFramePr>
          <p:cNvPr id="3" name="Diagram 2">
            <a:extLst>
              <a:ext uri="{FF2B5EF4-FFF2-40B4-BE49-F238E27FC236}">
                <a16:creationId xmlns:a16="http://schemas.microsoft.com/office/drawing/2014/main" id="{5BA0068F-8455-471A-A037-C492E57520AB}"/>
              </a:ext>
            </a:extLst>
          </p:cNvPr>
          <p:cNvGraphicFramePr/>
          <p:nvPr>
            <p:extLst>
              <p:ext uri="{D42A27DB-BD31-4B8C-83A1-F6EECF244321}">
                <p14:modId xmlns:p14="http://schemas.microsoft.com/office/powerpoint/2010/main" val="3484919894"/>
              </p:ext>
            </p:extLst>
          </p:nvPr>
        </p:nvGraphicFramePr>
        <p:xfrm>
          <a:off x="2595459" y="1499004"/>
          <a:ext cx="6524771" cy="4178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A431730-C3D7-4F61-8B32-E48F61509426}"/>
              </a:ext>
            </a:extLst>
          </p:cNvPr>
          <p:cNvSpPr txBox="1"/>
          <p:nvPr/>
        </p:nvSpPr>
        <p:spPr>
          <a:xfrm>
            <a:off x="842158" y="2575424"/>
            <a:ext cx="1753301" cy="757130"/>
          </a:xfrm>
          <a:prstGeom prst="rect">
            <a:avLst/>
          </a:prstGeom>
          <a:noFill/>
        </p:spPr>
        <p:txBody>
          <a:bodyPr wrap="square" rtlCol="0">
            <a:spAutoFit/>
          </a:bodyPr>
          <a:lstStyle/>
          <a:p>
            <a:pPr algn="l">
              <a:lnSpc>
                <a:spcPct val="90000"/>
              </a:lnSpc>
            </a:pPr>
            <a:r>
              <a:rPr lang="en-US" sz="2400" dirty="0">
                <a:latin typeface="+mn-lt"/>
              </a:rPr>
              <a:t>Better fuel economy</a:t>
            </a:r>
          </a:p>
        </p:txBody>
      </p:sp>
      <p:sp>
        <p:nvSpPr>
          <p:cNvPr id="5" name="TextBox 4">
            <a:extLst>
              <a:ext uri="{FF2B5EF4-FFF2-40B4-BE49-F238E27FC236}">
                <a16:creationId xmlns:a16="http://schemas.microsoft.com/office/drawing/2014/main" id="{746FEE99-DB15-48F2-A12D-9C7C3E4E1D01}"/>
              </a:ext>
            </a:extLst>
          </p:cNvPr>
          <p:cNvSpPr txBox="1"/>
          <p:nvPr/>
        </p:nvSpPr>
        <p:spPr>
          <a:xfrm>
            <a:off x="9120230" y="2405269"/>
            <a:ext cx="2734774" cy="1089529"/>
          </a:xfrm>
          <a:prstGeom prst="rect">
            <a:avLst/>
          </a:prstGeom>
          <a:noFill/>
        </p:spPr>
        <p:txBody>
          <a:bodyPr wrap="square" rtlCol="0">
            <a:spAutoFit/>
          </a:bodyPr>
          <a:lstStyle/>
          <a:p>
            <a:pPr algn="l">
              <a:lnSpc>
                <a:spcPct val="90000"/>
              </a:lnSpc>
            </a:pPr>
            <a:r>
              <a:rPr lang="en-US" sz="2400" dirty="0">
                <a:latin typeface="+mn-lt"/>
              </a:rPr>
              <a:t>Negligible thermal creep below 1,000</a:t>
            </a:r>
            <a:r>
              <a:rPr lang="en-US" sz="2400" dirty="0">
                <a:latin typeface="+mn-lt"/>
                <a:cs typeface="Arial" panose="020B0604020202020204" pitchFamily="34" charset="0"/>
              </a:rPr>
              <a:t>°C</a:t>
            </a:r>
            <a:r>
              <a:rPr lang="en-US" sz="2400" dirty="0">
                <a:latin typeface="+mn-lt"/>
              </a:rPr>
              <a:t> </a:t>
            </a:r>
          </a:p>
        </p:txBody>
      </p:sp>
      <p:sp>
        <p:nvSpPr>
          <p:cNvPr id="6" name="TextBox 5">
            <a:extLst>
              <a:ext uri="{FF2B5EF4-FFF2-40B4-BE49-F238E27FC236}">
                <a16:creationId xmlns:a16="http://schemas.microsoft.com/office/drawing/2014/main" id="{0401D096-3EC5-4CB3-9DBC-77F3A6F38965}"/>
              </a:ext>
            </a:extLst>
          </p:cNvPr>
          <p:cNvSpPr txBox="1"/>
          <p:nvPr/>
        </p:nvSpPr>
        <p:spPr>
          <a:xfrm>
            <a:off x="9120230" y="3916876"/>
            <a:ext cx="2734774" cy="1754326"/>
          </a:xfrm>
          <a:prstGeom prst="rect">
            <a:avLst/>
          </a:prstGeom>
          <a:noFill/>
        </p:spPr>
        <p:txBody>
          <a:bodyPr wrap="square" rtlCol="0">
            <a:spAutoFit/>
          </a:bodyPr>
          <a:lstStyle/>
          <a:p>
            <a:pPr algn="l">
              <a:lnSpc>
                <a:spcPct val="90000"/>
              </a:lnSpc>
            </a:pPr>
            <a:r>
              <a:rPr lang="en-US" sz="2400" dirty="0">
                <a:latin typeface="+mn-lt"/>
              </a:rPr>
              <a:t>No degradation of strength under LWR relevant dose and temperature</a:t>
            </a:r>
          </a:p>
        </p:txBody>
      </p:sp>
      <p:sp>
        <p:nvSpPr>
          <p:cNvPr id="7" name="TextBox 6">
            <a:extLst>
              <a:ext uri="{FF2B5EF4-FFF2-40B4-BE49-F238E27FC236}">
                <a16:creationId xmlns:a16="http://schemas.microsoft.com/office/drawing/2014/main" id="{79CBBC13-04FA-4C50-9C19-48EF8C3B0EF0}"/>
              </a:ext>
            </a:extLst>
          </p:cNvPr>
          <p:cNvSpPr txBox="1"/>
          <p:nvPr/>
        </p:nvSpPr>
        <p:spPr>
          <a:xfrm>
            <a:off x="842158" y="4581673"/>
            <a:ext cx="1753301" cy="1089529"/>
          </a:xfrm>
          <a:prstGeom prst="rect">
            <a:avLst/>
          </a:prstGeom>
          <a:noFill/>
        </p:spPr>
        <p:txBody>
          <a:bodyPr wrap="square" rtlCol="0">
            <a:spAutoFit/>
          </a:bodyPr>
          <a:lstStyle/>
          <a:p>
            <a:pPr algn="l">
              <a:lnSpc>
                <a:spcPct val="90000"/>
              </a:lnSpc>
            </a:pPr>
            <a:r>
              <a:rPr lang="en-US" sz="2400" dirty="0">
                <a:latin typeface="+mn-lt"/>
              </a:rPr>
              <a:t>Steam oxidation resistant</a:t>
            </a:r>
          </a:p>
        </p:txBody>
      </p:sp>
    </p:spTree>
    <p:extLst>
      <p:ext uri="{BB962C8B-B14F-4D97-AF65-F5344CB8AC3E}">
        <p14:creationId xmlns:p14="http://schemas.microsoft.com/office/powerpoint/2010/main" val="86692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A9CE-8552-4319-8D8E-A1ED5AFBCCD1}"/>
              </a:ext>
            </a:extLst>
          </p:cNvPr>
          <p:cNvSpPr>
            <a:spLocks noGrp="1"/>
          </p:cNvSpPr>
          <p:nvPr>
            <p:ph type="title"/>
          </p:nvPr>
        </p:nvSpPr>
        <p:spPr>
          <a:xfrm>
            <a:off x="429768" y="274320"/>
            <a:ext cx="11425236" cy="978729"/>
          </a:xfrm>
        </p:spPr>
        <p:txBody>
          <a:bodyPr/>
          <a:lstStyle/>
          <a:p>
            <a:r>
              <a:rPr lang="en-US" dirty="0"/>
              <a:t>Development of accident tolerant SiC based fuel cladding: recent focuses at ORNL</a:t>
            </a:r>
          </a:p>
        </p:txBody>
      </p:sp>
      <p:pic>
        <p:nvPicPr>
          <p:cNvPr id="4" name="Picture 3" descr="57e8bcfc-77c0-495b-9b2a-6d439481ac7a@namprd09">
            <a:extLst>
              <a:ext uri="{FF2B5EF4-FFF2-40B4-BE49-F238E27FC236}">
                <a16:creationId xmlns:a16="http://schemas.microsoft.com/office/drawing/2014/main" id="{776B286F-EF58-4A84-8CFC-0A596FB1C447}"/>
              </a:ext>
            </a:extLst>
          </p:cNvPr>
          <p:cNvPicPr/>
          <p:nvPr/>
        </p:nvPicPr>
        <p:blipFill rotWithShape="1">
          <a:blip r:embed="rId2">
            <a:extLst>
              <a:ext uri="{28A0092B-C50C-407E-A947-70E740481C1C}">
                <a14:useLocalDpi xmlns:a14="http://schemas.microsoft.com/office/drawing/2010/main" val="0"/>
              </a:ext>
            </a:extLst>
          </a:blip>
          <a:srcRect l="22613" t="27897" r="51940" b="35630"/>
          <a:stretch/>
        </p:blipFill>
        <p:spPr bwMode="auto">
          <a:xfrm rot="5400000">
            <a:off x="3737871" y="4040056"/>
            <a:ext cx="2449199" cy="2638049"/>
          </a:xfrm>
          <a:prstGeom prst="rect">
            <a:avLst/>
          </a:prstGeom>
          <a:noFill/>
          <a:ln>
            <a:noFill/>
          </a:ln>
        </p:spPr>
      </p:pic>
      <p:pic>
        <p:nvPicPr>
          <p:cNvPr id="5" name="Picture 4">
            <a:extLst>
              <a:ext uri="{FF2B5EF4-FFF2-40B4-BE49-F238E27FC236}">
                <a16:creationId xmlns:a16="http://schemas.microsoft.com/office/drawing/2014/main" id="{7A3FF15C-89D3-40EA-B49B-D552E3277AEB}"/>
              </a:ext>
            </a:extLst>
          </p:cNvPr>
          <p:cNvPicPr>
            <a:picLocks noChangeAspect="1"/>
          </p:cNvPicPr>
          <p:nvPr/>
        </p:nvPicPr>
        <p:blipFill rotWithShape="1">
          <a:blip r:embed="rId3"/>
          <a:srcRect l="30968" t="24624" r="32258" b="10860"/>
          <a:stretch/>
        </p:blipFill>
        <p:spPr>
          <a:xfrm>
            <a:off x="3587150" y="1328874"/>
            <a:ext cx="2750643" cy="2714451"/>
          </a:xfrm>
          <a:prstGeom prst="rect">
            <a:avLst/>
          </a:prstGeom>
        </p:spPr>
      </p:pic>
      <p:pic>
        <p:nvPicPr>
          <p:cNvPr id="6" name="Picture 5">
            <a:extLst>
              <a:ext uri="{FF2B5EF4-FFF2-40B4-BE49-F238E27FC236}">
                <a16:creationId xmlns:a16="http://schemas.microsoft.com/office/drawing/2014/main" id="{519B71DA-5C73-4F5C-BC7A-169A97C70271}"/>
              </a:ext>
            </a:extLst>
          </p:cNvPr>
          <p:cNvPicPr>
            <a:picLocks noChangeAspect="1"/>
          </p:cNvPicPr>
          <p:nvPr/>
        </p:nvPicPr>
        <p:blipFill rotWithShape="1">
          <a:blip r:embed="rId4"/>
          <a:srcRect l="11835" t="20840" r="72479" b="29850"/>
          <a:stretch/>
        </p:blipFill>
        <p:spPr>
          <a:xfrm>
            <a:off x="6606631" y="1328874"/>
            <a:ext cx="3056389" cy="2702280"/>
          </a:xfrm>
          <a:prstGeom prst="rect">
            <a:avLst/>
          </a:prstGeom>
        </p:spPr>
      </p:pic>
      <p:sp>
        <p:nvSpPr>
          <p:cNvPr id="7" name="TextBox 6">
            <a:extLst>
              <a:ext uri="{FF2B5EF4-FFF2-40B4-BE49-F238E27FC236}">
                <a16:creationId xmlns:a16="http://schemas.microsoft.com/office/drawing/2014/main" id="{EA2114FC-3812-4E62-A889-3E2AD4790C05}"/>
              </a:ext>
            </a:extLst>
          </p:cNvPr>
          <p:cNvSpPr txBox="1"/>
          <p:nvPr/>
        </p:nvSpPr>
        <p:spPr>
          <a:xfrm>
            <a:off x="549839" y="2443027"/>
            <a:ext cx="3093607" cy="1588127"/>
          </a:xfrm>
          <a:prstGeom prst="rect">
            <a:avLst/>
          </a:prstGeom>
          <a:noFill/>
        </p:spPr>
        <p:txBody>
          <a:bodyPr wrap="square" rtlCol="0">
            <a:spAutoFit/>
          </a:bodyPr>
          <a:lstStyle/>
          <a:p>
            <a:pPr algn="l">
              <a:lnSpc>
                <a:spcPct val="90000"/>
              </a:lnSpc>
            </a:pPr>
            <a:r>
              <a:rPr lang="en-US" dirty="0">
                <a:latin typeface="+mn-lt"/>
              </a:rPr>
              <a:t>Irradiation effects</a:t>
            </a:r>
          </a:p>
          <a:p>
            <a:pPr marL="285750" indent="-285750" algn="l">
              <a:lnSpc>
                <a:spcPct val="90000"/>
              </a:lnSpc>
              <a:buFont typeface="Arial" panose="020B0604020202020204" pitchFamily="34" charset="0"/>
              <a:buChar char="•"/>
            </a:pPr>
            <a:r>
              <a:rPr lang="en-US" dirty="0">
                <a:latin typeface="+mn-lt"/>
              </a:rPr>
              <a:t>Irradiation under temperature gradient</a:t>
            </a:r>
          </a:p>
          <a:p>
            <a:pPr marL="285750" indent="-285750" algn="l">
              <a:lnSpc>
                <a:spcPct val="90000"/>
              </a:lnSpc>
              <a:buFont typeface="Arial" panose="020B0604020202020204" pitchFamily="34" charset="0"/>
              <a:buChar char="•"/>
            </a:pPr>
            <a:r>
              <a:rPr lang="en-US" dirty="0">
                <a:latin typeface="+mn-lt"/>
              </a:rPr>
              <a:t>Irradiation + hydrothermal corrosion</a:t>
            </a:r>
          </a:p>
          <a:p>
            <a:pPr marL="285750" indent="-285750" algn="l">
              <a:lnSpc>
                <a:spcPct val="90000"/>
              </a:lnSpc>
              <a:buFont typeface="Arial" panose="020B0604020202020204" pitchFamily="34" charset="0"/>
              <a:buChar char="•"/>
            </a:pPr>
            <a:r>
              <a:rPr lang="en-US" dirty="0">
                <a:latin typeface="+mn-lt"/>
              </a:rPr>
              <a:t>Bowing of clad</a:t>
            </a:r>
          </a:p>
        </p:txBody>
      </p:sp>
      <p:sp>
        <p:nvSpPr>
          <p:cNvPr id="8" name="TextBox 7">
            <a:extLst>
              <a:ext uri="{FF2B5EF4-FFF2-40B4-BE49-F238E27FC236}">
                <a16:creationId xmlns:a16="http://schemas.microsoft.com/office/drawing/2014/main" id="{74E4B5AA-4597-4596-8669-BD6EA641AE56}"/>
              </a:ext>
            </a:extLst>
          </p:cNvPr>
          <p:cNvSpPr txBox="1"/>
          <p:nvPr/>
        </p:nvSpPr>
        <p:spPr>
          <a:xfrm>
            <a:off x="9194694" y="2704497"/>
            <a:ext cx="2997306" cy="1338828"/>
          </a:xfrm>
          <a:prstGeom prst="rect">
            <a:avLst/>
          </a:prstGeom>
          <a:noFill/>
        </p:spPr>
        <p:txBody>
          <a:bodyPr wrap="square" rtlCol="0">
            <a:spAutoFit/>
          </a:bodyPr>
          <a:lstStyle/>
          <a:p>
            <a:pPr algn="l">
              <a:lnSpc>
                <a:spcPct val="90000"/>
              </a:lnSpc>
            </a:pPr>
            <a:r>
              <a:rPr lang="en-US" dirty="0">
                <a:latin typeface="+mn-lt"/>
              </a:rPr>
              <a:t>Fuel performance modeling</a:t>
            </a:r>
          </a:p>
          <a:p>
            <a:pPr marL="285750" indent="-285750" algn="l">
              <a:lnSpc>
                <a:spcPct val="90000"/>
              </a:lnSpc>
              <a:buFont typeface="Arial" panose="020B0604020202020204" pitchFamily="34" charset="0"/>
              <a:buChar char="•"/>
            </a:pPr>
            <a:r>
              <a:rPr lang="en-US" dirty="0">
                <a:latin typeface="+mn-lt"/>
              </a:rPr>
              <a:t>Stress state</a:t>
            </a:r>
          </a:p>
          <a:p>
            <a:pPr marL="285750" indent="-285750" algn="l">
              <a:lnSpc>
                <a:spcPct val="90000"/>
              </a:lnSpc>
              <a:buFont typeface="Arial" panose="020B0604020202020204" pitchFamily="34" charset="0"/>
              <a:buChar char="•"/>
            </a:pPr>
            <a:r>
              <a:rPr lang="en-US" dirty="0">
                <a:latin typeface="+mn-lt"/>
              </a:rPr>
              <a:t>Dimensional stability</a:t>
            </a:r>
          </a:p>
          <a:p>
            <a:pPr marL="285750" indent="-285750" algn="l">
              <a:lnSpc>
                <a:spcPct val="90000"/>
              </a:lnSpc>
              <a:buFont typeface="Arial" panose="020B0604020202020204" pitchFamily="34" charset="0"/>
              <a:buChar char="•"/>
            </a:pPr>
            <a:r>
              <a:rPr lang="en-US" dirty="0">
                <a:latin typeface="+mn-lt"/>
              </a:rPr>
              <a:t>Accident behavior</a:t>
            </a:r>
          </a:p>
        </p:txBody>
      </p:sp>
      <p:sp>
        <p:nvSpPr>
          <p:cNvPr id="9" name="TextBox 8">
            <a:extLst>
              <a:ext uri="{FF2B5EF4-FFF2-40B4-BE49-F238E27FC236}">
                <a16:creationId xmlns:a16="http://schemas.microsoft.com/office/drawing/2014/main" id="{793B1FFF-5444-4AAA-ADCF-D0278145AE56}"/>
              </a:ext>
            </a:extLst>
          </p:cNvPr>
          <p:cNvSpPr txBox="1"/>
          <p:nvPr/>
        </p:nvSpPr>
        <p:spPr>
          <a:xfrm>
            <a:off x="549839" y="5233303"/>
            <a:ext cx="3380234" cy="1089529"/>
          </a:xfrm>
          <a:prstGeom prst="rect">
            <a:avLst/>
          </a:prstGeom>
          <a:noFill/>
        </p:spPr>
        <p:txBody>
          <a:bodyPr wrap="square" rtlCol="0">
            <a:spAutoFit/>
          </a:bodyPr>
          <a:lstStyle/>
          <a:p>
            <a:pPr algn="l">
              <a:lnSpc>
                <a:spcPct val="90000"/>
              </a:lnSpc>
            </a:pPr>
            <a:r>
              <a:rPr lang="en-US" dirty="0">
                <a:latin typeface="+mn-lt"/>
              </a:rPr>
              <a:t>Coating development</a:t>
            </a:r>
          </a:p>
          <a:p>
            <a:pPr marL="285750" indent="-285750" algn="l">
              <a:lnSpc>
                <a:spcPct val="90000"/>
              </a:lnSpc>
              <a:buFont typeface="Arial" panose="020B0604020202020204" pitchFamily="34" charset="0"/>
              <a:buChar char="•"/>
            </a:pPr>
            <a:r>
              <a:rPr lang="en-US" dirty="0">
                <a:latin typeface="+mn-lt"/>
              </a:rPr>
              <a:t>Mitigations of loss of hermeticity and hydrothermal corrosion </a:t>
            </a:r>
          </a:p>
        </p:txBody>
      </p:sp>
      <p:sp>
        <p:nvSpPr>
          <p:cNvPr id="13" name="TextBox 12">
            <a:extLst>
              <a:ext uri="{FF2B5EF4-FFF2-40B4-BE49-F238E27FC236}">
                <a16:creationId xmlns:a16="http://schemas.microsoft.com/office/drawing/2014/main" id="{EE7889FF-671E-430B-9DBE-E33EE65689CB}"/>
              </a:ext>
            </a:extLst>
          </p:cNvPr>
          <p:cNvSpPr txBox="1"/>
          <p:nvPr/>
        </p:nvSpPr>
        <p:spPr>
          <a:xfrm>
            <a:off x="9279982" y="5218239"/>
            <a:ext cx="2997306" cy="840230"/>
          </a:xfrm>
          <a:prstGeom prst="rect">
            <a:avLst/>
          </a:prstGeom>
          <a:noFill/>
        </p:spPr>
        <p:txBody>
          <a:bodyPr wrap="square" rtlCol="0">
            <a:spAutoFit/>
          </a:bodyPr>
          <a:lstStyle/>
          <a:p>
            <a:pPr algn="l">
              <a:lnSpc>
                <a:spcPct val="90000"/>
              </a:lnSpc>
            </a:pPr>
            <a:r>
              <a:rPr lang="en-US" dirty="0">
                <a:latin typeface="+mn-lt"/>
              </a:rPr>
              <a:t>Corrosion</a:t>
            </a:r>
          </a:p>
          <a:p>
            <a:pPr marL="285750" indent="-285750" algn="l">
              <a:lnSpc>
                <a:spcPct val="90000"/>
              </a:lnSpc>
              <a:buFont typeface="Arial" panose="020B0604020202020204" pitchFamily="34" charset="0"/>
              <a:buChar char="•"/>
            </a:pPr>
            <a:r>
              <a:rPr lang="en-US" dirty="0">
                <a:latin typeface="+mn-lt"/>
              </a:rPr>
              <a:t>Normal operations</a:t>
            </a:r>
          </a:p>
          <a:p>
            <a:pPr marL="285750" indent="-285750" algn="l">
              <a:lnSpc>
                <a:spcPct val="90000"/>
              </a:lnSpc>
              <a:buFont typeface="Arial" panose="020B0604020202020204" pitchFamily="34" charset="0"/>
              <a:buChar char="•"/>
            </a:pPr>
            <a:r>
              <a:rPr lang="en-US" dirty="0">
                <a:latin typeface="+mn-lt"/>
              </a:rPr>
              <a:t>Accident conditions</a:t>
            </a:r>
          </a:p>
        </p:txBody>
      </p:sp>
      <p:grpSp>
        <p:nvGrpSpPr>
          <p:cNvPr id="14" name="Group 13">
            <a:extLst>
              <a:ext uri="{FF2B5EF4-FFF2-40B4-BE49-F238E27FC236}">
                <a16:creationId xmlns:a16="http://schemas.microsoft.com/office/drawing/2014/main" id="{1206D061-F2D6-48AB-967C-3602DAD38B3D}"/>
              </a:ext>
            </a:extLst>
          </p:cNvPr>
          <p:cNvGrpSpPr/>
          <p:nvPr/>
        </p:nvGrpSpPr>
        <p:grpSpPr>
          <a:xfrm>
            <a:off x="6606631" y="4106979"/>
            <a:ext cx="2577695" cy="2450088"/>
            <a:chOff x="6606631" y="4106979"/>
            <a:chExt cx="2577695" cy="2450088"/>
          </a:xfrm>
        </p:grpSpPr>
        <p:pic>
          <p:nvPicPr>
            <p:cNvPr id="12" name="Picture 11">
              <a:extLst>
                <a:ext uri="{FF2B5EF4-FFF2-40B4-BE49-F238E27FC236}">
                  <a16:creationId xmlns:a16="http://schemas.microsoft.com/office/drawing/2014/main" id="{3F96624D-72DE-425B-8DF3-AD5CAE3A4444}"/>
                </a:ext>
              </a:extLst>
            </p:cNvPr>
            <p:cNvPicPr/>
            <p:nvPr/>
          </p:nvPicPr>
          <p:blipFill rotWithShape="1">
            <a:blip r:embed="rId5">
              <a:extLst>
                <a:ext uri="{28A0092B-C50C-407E-A947-70E740481C1C}">
                  <a14:useLocalDpi xmlns:a14="http://schemas.microsoft.com/office/drawing/2010/main" val="0"/>
                </a:ext>
              </a:extLst>
            </a:blip>
            <a:srcRect r="50319" b="37381"/>
            <a:stretch/>
          </p:blipFill>
          <p:spPr bwMode="auto">
            <a:xfrm>
              <a:off x="6606631" y="4106979"/>
              <a:ext cx="2577695" cy="2450088"/>
            </a:xfrm>
            <a:prstGeom prst="rect">
              <a:avLst/>
            </a:prstGeom>
            <a:noFill/>
          </p:spPr>
        </p:pic>
        <p:sp>
          <p:nvSpPr>
            <p:cNvPr id="3" name="Rectangle 2">
              <a:extLst>
                <a:ext uri="{FF2B5EF4-FFF2-40B4-BE49-F238E27FC236}">
                  <a16:creationId xmlns:a16="http://schemas.microsoft.com/office/drawing/2014/main" id="{0B3709E3-A154-4832-879F-50B9705F8366}"/>
                </a:ext>
              </a:extLst>
            </p:cNvPr>
            <p:cNvSpPr/>
            <p:nvPr/>
          </p:nvSpPr>
          <p:spPr>
            <a:xfrm>
              <a:off x="8548382" y="4538444"/>
              <a:ext cx="243280" cy="201336"/>
            </a:xfrm>
            <a:prstGeom prst="rect">
              <a:avLst/>
            </a:prstGeom>
            <a:solidFill>
              <a:srgbClr val="AEB0AF"/>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5" name="Rectangle 14">
            <a:extLst>
              <a:ext uri="{FF2B5EF4-FFF2-40B4-BE49-F238E27FC236}">
                <a16:creationId xmlns:a16="http://schemas.microsoft.com/office/drawing/2014/main" id="{10BDE4A6-C826-4A7D-BF73-49F49797DF32}"/>
              </a:ext>
            </a:extLst>
          </p:cNvPr>
          <p:cNvSpPr/>
          <p:nvPr/>
        </p:nvSpPr>
        <p:spPr>
          <a:xfrm>
            <a:off x="352338" y="1253049"/>
            <a:ext cx="11694253" cy="2881432"/>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7528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75D4-58A9-45B3-976B-B5E51A0A0F25}"/>
              </a:ext>
            </a:extLst>
          </p:cNvPr>
          <p:cNvSpPr>
            <a:spLocks noGrp="1"/>
          </p:cNvSpPr>
          <p:nvPr>
            <p:ph type="title"/>
          </p:nvPr>
        </p:nvSpPr>
        <p:spPr/>
        <p:txBody>
          <a:bodyPr/>
          <a:lstStyle/>
          <a:p>
            <a:r>
              <a:rPr lang="en-US" dirty="0"/>
              <a:t>Fuel performance modeling of </a:t>
            </a:r>
            <a:r>
              <a:rPr lang="en-US" dirty="0" err="1"/>
              <a:t>SiC</a:t>
            </a:r>
            <a:r>
              <a:rPr lang="en-US" dirty="0"/>
              <a:t> based cladding</a:t>
            </a:r>
          </a:p>
        </p:txBody>
      </p:sp>
      <p:graphicFrame>
        <p:nvGraphicFramePr>
          <p:cNvPr id="3" name="Diagram 2">
            <a:extLst>
              <a:ext uri="{FF2B5EF4-FFF2-40B4-BE49-F238E27FC236}">
                <a16:creationId xmlns:a16="http://schemas.microsoft.com/office/drawing/2014/main" id="{F1DF75C1-E4D5-48F4-9715-A03DD4D19128}"/>
              </a:ext>
            </a:extLst>
          </p:cNvPr>
          <p:cNvGraphicFramePr/>
          <p:nvPr>
            <p:extLst>
              <p:ext uri="{D42A27DB-BD31-4B8C-83A1-F6EECF244321}">
                <p14:modId xmlns:p14="http://schemas.microsoft.com/office/powerpoint/2010/main" val="654526233"/>
              </p:ext>
            </p:extLst>
          </p:nvPr>
        </p:nvGraphicFramePr>
        <p:xfrm>
          <a:off x="-410193" y="1240941"/>
          <a:ext cx="7220333" cy="4813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a:extLst>
              <a:ext uri="{FF2B5EF4-FFF2-40B4-BE49-F238E27FC236}">
                <a16:creationId xmlns:a16="http://schemas.microsoft.com/office/drawing/2014/main" id="{C582E583-5E94-4546-A02E-C8522289DB1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22" b="98748" l="48359" r="94530">
                        <a14:foregroundMark x1="46389" y1="16279" x2="45733" y2="69231"/>
                        <a14:foregroundMark x1="45733" y1="69231" x2="48359" y2="17889"/>
                        <a14:foregroundMark x1="48359" y1="17889" x2="79650" y2="12880"/>
                        <a14:foregroundMark x1="79650" y1="12880" x2="48578" y2="17174"/>
                        <a14:foregroundMark x1="48578" y1="17174" x2="82932" y2="16279"/>
                        <a14:foregroundMark x1="82932" y1="16279" x2="51641" y2="20215"/>
                        <a14:foregroundMark x1="51641" y1="20215" x2="84245" y2="23077"/>
                        <a14:foregroundMark x1="84245" y1="23077" x2="95186" y2="74061"/>
                        <a14:foregroundMark x1="95186" y1="74061" x2="91466" y2="48122"/>
                        <a14:foregroundMark x1="91466" y1="48122" x2="89934" y2="76386"/>
                        <a14:foregroundMark x1="89934" y1="76386" x2="48359" y2="85868"/>
                        <a14:foregroundMark x1="89934" y1="94454" x2="92779" y2="41860"/>
                        <a14:foregroundMark x1="92779" y1="41860" x2="95186" y2="93739"/>
                        <a14:foregroundMark x1="95186" y1="93739" x2="91466" y2="38998"/>
                        <a14:foregroundMark x1="91466" y1="38998" x2="77899" y2="15564"/>
                        <a14:foregroundMark x1="77899" y1="15564" x2="46827" y2="16279"/>
                        <a14:foregroundMark x1="46827" y1="16279" x2="77681" y2="12880"/>
                        <a14:foregroundMark x1="77681" y1="12880" x2="53392" y2="18605"/>
                        <a14:foregroundMark x1="94748" y1="23256" x2="94748" y2="62075"/>
                        <a14:foregroundMark x1="90591" y1="92129" x2="92779" y2="98748"/>
                        <a14:foregroundMark x1="78118" y1="12522" x2="78118" y2="13596"/>
                        <a14:foregroundMark x1="51641" y1="15206" x2="76368" y2="12522"/>
                      </a14:backgroundRemoval>
                    </a14:imgEffect>
                  </a14:imgLayer>
                </a14:imgProps>
              </a:ext>
              <a:ext uri="{28A0092B-C50C-407E-A947-70E740481C1C}">
                <a14:useLocalDpi xmlns:a14="http://schemas.microsoft.com/office/drawing/2010/main" val="0"/>
              </a:ext>
            </a:extLst>
          </a:blip>
          <a:srcRect l="45295" t="9941"/>
          <a:stretch/>
        </p:blipFill>
        <p:spPr bwMode="auto">
          <a:xfrm>
            <a:off x="3944663" y="3071880"/>
            <a:ext cx="637993" cy="128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9E3091A1-C4CE-438A-B64C-8E2302DF357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267" b="50988" l="10000" r="90000">
                        <a14:foregroundMark x1="22253" y1="48724" x2="27562" y2="48354"/>
                        <a14:foregroundMark x1="27562" y1="48354" x2="22253" y2="50617"/>
                        <a14:foregroundMark x1="22253" y1="50617" x2="27006" y2="47695"/>
                        <a14:foregroundMark x1="27006" y1="47695" x2="22315" y2="50988"/>
                        <a14:foregroundMark x1="22315" y1="50988" x2="26543" y2="48354"/>
                      </a14:backgroundRemoval>
                    </a14:imgEffect>
                    <a14:imgEffect>
                      <a14:brightnessContrast bright="40000"/>
                    </a14:imgEffect>
                  </a14:imgLayer>
                </a14:imgProps>
              </a:ext>
              <a:ext uri="{28A0092B-C50C-407E-A947-70E740481C1C}">
                <a14:useLocalDpi xmlns:a14="http://schemas.microsoft.com/office/drawing/2010/main" val="0"/>
              </a:ext>
            </a:extLst>
          </a:blip>
          <a:srcRect l="14082" t="20597" r="71155" b="48474"/>
          <a:stretch/>
        </p:blipFill>
        <p:spPr bwMode="auto">
          <a:xfrm>
            <a:off x="3359365" y="1571779"/>
            <a:ext cx="833577" cy="130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511C0F4-2FF9-46B5-BD16-67D1AE4AFDB8}"/>
              </a:ext>
            </a:extLst>
          </p:cNvPr>
          <p:cNvPicPr>
            <a:picLocks noChangeAspect="1"/>
          </p:cNvPicPr>
          <p:nvPr/>
        </p:nvPicPr>
        <p:blipFill rotWithShape="1">
          <a:blip r:embed="rId11"/>
          <a:srcRect l="7007" t="9420" r="64829" b="3800"/>
          <a:stretch/>
        </p:blipFill>
        <p:spPr>
          <a:xfrm>
            <a:off x="3301418" y="4550412"/>
            <a:ext cx="962242" cy="1241153"/>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sp>
        <p:nvSpPr>
          <p:cNvPr id="9" name="Arrow: Right 8">
            <a:extLst>
              <a:ext uri="{FF2B5EF4-FFF2-40B4-BE49-F238E27FC236}">
                <a16:creationId xmlns:a16="http://schemas.microsoft.com/office/drawing/2014/main" id="{589494C7-2FDF-4334-A2F2-BA987E26C6D4}"/>
              </a:ext>
            </a:extLst>
          </p:cNvPr>
          <p:cNvSpPr/>
          <p:nvPr/>
        </p:nvSpPr>
        <p:spPr>
          <a:xfrm flipH="1">
            <a:off x="3270581" y="3448878"/>
            <a:ext cx="365760" cy="413174"/>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TextBox 11">
            <a:extLst>
              <a:ext uri="{FF2B5EF4-FFF2-40B4-BE49-F238E27FC236}">
                <a16:creationId xmlns:a16="http://schemas.microsoft.com/office/drawing/2014/main" id="{C7685B3E-F3C1-4C23-8FB2-D955F6F283AA}"/>
              </a:ext>
            </a:extLst>
          </p:cNvPr>
          <p:cNvSpPr txBox="1"/>
          <p:nvPr/>
        </p:nvSpPr>
        <p:spPr>
          <a:xfrm>
            <a:off x="6747545" y="2072137"/>
            <a:ext cx="4999839" cy="3416320"/>
          </a:xfrm>
          <a:prstGeom prst="rect">
            <a:avLst/>
          </a:prstGeom>
          <a:noFill/>
        </p:spPr>
        <p:txBody>
          <a:bodyPr wrap="square" rtlCol="0">
            <a:spAutoFit/>
          </a:bodyPr>
          <a:lstStyle/>
          <a:p>
            <a:pPr marL="342900" indent="-342900" algn="l">
              <a:lnSpc>
                <a:spcPct val="90000"/>
              </a:lnSpc>
              <a:buFont typeface="Arial" panose="020B0604020202020204" pitchFamily="34" charset="0"/>
              <a:buChar char="•"/>
            </a:pPr>
            <a:r>
              <a:rPr lang="en-US" sz="2400" dirty="0">
                <a:latin typeface="+mn-lt"/>
              </a:rPr>
              <a:t>Fuel performance model is required to assess performance of SiC cladding</a:t>
            </a:r>
          </a:p>
          <a:p>
            <a:pPr marL="800100" lvl="1" indent="-342900">
              <a:lnSpc>
                <a:spcPct val="90000"/>
              </a:lnSpc>
              <a:buFontTx/>
              <a:buChar char="-"/>
            </a:pPr>
            <a:r>
              <a:rPr lang="en-US" sz="2400" dirty="0">
                <a:latin typeface="+mn-lt"/>
              </a:rPr>
              <a:t>Optimization of cladding/fuel design</a:t>
            </a:r>
          </a:p>
          <a:p>
            <a:pPr marL="800100" lvl="1" indent="-342900">
              <a:lnSpc>
                <a:spcPct val="90000"/>
              </a:lnSpc>
              <a:buFontTx/>
              <a:buChar char="-"/>
            </a:pPr>
            <a:r>
              <a:rPr lang="en-US" sz="2400" dirty="0">
                <a:latin typeface="+mn-lt"/>
              </a:rPr>
              <a:t>Prediction of PCMI</a:t>
            </a:r>
          </a:p>
          <a:p>
            <a:pPr marL="800100" lvl="1" indent="-342900">
              <a:lnSpc>
                <a:spcPct val="90000"/>
              </a:lnSpc>
              <a:buFontTx/>
              <a:buChar char="-"/>
            </a:pPr>
            <a:r>
              <a:rPr lang="en-US" sz="2400" dirty="0">
                <a:latin typeface="+mn-lt"/>
              </a:rPr>
              <a:t>Failure assessment</a:t>
            </a:r>
          </a:p>
          <a:p>
            <a:pPr algn="l">
              <a:lnSpc>
                <a:spcPct val="90000"/>
              </a:lnSpc>
            </a:pPr>
            <a:endParaRPr lang="en-US" sz="2400" dirty="0">
              <a:latin typeface="+mn-lt"/>
            </a:endParaRPr>
          </a:p>
          <a:p>
            <a:pPr marL="342900" indent="-342900" algn="l">
              <a:lnSpc>
                <a:spcPct val="90000"/>
              </a:lnSpc>
              <a:buFont typeface="Arial" panose="020B0604020202020204" pitchFamily="34" charset="0"/>
              <a:buChar char="•"/>
            </a:pPr>
            <a:r>
              <a:rPr lang="en-US" sz="2400" dirty="0">
                <a:latin typeface="+mn-lt"/>
              </a:rPr>
              <a:t>Validation of the model is a focus of this project </a:t>
            </a:r>
          </a:p>
        </p:txBody>
      </p:sp>
    </p:spTree>
    <p:extLst>
      <p:ext uri="{BB962C8B-B14F-4D97-AF65-F5344CB8AC3E}">
        <p14:creationId xmlns:p14="http://schemas.microsoft.com/office/powerpoint/2010/main" val="256708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630C-73E8-45B4-BD6B-2062BD757465}"/>
              </a:ext>
            </a:extLst>
          </p:cNvPr>
          <p:cNvSpPr>
            <a:spLocks noGrp="1"/>
          </p:cNvSpPr>
          <p:nvPr>
            <p:ph type="title"/>
          </p:nvPr>
        </p:nvSpPr>
        <p:spPr/>
        <p:txBody>
          <a:bodyPr/>
          <a:lstStyle/>
          <a:p>
            <a:r>
              <a:rPr lang="en-US" dirty="0"/>
              <a:t>Project approach</a:t>
            </a:r>
          </a:p>
        </p:txBody>
      </p:sp>
      <p:sp>
        <p:nvSpPr>
          <p:cNvPr id="38" name="Rectangle 37">
            <a:extLst>
              <a:ext uri="{FF2B5EF4-FFF2-40B4-BE49-F238E27FC236}">
                <a16:creationId xmlns:a16="http://schemas.microsoft.com/office/drawing/2014/main" id="{DD68E045-B13A-4847-99E1-B1CB777662FD}"/>
              </a:ext>
            </a:extLst>
          </p:cNvPr>
          <p:cNvSpPr/>
          <p:nvPr/>
        </p:nvSpPr>
        <p:spPr>
          <a:xfrm>
            <a:off x="1037582" y="1334228"/>
            <a:ext cx="3411397" cy="4908951"/>
          </a:xfrm>
          <a:prstGeom prst="rect">
            <a:avLst/>
          </a:prstGeom>
          <a:solidFill>
            <a:sysClr val="window" lastClr="FFFFFF"/>
          </a:solidFill>
          <a:ln w="762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1E3BA75-BC0B-4147-A591-076D554F8EFB}"/>
              </a:ext>
            </a:extLst>
          </p:cNvPr>
          <p:cNvPicPr>
            <a:picLocks noChangeAspect="1"/>
          </p:cNvPicPr>
          <p:nvPr/>
        </p:nvPicPr>
        <p:blipFill rotWithShape="1">
          <a:blip r:embed="rId2"/>
          <a:srcRect l="33871" t="22980" r="40136" b="7954"/>
          <a:stretch/>
        </p:blipFill>
        <p:spPr>
          <a:xfrm>
            <a:off x="1182677" y="2443599"/>
            <a:ext cx="3168975" cy="3524864"/>
          </a:xfrm>
          <a:prstGeom prst="rect">
            <a:avLst/>
          </a:prstGeom>
        </p:spPr>
      </p:pic>
      <p:sp>
        <p:nvSpPr>
          <p:cNvPr id="40" name="TextBox 39">
            <a:extLst>
              <a:ext uri="{FF2B5EF4-FFF2-40B4-BE49-F238E27FC236}">
                <a16:creationId xmlns:a16="http://schemas.microsoft.com/office/drawing/2014/main" id="{862363F0-593B-4F7E-B00B-4AC7C6C5EE0B}"/>
              </a:ext>
            </a:extLst>
          </p:cNvPr>
          <p:cNvSpPr txBox="1"/>
          <p:nvPr/>
        </p:nvSpPr>
        <p:spPr>
          <a:xfrm>
            <a:off x="1186663" y="1427936"/>
            <a:ext cx="3180522" cy="1015663"/>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X ray diffraction computed tomography </a:t>
            </a:r>
            <a:r>
              <a:rPr lang="en-US" sz="2000" i="1" dirty="0">
                <a:solidFill>
                  <a:prstClr val="black"/>
                </a:solidFill>
                <a:latin typeface="Calibri" panose="020F0502020204030204"/>
                <a:cs typeface="+mn-cs"/>
              </a:rPr>
              <a:t>providing lattice strain map</a:t>
            </a:r>
          </a:p>
        </p:txBody>
      </p:sp>
      <p:sp>
        <p:nvSpPr>
          <p:cNvPr id="41" name="Rectangle 40">
            <a:extLst>
              <a:ext uri="{FF2B5EF4-FFF2-40B4-BE49-F238E27FC236}">
                <a16:creationId xmlns:a16="http://schemas.microsoft.com/office/drawing/2014/main" id="{0880A1E3-749A-4547-A8A5-518D0A2CCB3F}"/>
              </a:ext>
            </a:extLst>
          </p:cNvPr>
          <p:cNvSpPr/>
          <p:nvPr/>
        </p:nvSpPr>
        <p:spPr>
          <a:xfrm>
            <a:off x="1175769" y="2559095"/>
            <a:ext cx="495272" cy="13596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95858818-F314-4848-AE21-879B604B0A11}"/>
              </a:ext>
            </a:extLst>
          </p:cNvPr>
          <p:cNvPicPr>
            <a:picLocks noChangeAspect="1"/>
          </p:cNvPicPr>
          <p:nvPr/>
        </p:nvPicPr>
        <p:blipFill>
          <a:blip r:embed="rId3"/>
          <a:stretch>
            <a:fillRect/>
          </a:stretch>
        </p:blipFill>
        <p:spPr>
          <a:xfrm>
            <a:off x="7546736" y="860965"/>
            <a:ext cx="2658255" cy="2426118"/>
          </a:xfrm>
          <a:prstGeom prst="rect">
            <a:avLst/>
          </a:prstGeom>
        </p:spPr>
      </p:pic>
      <p:sp>
        <p:nvSpPr>
          <p:cNvPr id="43" name="TextBox 42">
            <a:extLst>
              <a:ext uri="{FF2B5EF4-FFF2-40B4-BE49-F238E27FC236}">
                <a16:creationId xmlns:a16="http://schemas.microsoft.com/office/drawing/2014/main" id="{80AFBB97-1992-4DC4-9B1A-85BF76BC18CA}"/>
              </a:ext>
            </a:extLst>
          </p:cNvPr>
          <p:cNvSpPr txBox="1"/>
          <p:nvPr/>
        </p:nvSpPr>
        <p:spPr>
          <a:xfrm>
            <a:off x="7209711" y="153079"/>
            <a:ext cx="4348686" cy="707886"/>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Stress state during irradiation with temperature gradient simulated by FEM</a:t>
            </a:r>
            <a:endParaRPr lang="en-US" sz="2000" i="1" dirty="0">
              <a:solidFill>
                <a:prstClr val="black"/>
              </a:solidFill>
              <a:latin typeface="Calibri" panose="020F0502020204030204"/>
              <a:cs typeface="+mn-cs"/>
            </a:endParaRPr>
          </a:p>
        </p:txBody>
      </p:sp>
      <p:pic>
        <p:nvPicPr>
          <p:cNvPr id="44" name="Picture 43" descr="A close up of a container&#10;&#10;Description automatically generated">
            <a:extLst>
              <a:ext uri="{FF2B5EF4-FFF2-40B4-BE49-F238E27FC236}">
                <a16:creationId xmlns:a16="http://schemas.microsoft.com/office/drawing/2014/main" id="{FFEE9347-AA10-469B-9523-2F15EC808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573" y="4157561"/>
            <a:ext cx="2354420" cy="2426119"/>
          </a:xfrm>
          <a:prstGeom prst="rect">
            <a:avLst/>
          </a:prstGeom>
        </p:spPr>
      </p:pic>
      <p:pic>
        <p:nvPicPr>
          <p:cNvPr id="45" name="Picture 44">
            <a:extLst>
              <a:ext uri="{FF2B5EF4-FFF2-40B4-BE49-F238E27FC236}">
                <a16:creationId xmlns:a16="http://schemas.microsoft.com/office/drawing/2014/main" id="{B4B8CB5B-BDBA-4350-85C4-2B50D2C5C20D}"/>
              </a:ext>
            </a:extLst>
          </p:cNvPr>
          <p:cNvPicPr>
            <a:picLocks noChangeAspect="1"/>
          </p:cNvPicPr>
          <p:nvPr/>
        </p:nvPicPr>
        <p:blipFill rotWithShape="1">
          <a:blip r:embed="rId5">
            <a:extLst>
              <a:ext uri="{28A0092B-C50C-407E-A947-70E740481C1C}">
                <a14:useLocalDpi xmlns:a14="http://schemas.microsoft.com/office/drawing/2010/main" val="0"/>
              </a:ext>
            </a:extLst>
          </a:blip>
          <a:srcRect l="14051" t="5961" r="10219" b="7227"/>
          <a:stretch/>
        </p:blipFill>
        <p:spPr>
          <a:xfrm>
            <a:off x="10250297" y="3996710"/>
            <a:ext cx="1308100" cy="1205345"/>
          </a:xfrm>
          <a:prstGeom prst="rect">
            <a:avLst/>
          </a:prstGeom>
          <a:ln w="38100">
            <a:solidFill>
              <a:srgbClr val="ED7D31"/>
            </a:solidFill>
          </a:ln>
        </p:spPr>
      </p:pic>
      <p:cxnSp>
        <p:nvCxnSpPr>
          <p:cNvPr id="46" name="Straight Connector 45">
            <a:extLst>
              <a:ext uri="{FF2B5EF4-FFF2-40B4-BE49-F238E27FC236}">
                <a16:creationId xmlns:a16="http://schemas.microsoft.com/office/drawing/2014/main" id="{759CE6B4-23A2-47FF-919B-A2BC4956A44F}"/>
              </a:ext>
            </a:extLst>
          </p:cNvPr>
          <p:cNvCxnSpPr>
            <a:cxnSpLocks/>
          </p:cNvCxnSpPr>
          <p:nvPr/>
        </p:nvCxnSpPr>
        <p:spPr>
          <a:xfrm flipH="1">
            <a:off x="9716897" y="5219584"/>
            <a:ext cx="533400" cy="273050"/>
          </a:xfrm>
          <a:prstGeom prst="line">
            <a:avLst/>
          </a:prstGeom>
          <a:noFill/>
          <a:ln w="38100" cap="flat" cmpd="sng" algn="ctr">
            <a:solidFill>
              <a:srgbClr val="ED7D31"/>
            </a:solidFill>
            <a:prstDash val="solid"/>
            <a:miter lim="800000"/>
          </a:ln>
          <a:effectLst/>
        </p:spPr>
      </p:cxnSp>
      <p:sp>
        <p:nvSpPr>
          <p:cNvPr id="47" name="Rectangle 46">
            <a:extLst>
              <a:ext uri="{FF2B5EF4-FFF2-40B4-BE49-F238E27FC236}">
                <a16:creationId xmlns:a16="http://schemas.microsoft.com/office/drawing/2014/main" id="{CF2E596D-471B-4E11-9F5E-2F056E1255DB}"/>
              </a:ext>
            </a:extLst>
          </p:cNvPr>
          <p:cNvSpPr/>
          <p:nvPr/>
        </p:nvSpPr>
        <p:spPr>
          <a:xfrm>
            <a:off x="9534017" y="5418723"/>
            <a:ext cx="182880" cy="182880"/>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F0C60C8-9563-48DC-ADAC-BE30E4DD7319}"/>
              </a:ext>
            </a:extLst>
          </p:cNvPr>
          <p:cNvSpPr txBox="1"/>
          <p:nvPr/>
        </p:nvSpPr>
        <p:spPr>
          <a:xfrm>
            <a:off x="6844112" y="3253915"/>
            <a:ext cx="4941157" cy="707886"/>
          </a:xfrm>
          <a:prstGeom prst="rect">
            <a:avLst/>
          </a:prstGeom>
          <a:noFill/>
        </p:spPr>
        <p:txBody>
          <a:bodyPr wrap="square" rtlCol="0">
            <a:spAutoFit/>
          </a:bodyPr>
          <a:lstStyle/>
          <a:p>
            <a:pPr fontAlgn="auto">
              <a:spcBef>
                <a:spcPts val="0"/>
              </a:spcBef>
              <a:spcAft>
                <a:spcPts val="0"/>
              </a:spcAft>
            </a:pPr>
            <a:r>
              <a:rPr lang="en-US" sz="2000" i="1" dirty="0">
                <a:solidFill>
                  <a:srgbClr val="C00000"/>
                </a:solidFill>
                <a:latin typeface="Calibri" panose="020F0502020204030204"/>
                <a:cs typeface="+mn-cs"/>
              </a:rPr>
              <a:t>X ray computed tomography images </a:t>
            </a:r>
            <a:r>
              <a:rPr lang="en-US" sz="2000" i="1" dirty="0">
                <a:solidFill>
                  <a:prstClr val="black"/>
                </a:solidFill>
                <a:latin typeface="Calibri" panose="020F0502020204030204"/>
                <a:cs typeface="+mn-cs"/>
              </a:rPr>
              <a:t>showing porosity and radiation-induced cracks</a:t>
            </a:r>
          </a:p>
        </p:txBody>
      </p:sp>
      <p:cxnSp>
        <p:nvCxnSpPr>
          <p:cNvPr id="49" name="Straight Connector 48">
            <a:extLst>
              <a:ext uri="{FF2B5EF4-FFF2-40B4-BE49-F238E27FC236}">
                <a16:creationId xmlns:a16="http://schemas.microsoft.com/office/drawing/2014/main" id="{1DC5E5C3-A945-455B-BCD6-8EB61F08DDD1}"/>
              </a:ext>
            </a:extLst>
          </p:cNvPr>
          <p:cNvCxnSpPr>
            <a:cxnSpLocks/>
          </p:cNvCxnSpPr>
          <p:nvPr/>
        </p:nvCxnSpPr>
        <p:spPr>
          <a:xfrm flipV="1">
            <a:off x="4509077" y="1808550"/>
            <a:ext cx="2632926" cy="895831"/>
          </a:xfrm>
          <a:prstGeom prst="line">
            <a:avLst/>
          </a:prstGeom>
          <a:noFill/>
          <a:ln w="57150" cap="flat" cmpd="sng" algn="ctr">
            <a:solidFill>
              <a:sysClr val="windowText" lastClr="000000"/>
            </a:solidFill>
            <a:prstDash val="solid"/>
            <a:miter lim="800000"/>
            <a:headEnd type="triangle" w="med" len="med"/>
            <a:tailEnd type="triangle" w="med" len="med"/>
          </a:ln>
          <a:effectLst/>
        </p:spPr>
      </p:cxnSp>
      <p:sp>
        <p:nvSpPr>
          <p:cNvPr id="50" name="TextBox 49">
            <a:extLst>
              <a:ext uri="{FF2B5EF4-FFF2-40B4-BE49-F238E27FC236}">
                <a16:creationId xmlns:a16="http://schemas.microsoft.com/office/drawing/2014/main" id="{7AEEE39E-3A45-44D8-9FCA-D458B16753B0}"/>
              </a:ext>
            </a:extLst>
          </p:cNvPr>
          <p:cNvSpPr txBox="1"/>
          <p:nvPr/>
        </p:nvSpPr>
        <p:spPr>
          <a:xfrm rot="1577131">
            <a:off x="4244427" y="4177456"/>
            <a:ext cx="4145261" cy="1200329"/>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cs typeface="+mn-cs"/>
              </a:rPr>
              <a:t>Lattice strain-local microstructure correlation data for model improvement</a:t>
            </a:r>
          </a:p>
        </p:txBody>
      </p:sp>
      <p:cxnSp>
        <p:nvCxnSpPr>
          <p:cNvPr id="51" name="Straight Connector 50">
            <a:extLst>
              <a:ext uri="{FF2B5EF4-FFF2-40B4-BE49-F238E27FC236}">
                <a16:creationId xmlns:a16="http://schemas.microsoft.com/office/drawing/2014/main" id="{F251FDFC-36C1-4BF3-8C4F-372819EAED85}"/>
              </a:ext>
            </a:extLst>
          </p:cNvPr>
          <p:cNvCxnSpPr>
            <a:cxnSpLocks/>
          </p:cNvCxnSpPr>
          <p:nvPr/>
        </p:nvCxnSpPr>
        <p:spPr>
          <a:xfrm>
            <a:off x="4519313" y="3107375"/>
            <a:ext cx="3410232" cy="1491260"/>
          </a:xfrm>
          <a:prstGeom prst="line">
            <a:avLst/>
          </a:prstGeom>
          <a:noFill/>
          <a:ln w="57150" cap="flat" cmpd="sng" algn="ctr">
            <a:solidFill>
              <a:sysClr val="windowText" lastClr="000000"/>
            </a:solidFill>
            <a:prstDash val="solid"/>
            <a:miter lim="800000"/>
            <a:headEnd type="triangle" w="med" len="med"/>
            <a:tailEnd type="triangle" w="med" len="med"/>
          </a:ln>
          <a:effectLst/>
        </p:spPr>
      </p:cxnSp>
      <p:sp>
        <p:nvSpPr>
          <p:cNvPr id="52" name="TextBox 51">
            <a:extLst>
              <a:ext uri="{FF2B5EF4-FFF2-40B4-BE49-F238E27FC236}">
                <a16:creationId xmlns:a16="http://schemas.microsoft.com/office/drawing/2014/main" id="{0510A74D-7637-4628-B6E7-6BCC1D3CEA3A}"/>
              </a:ext>
            </a:extLst>
          </p:cNvPr>
          <p:cNvSpPr txBox="1"/>
          <p:nvPr/>
        </p:nvSpPr>
        <p:spPr>
          <a:xfrm rot="20473498">
            <a:off x="4596044" y="1718775"/>
            <a:ext cx="2465902" cy="461665"/>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cs typeface="+mn-cs"/>
              </a:rPr>
              <a:t>Model validation</a:t>
            </a:r>
          </a:p>
        </p:txBody>
      </p:sp>
      <p:sp>
        <p:nvSpPr>
          <p:cNvPr id="53" name="TextBox 52">
            <a:extLst>
              <a:ext uri="{FF2B5EF4-FFF2-40B4-BE49-F238E27FC236}">
                <a16:creationId xmlns:a16="http://schemas.microsoft.com/office/drawing/2014/main" id="{6FF55761-0773-42EE-A8F1-F7948AA04AA0}"/>
              </a:ext>
            </a:extLst>
          </p:cNvPr>
          <p:cNvSpPr txBox="1"/>
          <p:nvPr/>
        </p:nvSpPr>
        <p:spPr>
          <a:xfrm>
            <a:off x="10418993" y="5202055"/>
            <a:ext cx="1590261" cy="400110"/>
          </a:xfrm>
          <a:prstGeom prst="rect">
            <a:avLst/>
          </a:prstGeom>
          <a:noFill/>
        </p:spPr>
        <p:txBody>
          <a:bodyPr wrap="square" rtlCol="0">
            <a:spAutoFit/>
          </a:bodyPr>
          <a:lstStyle/>
          <a:p>
            <a:pPr fontAlgn="auto">
              <a:spcBef>
                <a:spcPts val="0"/>
              </a:spcBef>
              <a:spcAft>
                <a:spcPts val="0"/>
              </a:spcAft>
            </a:pPr>
            <a:r>
              <a:rPr lang="en-US" sz="2000" i="1" dirty="0">
                <a:solidFill>
                  <a:prstClr val="black"/>
                </a:solidFill>
                <a:latin typeface="Calibri" panose="020F0502020204030204"/>
                <a:cs typeface="+mn-cs"/>
              </a:rPr>
              <a:t>Porosity map</a:t>
            </a:r>
          </a:p>
        </p:txBody>
      </p:sp>
      <p:sp>
        <p:nvSpPr>
          <p:cNvPr id="54" name="TextBox 53">
            <a:extLst>
              <a:ext uri="{FF2B5EF4-FFF2-40B4-BE49-F238E27FC236}">
                <a16:creationId xmlns:a16="http://schemas.microsoft.com/office/drawing/2014/main" id="{34FCA530-9822-42EA-A937-FDB6C3E2C4D9}"/>
              </a:ext>
            </a:extLst>
          </p:cNvPr>
          <p:cNvSpPr txBox="1"/>
          <p:nvPr/>
        </p:nvSpPr>
        <p:spPr>
          <a:xfrm>
            <a:off x="1108951" y="887264"/>
            <a:ext cx="3411397" cy="400110"/>
          </a:xfrm>
          <a:prstGeom prst="rect">
            <a:avLst/>
          </a:prstGeom>
          <a:noFill/>
        </p:spPr>
        <p:txBody>
          <a:bodyPr wrap="square" rtlCol="0">
            <a:spAutoFit/>
          </a:bodyPr>
          <a:lstStyle/>
          <a:p>
            <a:pPr fontAlgn="auto">
              <a:spcBef>
                <a:spcPts val="0"/>
              </a:spcBef>
              <a:spcAft>
                <a:spcPts val="0"/>
              </a:spcAft>
            </a:pPr>
            <a:r>
              <a:rPr lang="en-US" sz="2000" i="1" dirty="0">
                <a:solidFill>
                  <a:prstClr val="black"/>
                </a:solidFill>
                <a:latin typeface="Calibri" panose="020F0502020204030204"/>
                <a:cs typeface="+mn-cs"/>
              </a:rPr>
              <a:t>Proposed experiment at NSUF</a:t>
            </a:r>
          </a:p>
        </p:txBody>
      </p:sp>
    </p:spTree>
    <p:extLst>
      <p:ext uri="{BB962C8B-B14F-4D97-AF65-F5344CB8AC3E}">
        <p14:creationId xmlns:p14="http://schemas.microsoft.com/office/powerpoint/2010/main" val="36743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animBg="1"/>
      <p:bldP spid="48" grpId="0"/>
      <p:bldP spid="50" grpId="0"/>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76B-9688-457F-A475-10C08C077723}"/>
              </a:ext>
            </a:extLst>
          </p:cNvPr>
          <p:cNvSpPr>
            <a:spLocks noGrp="1"/>
          </p:cNvSpPr>
          <p:nvPr>
            <p:ph type="title"/>
          </p:nvPr>
        </p:nvSpPr>
        <p:spPr>
          <a:xfrm>
            <a:off x="438156" y="81373"/>
            <a:ext cx="11566489" cy="978729"/>
          </a:xfrm>
        </p:spPr>
        <p:txBody>
          <a:bodyPr/>
          <a:lstStyle/>
          <a:p>
            <a:r>
              <a:rPr lang="en-US" dirty="0"/>
              <a:t>NSUF facility: NSLS-II XPD Beamline at Brookhaven National Laboratory</a:t>
            </a:r>
          </a:p>
        </p:txBody>
      </p:sp>
      <p:pic>
        <p:nvPicPr>
          <p:cNvPr id="3" name="Picture 2">
            <a:extLst>
              <a:ext uri="{FF2B5EF4-FFF2-40B4-BE49-F238E27FC236}">
                <a16:creationId xmlns:a16="http://schemas.microsoft.com/office/drawing/2014/main" id="{BF1C7F3C-D76A-48B3-98F6-07EDDBB9672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22971" y="1060102"/>
            <a:ext cx="9346057" cy="4113881"/>
          </a:xfrm>
          <a:prstGeom prst="rect">
            <a:avLst/>
          </a:prstGeom>
        </p:spPr>
      </p:pic>
      <p:sp>
        <p:nvSpPr>
          <p:cNvPr id="4" name="TextBox 3">
            <a:extLst>
              <a:ext uri="{FF2B5EF4-FFF2-40B4-BE49-F238E27FC236}">
                <a16:creationId xmlns:a16="http://schemas.microsoft.com/office/drawing/2014/main" id="{25356A8F-1DEC-4DA4-A11C-3D143C8A9217}"/>
              </a:ext>
            </a:extLst>
          </p:cNvPr>
          <p:cNvSpPr txBox="1"/>
          <p:nvPr/>
        </p:nvSpPr>
        <p:spPr>
          <a:xfrm>
            <a:off x="2432807" y="5319455"/>
            <a:ext cx="8053432" cy="10895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400" dirty="0">
                <a:latin typeface="+mn-lt"/>
              </a:rPr>
              <a:t>New XRD-computed tomography (CT) capability</a:t>
            </a:r>
          </a:p>
          <a:p>
            <a:pPr marL="285750" indent="-285750">
              <a:lnSpc>
                <a:spcPct val="90000"/>
              </a:lnSpc>
              <a:buFont typeface="Arial" panose="020B0604020202020204" pitchFamily="34" charset="0"/>
              <a:buChar char="•"/>
            </a:pPr>
            <a:r>
              <a:rPr lang="en-US" sz="2400" dirty="0">
                <a:latin typeface="+mn-lt"/>
              </a:rPr>
              <a:t>Rapid acquisition of x-ray data</a:t>
            </a:r>
          </a:p>
          <a:p>
            <a:pPr marL="285750" indent="-285750" algn="l">
              <a:lnSpc>
                <a:spcPct val="90000"/>
              </a:lnSpc>
              <a:buFont typeface="Arial" panose="020B0604020202020204" pitchFamily="34" charset="0"/>
              <a:buChar char="•"/>
            </a:pPr>
            <a:r>
              <a:rPr lang="en-US" sz="2400" dirty="0">
                <a:latin typeface="+mn-lt"/>
              </a:rPr>
              <a:t>Testing neutron irradiated specimens</a:t>
            </a:r>
          </a:p>
        </p:txBody>
      </p:sp>
    </p:spTree>
    <p:extLst>
      <p:ext uri="{BB962C8B-B14F-4D97-AF65-F5344CB8AC3E}">
        <p14:creationId xmlns:p14="http://schemas.microsoft.com/office/powerpoint/2010/main" val="50727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3963-7F2A-4983-B5EF-B7EF09EFD0E1}"/>
              </a:ext>
            </a:extLst>
          </p:cNvPr>
          <p:cNvSpPr>
            <a:spLocks noGrp="1"/>
          </p:cNvSpPr>
          <p:nvPr>
            <p:ph type="title"/>
          </p:nvPr>
        </p:nvSpPr>
        <p:spPr/>
        <p:txBody>
          <a:bodyPr/>
          <a:lstStyle/>
          <a:p>
            <a:r>
              <a:rPr lang="en-US" dirty="0"/>
              <a:t>Collaboration with BNL</a:t>
            </a:r>
          </a:p>
        </p:txBody>
      </p:sp>
      <p:graphicFrame>
        <p:nvGraphicFramePr>
          <p:cNvPr id="3" name="Diagram 2">
            <a:extLst>
              <a:ext uri="{FF2B5EF4-FFF2-40B4-BE49-F238E27FC236}">
                <a16:creationId xmlns:a16="http://schemas.microsoft.com/office/drawing/2014/main" id="{11DA1F3C-981B-482B-856C-15B4A2AC8939}"/>
              </a:ext>
            </a:extLst>
          </p:cNvPr>
          <p:cNvGraphicFramePr/>
          <p:nvPr>
            <p:extLst>
              <p:ext uri="{D42A27DB-BD31-4B8C-83A1-F6EECF244321}">
                <p14:modId xmlns:p14="http://schemas.microsoft.com/office/powerpoint/2010/main" val="1333270105"/>
              </p:ext>
            </p:extLst>
          </p:nvPr>
        </p:nvGraphicFramePr>
        <p:xfrm>
          <a:off x="2184866" y="2743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BE6E8AC-04E9-4E3A-9565-484C011DCBE3}"/>
              </a:ext>
            </a:extLst>
          </p:cNvPr>
          <p:cNvSpPr txBox="1"/>
          <p:nvPr/>
        </p:nvSpPr>
        <p:spPr>
          <a:xfrm>
            <a:off x="1382272" y="4409654"/>
            <a:ext cx="2885813" cy="1089529"/>
          </a:xfrm>
          <a:prstGeom prst="rect">
            <a:avLst/>
          </a:prstGeom>
          <a:noFill/>
        </p:spPr>
        <p:txBody>
          <a:bodyPr wrap="square" rtlCol="0">
            <a:spAutoFit/>
          </a:bodyPr>
          <a:lstStyle/>
          <a:p>
            <a:pPr algn="l">
              <a:lnSpc>
                <a:spcPct val="90000"/>
              </a:lnSpc>
            </a:pPr>
            <a:r>
              <a:rPr lang="en-US" b="1" dirty="0">
                <a:latin typeface="+mn-lt"/>
              </a:rPr>
              <a:t>Evaluation of radiation defects in </a:t>
            </a:r>
            <a:r>
              <a:rPr lang="en-US" b="1" dirty="0" err="1">
                <a:latin typeface="+mn-lt"/>
              </a:rPr>
              <a:t>SiC</a:t>
            </a:r>
            <a:endParaRPr lang="en-US" b="1" dirty="0">
              <a:latin typeface="+mn-lt"/>
            </a:endParaRPr>
          </a:p>
          <a:p>
            <a:pPr marL="285750" indent="-285750" algn="l">
              <a:lnSpc>
                <a:spcPct val="90000"/>
              </a:lnSpc>
              <a:buFont typeface="Arial" panose="020B0604020202020204" pitchFamily="34" charset="0"/>
              <a:buChar char="•"/>
            </a:pPr>
            <a:r>
              <a:rPr lang="en-US" dirty="0">
                <a:latin typeface="+mn-lt"/>
              </a:rPr>
              <a:t>BNL/Stony brook U. internal proposal</a:t>
            </a:r>
          </a:p>
        </p:txBody>
      </p:sp>
      <p:sp>
        <p:nvSpPr>
          <p:cNvPr id="8" name="TextBox 7">
            <a:extLst>
              <a:ext uri="{FF2B5EF4-FFF2-40B4-BE49-F238E27FC236}">
                <a16:creationId xmlns:a16="http://schemas.microsoft.com/office/drawing/2014/main" id="{AE08A005-6D8B-45F6-9EFC-1E4A9082B0AB}"/>
              </a:ext>
            </a:extLst>
          </p:cNvPr>
          <p:cNvSpPr txBox="1"/>
          <p:nvPr/>
        </p:nvSpPr>
        <p:spPr>
          <a:xfrm>
            <a:off x="1010408" y="5537325"/>
            <a:ext cx="2034796" cy="923330"/>
          </a:xfrm>
          <a:prstGeom prst="rect">
            <a:avLst/>
          </a:prstGeom>
          <a:noFill/>
        </p:spPr>
        <p:txBody>
          <a:bodyPr wrap="square" rtlCol="0">
            <a:spAutoFit/>
          </a:bodyPr>
          <a:lstStyle/>
          <a:p>
            <a:pPr algn="l">
              <a:lnSpc>
                <a:spcPct val="90000"/>
              </a:lnSpc>
            </a:pPr>
            <a:r>
              <a:rPr lang="en-US" sz="2000" b="1" dirty="0">
                <a:solidFill>
                  <a:schemeClr val="tx2"/>
                </a:solidFill>
                <a:latin typeface="+mn-lt"/>
              </a:rPr>
              <a:t>Fundamental material science</a:t>
            </a:r>
          </a:p>
        </p:txBody>
      </p:sp>
      <p:sp>
        <p:nvSpPr>
          <p:cNvPr id="9" name="TextBox 8">
            <a:extLst>
              <a:ext uri="{FF2B5EF4-FFF2-40B4-BE49-F238E27FC236}">
                <a16:creationId xmlns:a16="http://schemas.microsoft.com/office/drawing/2014/main" id="{CE9A0E94-48FD-4863-999B-62ACB5F6C7A6}"/>
              </a:ext>
            </a:extLst>
          </p:cNvPr>
          <p:cNvSpPr txBox="1"/>
          <p:nvPr/>
        </p:nvSpPr>
        <p:spPr>
          <a:xfrm>
            <a:off x="10274929" y="923079"/>
            <a:ext cx="2034796" cy="1477328"/>
          </a:xfrm>
          <a:prstGeom prst="rect">
            <a:avLst/>
          </a:prstGeom>
          <a:noFill/>
        </p:spPr>
        <p:txBody>
          <a:bodyPr wrap="square" rtlCol="0">
            <a:spAutoFit/>
          </a:bodyPr>
          <a:lstStyle/>
          <a:p>
            <a:pPr algn="l">
              <a:lnSpc>
                <a:spcPct val="90000"/>
              </a:lnSpc>
            </a:pPr>
            <a:r>
              <a:rPr lang="en-US" sz="2000" b="1" dirty="0">
                <a:solidFill>
                  <a:schemeClr val="tx2"/>
                </a:solidFill>
                <a:latin typeface="+mn-lt"/>
              </a:rPr>
              <a:t>Applied research for ATF </a:t>
            </a:r>
            <a:r>
              <a:rPr lang="en-US" sz="2000" b="1" dirty="0" err="1">
                <a:solidFill>
                  <a:schemeClr val="tx2"/>
                </a:solidFill>
                <a:latin typeface="+mn-lt"/>
              </a:rPr>
              <a:t>SiC</a:t>
            </a:r>
            <a:r>
              <a:rPr lang="en-US" sz="2000" b="1" dirty="0">
                <a:solidFill>
                  <a:schemeClr val="tx2"/>
                </a:solidFill>
                <a:latin typeface="+mn-lt"/>
              </a:rPr>
              <a:t> cladding development</a:t>
            </a:r>
          </a:p>
        </p:txBody>
      </p:sp>
      <p:pic>
        <p:nvPicPr>
          <p:cNvPr id="10" name="Picture 9">
            <a:extLst>
              <a:ext uri="{FF2B5EF4-FFF2-40B4-BE49-F238E27FC236}">
                <a16:creationId xmlns:a16="http://schemas.microsoft.com/office/drawing/2014/main" id="{B678426A-862E-4A06-BB98-A916BA08B67F}"/>
              </a:ext>
            </a:extLst>
          </p:cNvPr>
          <p:cNvPicPr>
            <a:picLocks noChangeAspect="1"/>
          </p:cNvPicPr>
          <p:nvPr/>
        </p:nvPicPr>
        <p:blipFill rotWithShape="1">
          <a:blip r:embed="rId7"/>
          <a:srcRect l="73211" t="30978" r="6147" b="15443"/>
          <a:stretch/>
        </p:blipFill>
        <p:spPr>
          <a:xfrm>
            <a:off x="2575419" y="1073643"/>
            <a:ext cx="2516697" cy="1837189"/>
          </a:xfrm>
          <a:prstGeom prst="rect">
            <a:avLst/>
          </a:prstGeom>
        </p:spPr>
      </p:pic>
      <p:sp>
        <p:nvSpPr>
          <p:cNvPr id="11" name="TextBox 10">
            <a:extLst>
              <a:ext uri="{FF2B5EF4-FFF2-40B4-BE49-F238E27FC236}">
                <a16:creationId xmlns:a16="http://schemas.microsoft.com/office/drawing/2014/main" id="{B9A260BF-69C8-4276-AA90-27CF1E1BB77C}"/>
              </a:ext>
            </a:extLst>
          </p:cNvPr>
          <p:cNvSpPr txBox="1"/>
          <p:nvPr/>
        </p:nvSpPr>
        <p:spPr>
          <a:xfrm>
            <a:off x="3184834" y="3355654"/>
            <a:ext cx="2885813" cy="1089529"/>
          </a:xfrm>
          <a:prstGeom prst="rect">
            <a:avLst/>
          </a:prstGeom>
          <a:noFill/>
        </p:spPr>
        <p:txBody>
          <a:bodyPr wrap="square" rtlCol="0">
            <a:spAutoFit/>
          </a:bodyPr>
          <a:lstStyle/>
          <a:p>
            <a:pPr algn="l">
              <a:lnSpc>
                <a:spcPct val="90000"/>
              </a:lnSpc>
            </a:pPr>
            <a:r>
              <a:rPr lang="en-US" b="1" dirty="0">
                <a:latin typeface="+mn-lt"/>
              </a:rPr>
              <a:t>Advanced XRD analysis of irradiated </a:t>
            </a:r>
            <a:r>
              <a:rPr lang="en-US" b="1" dirty="0" err="1">
                <a:latin typeface="+mn-lt"/>
              </a:rPr>
              <a:t>SiC</a:t>
            </a:r>
            <a:endParaRPr lang="en-US" b="1" dirty="0">
              <a:latin typeface="+mn-lt"/>
            </a:endParaRPr>
          </a:p>
          <a:p>
            <a:pPr marL="285750" indent="-285750">
              <a:lnSpc>
                <a:spcPct val="90000"/>
              </a:lnSpc>
              <a:buFont typeface="Arial" panose="020B0604020202020204" pitchFamily="34" charset="0"/>
              <a:buChar char="•"/>
            </a:pPr>
            <a:r>
              <a:rPr lang="en-US" dirty="0">
                <a:latin typeface="+mn-lt"/>
              </a:rPr>
              <a:t>BNL/Stony brook U.  internal proposal</a:t>
            </a:r>
          </a:p>
        </p:txBody>
      </p:sp>
      <p:pic>
        <p:nvPicPr>
          <p:cNvPr id="12" name="Picture 11">
            <a:extLst>
              <a:ext uri="{FF2B5EF4-FFF2-40B4-BE49-F238E27FC236}">
                <a16:creationId xmlns:a16="http://schemas.microsoft.com/office/drawing/2014/main" id="{411C63DA-B5A5-4EAD-B9AA-9A8AAB0CDDEA}"/>
              </a:ext>
            </a:extLst>
          </p:cNvPr>
          <p:cNvPicPr>
            <a:picLocks noChangeAspect="1"/>
          </p:cNvPicPr>
          <p:nvPr/>
        </p:nvPicPr>
        <p:blipFill rotWithShape="1">
          <a:blip r:embed="rId8"/>
          <a:srcRect l="74312" t="25352" r="5046" b="19251"/>
          <a:stretch/>
        </p:blipFill>
        <p:spPr>
          <a:xfrm>
            <a:off x="567656" y="2308673"/>
            <a:ext cx="2516697" cy="1899578"/>
          </a:xfrm>
          <a:prstGeom prst="rect">
            <a:avLst/>
          </a:prstGeom>
        </p:spPr>
      </p:pic>
      <p:sp>
        <p:nvSpPr>
          <p:cNvPr id="13" name="Rectangle 12">
            <a:extLst>
              <a:ext uri="{FF2B5EF4-FFF2-40B4-BE49-F238E27FC236}">
                <a16:creationId xmlns:a16="http://schemas.microsoft.com/office/drawing/2014/main" id="{F503DFCB-539C-4D7E-B247-8941BE303678}"/>
              </a:ext>
            </a:extLst>
          </p:cNvPr>
          <p:cNvSpPr/>
          <p:nvPr/>
        </p:nvSpPr>
        <p:spPr>
          <a:xfrm>
            <a:off x="286188" y="4123405"/>
            <a:ext cx="1630883" cy="674031"/>
          </a:xfrm>
          <a:prstGeom prst="rect">
            <a:avLst/>
          </a:prstGeom>
        </p:spPr>
        <p:txBody>
          <a:bodyPr wrap="square">
            <a:spAutoFit/>
          </a:bodyPr>
          <a:lstStyle/>
          <a:p>
            <a:pPr>
              <a:lnSpc>
                <a:spcPct val="90000"/>
              </a:lnSpc>
            </a:pPr>
            <a:r>
              <a:rPr lang="en-US" sz="1400" dirty="0">
                <a:latin typeface="+mn-lt"/>
              </a:rPr>
              <a:t>Sprouster, </a:t>
            </a:r>
            <a:r>
              <a:rPr lang="it-IT" sz="1400" dirty="0">
                <a:latin typeface="+mn-lt"/>
              </a:rPr>
              <a:t>Scripta 137 (2017) 132</a:t>
            </a:r>
            <a:endParaRPr lang="en-US" sz="1400" dirty="0">
              <a:latin typeface="+mn-lt"/>
            </a:endParaRPr>
          </a:p>
        </p:txBody>
      </p:sp>
      <p:sp>
        <p:nvSpPr>
          <p:cNvPr id="15" name="Rectangle 14">
            <a:extLst>
              <a:ext uri="{FF2B5EF4-FFF2-40B4-BE49-F238E27FC236}">
                <a16:creationId xmlns:a16="http://schemas.microsoft.com/office/drawing/2014/main" id="{715B73B0-8900-4810-9165-5C298287A569}"/>
              </a:ext>
            </a:extLst>
          </p:cNvPr>
          <p:cNvSpPr/>
          <p:nvPr/>
        </p:nvSpPr>
        <p:spPr>
          <a:xfrm>
            <a:off x="1917071" y="1072766"/>
            <a:ext cx="1267763" cy="954107"/>
          </a:xfrm>
          <a:prstGeom prst="rect">
            <a:avLst/>
          </a:prstGeom>
        </p:spPr>
        <p:txBody>
          <a:bodyPr wrap="square">
            <a:spAutoFit/>
          </a:bodyPr>
          <a:lstStyle/>
          <a:p>
            <a:r>
              <a:rPr lang="en-US" sz="1400" dirty="0">
                <a:latin typeface="+mn-lt"/>
              </a:rPr>
              <a:t>Sprouster, JNM 527 (2019) 151798</a:t>
            </a:r>
          </a:p>
        </p:txBody>
      </p:sp>
      <p:sp>
        <p:nvSpPr>
          <p:cNvPr id="16" name="TextBox 15">
            <a:extLst>
              <a:ext uri="{FF2B5EF4-FFF2-40B4-BE49-F238E27FC236}">
                <a16:creationId xmlns:a16="http://schemas.microsoft.com/office/drawing/2014/main" id="{E51EBA4C-DABC-4819-A80F-6BEB1233C829}"/>
              </a:ext>
            </a:extLst>
          </p:cNvPr>
          <p:cNvSpPr txBox="1"/>
          <p:nvPr/>
        </p:nvSpPr>
        <p:spPr>
          <a:xfrm>
            <a:off x="5517058" y="1067334"/>
            <a:ext cx="1846092" cy="1089529"/>
          </a:xfrm>
          <a:prstGeom prst="rect">
            <a:avLst/>
          </a:prstGeom>
          <a:noFill/>
        </p:spPr>
        <p:txBody>
          <a:bodyPr wrap="square" rtlCol="0">
            <a:spAutoFit/>
          </a:bodyPr>
          <a:lstStyle/>
          <a:p>
            <a:pPr algn="l">
              <a:lnSpc>
                <a:spcPct val="90000"/>
              </a:lnSpc>
            </a:pPr>
            <a:r>
              <a:rPr lang="en-US" b="1" dirty="0">
                <a:latin typeface="+mn-lt"/>
              </a:rPr>
              <a:t>XRD analysis of radiation creep of </a:t>
            </a:r>
            <a:r>
              <a:rPr lang="en-US" b="1" dirty="0" err="1">
                <a:latin typeface="+mn-lt"/>
              </a:rPr>
              <a:t>SiC</a:t>
            </a:r>
            <a:endParaRPr lang="en-US" b="1" dirty="0">
              <a:latin typeface="+mn-lt"/>
            </a:endParaRPr>
          </a:p>
          <a:p>
            <a:pPr marL="285750" indent="-285750" algn="l">
              <a:lnSpc>
                <a:spcPct val="90000"/>
              </a:lnSpc>
              <a:buFont typeface="Arial" panose="020B0604020202020204" pitchFamily="34" charset="0"/>
              <a:buChar char="•"/>
            </a:pPr>
            <a:r>
              <a:rPr lang="en-US" dirty="0">
                <a:latin typeface="+mn-lt"/>
              </a:rPr>
              <a:t>NSUF2 </a:t>
            </a:r>
          </a:p>
        </p:txBody>
      </p:sp>
      <p:pic>
        <p:nvPicPr>
          <p:cNvPr id="17" name="Picture 16">
            <a:extLst>
              <a:ext uri="{FF2B5EF4-FFF2-40B4-BE49-F238E27FC236}">
                <a16:creationId xmlns:a16="http://schemas.microsoft.com/office/drawing/2014/main" id="{79516177-E06C-4434-9705-440716FD0B3E}"/>
              </a:ext>
            </a:extLst>
          </p:cNvPr>
          <p:cNvPicPr>
            <a:picLocks noChangeAspect="1"/>
          </p:cNvPicPr>
          <p:nvPr/>
        </p:nvPicPr>
        <p:blipFill rotWithShape="1">
          <a:blip r:embed="rId9"/>
          <a:srcRect l="56491" t="34889" r="21124" b="44556"/>
          <a:stretch/>
        </p:blipFill>
        <p:spPr>
          <a:xfrm>
            <a:off x="5268284" y="2650831"/>
            <a:ext cx="2729221" cy="704823"/>
          </a:xfrm>
          <a:prstGeom prst="rect">
            <a:avLst/>
          </a:prstGeom>
        </p:spPr>
      </p:pic>
      <p:sp>
        <p:nvSpPr>
          <p:cNvPr id="18" name="Rectangle 17">
            <a:extLst>
              <a:ext uri="{FF2B5EF4-FFF2-40B4-BE49-F238E27FC236}">
                <a16:creationId xmlns:a16="http://schemas.microsoft.com/office/drawing/2014/main" id="{23CDAEF8-517F-4DDD-9A36-8194F81B736C}"/>
              </a:ext>
            </a:extLst>
          </p:cNvPr>
          <p:cNvSpPr/>
          <p:nvPr/>
        </p:nvSpPr>
        <p:spPr>
          <a:xfrm>
            <a:off x="6594446" y="3348985"/>
            <a:ext cx="1267763" cy="738664"/>
          </a:xfrm>
          <a:prstGeom prst="rect">
            <a:avLst/>
          </a:prstGeom>
        </p:spPr>
        <p:txBody>
          <a:bodyPr wrap="square">
            <a:spAutoFit/>
          </a:bodyPr>
          <a:lstStyle/>
          <a:p>
            <a:r>
              <a:rPr lang="en-US" sz="1400" dirty="0">
                <a:latin typeface="+mn-lt"/>
              </a:rPr>
              <a:t>Koyanagi, JNM 521 (2019) 63</a:t>
            </a:r>
          </a:p>
        </p:txBody>
      </p:sp>
      <p:cxnSp>
        <p:nvCxnSpPr>
          <p:cNvPr id="20" name="Straight Connector 19">
            <a:extLst>
              <a:ext uri="{FF2B5EF4-FFF2-40B4-BE49-F238E27FC236}">
                <a16:creationId xmlns:a16="http://schemas.microsoft.com/office/drawing/2014/main" id="{EFE42019-5D63-4E1B-B2B4-AF795D10974F}"/>
              </a:ext>
            </a:extLst>
          </p:cNvPr>
          <p:cNvCxnSpPr>
            <a:cxnSpLocks/>
          </p:cNvCxnSpPr>
          <p:nvPr/>
        </p:nvCxnSpPr>
        <p:spPr>
          <a:xfrm>
            <a:off x="8116698" y="2173664"/>
            <a:ext cx="548105" cy="1785940"/>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54AF6AE6-00E9-4568-B750-7A47C8821459}"/>
              </a:ext>
            </a:extLst>
          </p:cNvPr>
          <p:cNvSpPr txBox="1"/>
          <p:nvPr/>
        </p:nvSpPr>
        <p:spPr>
          <a:xfrm>
            <a:off x="7923915" y="3990964"/>
            <a:ext cx="2885813" cy="1089529"/>
          </a:xfrm>
          <a:prstGeom prst="rect">
            <a:avLst/>
          </a:prstGeom>
          <a:noFill/>
        </p:spPr>
        <p:txBody>
          <a:bodyPr wrap="square" rtlCol="0">
            <a:spAutoFit/>
          </a:bodyPr>
          <a:lstStyle/>
          <a:p>
            <a:pPr algn="l">
              <a:lnSpc>
                <a:spcPct val="90000"/>
              </a:lnSpc>
            </a:pPr>
            <a:r>
              <a:rPr lang="en-US" b="1" dirty="0">
                <a:latin typeface="+mn-lt"/>
              </a:rPr>
              <a:t>XRD-CT of irradiated </a:t>
            </a:r>
            <a:r>
              <a:rPr lang="en-US" b="1" dirty="0" err="1">
                <a:latin typeface="+mn-lt"/>
              </a:rPr>
              <a:t>SiC</a:t>
            </a:r>
            <a:r>
              <a:rPr lang="en-US" b="1" dirty="0">
                <a:latin typeface="+mn-lt"/>
              </a:rPr>
              <a:t> tube for model validation</a:t>
            </a:r>
          </a:p>
          <a:p>
            <a:pPr marL="285750" indent="-285750" algn="l">
              <a:lnSpc>
                <a:spcPct val="90000"/>
              </a:lnSpc>
              <a:buFont typeface="Arial" panose="020B0604020202020204" pitchFamily="34" charset="0"/>
              <a:buChar char="•"/>
            </a:pPr>
            <a:r>
              <a:rPr lang="en-US" dirty="0">
                <a:latin typeface="+mn-lt"/>
              </a:rPr>
              <a:t>NSUF2 (this project) </a:t>
            </a:r>
          </a:p>
        </p:txBody>
      </p:sp>
    </p:spTree>
    <p:extLst>
      <p:ext uri="{BB962C8B-B14F-4D97-AF65-F5344CB8AC3E}">
        <p14:creationId xmlns:p14="http://schemas.microsoft.com/office/powerpoint/2010/main" val="34935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8"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C1AC-FADD-4DA1-A31A-2607014C85C4}"/>
              </a:ext>
            </a:extLst>
          </p:cNvPr>
          <p:cNvSpPr>
            <a:spLocks noGrp="1"/>
          </p:cNvSpPr>
          <p:nvPr>
            <p:ph type="title"/>
          </p:nvPr>
        </p:nvSpPr>
        <p:spPr/>
        <p:txBody>
          <a:bodyPr/>
          <a:lstStyle/>
          <a:p>
            <a:r>
              <a:rPr lang="en-US" dirty="0"/>
              <a:t>Experimental procedure</a:t>
            </a:r>
          </a:p>
        </p:txBody>
      </p:sp>
      <p:sp>
        <p:nvSpPr>
          <p:cNvPr id="3" name="TextBox 2">
            <a:extLst>
              <a:ext uri="{FF2B5EF4-FFF2-40B4-BE49-F238E27FC236}">
                <a16:creationId xmlns:a16="http://schemas.microsoft.com/office/drawing/2014/main" id="{3EFF785B-F5A9-4288-9254-70AC93C858E9}"/>
              </a:ext>
            </a:extLst>
          </p:cNvPr>
          <p:cNvSpPr txBox="1"/>
          <p:nvPr/>
        </p:nvSpPr>
        <p:spPr>
          <a:xfrm>
            <a:off x="545284" y="1451943"/>
            <a:ext cx="7285457" cy="3748719"/>
          </a:xfrm>
          <a:prstGeom prst="rect">
            <a:avLst/>
          </a:prstGeom>
          <a:noFill/>
        </p:spPr>
        <p:txBody>
          <a:bodyPr wrap="square" rtlCol="0">
            <a:spAutoFit/>
          </a:bodyPr>
          <a:lstStyle/>
          <a:p>
            <a:pPr marL="457200" indent="-457200" algn="l">
              <a:lnSpc>
                <a:spcPct val="90000"/>
              </a:lnSpc>
              <a:buFont typeface="+mj-lt"/>
              <a:buAutoNum type="arabicPeriod"/>
            </a:pPr>
            <a:r>
              <a:rPr lang="en-US" sz="2400" dirty="0">
                <a:latin typeface="+mn-lt"/>
              </a:rPr>
              <a:t>Irradiation of </a:t>
            </a:r>
            <a:r>
              <a:rPr lang="en-US" sz="2400" dirty="0" err="1">
                <a:latin typeface="+mn-lt"/>
              </a:rPr>
              <a:t>SiC</a:t>
            </a:r>
            <a:r>
              <a:rPr lang="en-US" sz="2400" dirty="0">
                <a:latin typeface="+mn-lt"/>
              </a:rPr>
              <a:t> composite tubes in HFIR</a:t>
            </a:r>
          </a:p>
          <a:p>
            <a:pPr marL="457200" indent="-457200" algn="l">
              <a:lnSpc>
                <a:spcPct val="90000"/>
              </a:lnSpc>
              <a:buFont typeface="+mj-lt"/>
              <a:buAutoNum type="arabicPeriod"/>
            </a:pPr>
            <a:endParaRPr lang="en-US" sz="2400" dirty="0">
              <a:latin typeface="+mn-lt"/>
            </a:endParaRPr>
          </a:p>
          <a:p>
            <a:pPr marL="457200" indent="-457200" algn="l">
              <a:lnSpc>
                <a:spcPct val="90000"/>
              </a:lnSpc>
              <a:buFont typeface="+mj-lt"/>
              <a:buAutoNum type="arabicPeriod"/>
            </a:pPr>
            <a:r>
              <a:rPr lang="en-US" sz="2400" dirty="0">
                <a:latin typeface="+mn-lt"/>
              </a:rPr>
              <a:t>Shipment of the specimens to BNL</a:t>
            </a:r>
          </a:p>
          <a:p>
            <a:pPr marL="457200" indent="-457200" algn="l">
              <a:lnSpc>
                <a:spcPct val="90000"/>
              </a:lnSpc>
              <a:buFont typeface="+mj-lt"/>
              <a:buAutoNum type="arabicPeriod"/>
            </a:pPr>
            <a:endParaRPr lang="en-US" sz="2400" dirty="0">
              <a:latin typeface="+mn-lt"/>
            </a:endParaRPr>
          </a:p>
          <a:p>
            <a:pPr marL="457200" indent="-457200" algn="l">
              <a:lnSpc>
                <a:spcPct val="90000"/>
              </a:lnSpc>
              <a:buFont typeface="+mj-lt"/>
              <a:buAutoNum type="arabicPeriod"/>
            </a:pPr>
            <a:r>
              <a:rPr lang="en-US" sz="2400" dirty="0">
                <a:latin typeface="+mn-lt"/>
              </a:rPr>
              <a:t>XRD-CT and analysis at BNL</a:t>
            </a:r>
          </a:p>
          <a:p>
            <a:pPr marL="457200" indent="-457200" algn="l">
              <a:lnSpc>
                <a:spcPct val="90000"/>
              </a:lnSpc>
              <a:buFont typeface="+mj-lt"/>
              <a:buAutoNum type="arabicPeriod"/>
            </a:pPr>
            <a:endParaRPr lang="en-US" sz="2400" dirty="0">
              <a:latin typeface="+mn-lt"/>
            </a:endParaRPr>
          </a:p>
          <a:p>
            <a:pPr marL="457200" indent="-457200" algn="l">
              <a:lnSpc>
                <a:spcPct val="90000"/>
              </a:lnSpc>
              <a:buFont typeface="+mj-lt"/>
              <a:buAutoNum type="arabicPeriod"/>
            </a:pPr>
            <a:r>
              <a:rPr lang="en-US" sz="2400" dirty="0">
                <a:latin typeface="+mn-lt"/>
              </a:rPr>
              <a:t>Comparison of XRD-CT data (lattice strain map) and model result</a:t>
            </a:r>
          </a:p>
          <a:p>
            <a:pPr marL="457200" indent="-457200" algn="l">
              <a:lnSpc>
                <a:spcPct val="90000"/>
              </a:lnSpc>
              <a:buFont typeface="+mj-lt"/>
              <a:buAutoNum type="arabicPeriod"/>
            </a:pPr>
            <a:endParaRPr lang="en-US" sz="2400" dirty="0">
              <a:latin typeface="+mn-lt"/>
            </a:endParaRPr>
          </a:p>
          <a:p>
            <a:pPr marL="457200" indent="-457200">
              <a:lnSpc>
                <a:spcPct val="90000"/>
              </a:lnSpc>
              <a:buFont typeface="+mj-lt"/>
              <a:buAutoNum type="arabicPeriod"/>
            </a:pPr>
            <a:r>
              <a:rPr lang="en-US" sz="2400" dirty="0">
                <a:latin typeface="+mn-lt"/>
              </a:rPr>
              <a:t>Comparison of XRD-CT data and XCT microstructure</a:t>
            </a:r>
          </a:p>
        </p:txBody>
      </p:sp>
      <p:pic>
        <p:nvPicPr>
          <p:cNvPr id="4" name="Picture 3">
            <a:extLst>
              <a:ext uri="{FF2B5EF4-FFF2-40B4-BE49-F238E27FC236}">
                <a16:creationId xmlns:a16="http://schemas.microsoft.com/office/drawing/2014/main" id="{A7754AAE-C254-4067-B755-16C6D8D6B15A}"/>
              </a:ext>
            </a:extLst>
          </p:cNvPr>
          <p:cNvPicPr>
            <a:picLocks noChangeAspect="1"/>
          </p:cNvPicPr>
          <p:nvPr/>
        </p:nvPicPr>
        <p:blipFill rotWithShape="1">
          <a:blip r:embed="rId2"/>
          <a:srcRect l="21774" t="26344" r="58065" b="22043"/>
          <a:stretch/>
        </p:blipFill>
        <p:spPr>
          <a:xfrm>
            <a:off x="8005414" y="1080389"/>
            <a:ext cx="2835217" cy="4082711"/>
          </a:xfrm>
          <a:prstGeom prst="rect">
            <a:avLst/>
          </a:prstGeom>
        </p:spPr>
      </p:pic>
      <p:cxnSp>
        <p:nvCxnSpPr>
          <p:cNvPr id="5" name="Straight Arrow Connector 4">
            <a:extLst>
              <a:ext uri="{FF2B5EF4-FFF2-40B4-BE49-F238E27FC236}">
                <a16:creationId xmlns:a16="http://schemas.microsoft.com/office/drawing/2014/main" id="{131ABE2B-834F-46E4-8C28-80F9F9388980}"/>
              </a:ext>
            </a:extLst>
          </p:cNvPr>
          <p:cNvCxnSpPr/>
          <p:nvPr/>
        </p:nvCxnSpPr>
        <p:spPr>
          <a:xfrm flipV="1">
            <a:off x="8742718" y="3909488"/>
            <a:ext cx="1356851" cy="7226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B445C57-0B29-499B-84CD-DE3217CC0DA4}"/>
              </a:ext>
            </a:extLst>
          </p:cNvPr>
          <p:cNvCxnSpPr>
            <a:cxnSpLocks/>
          </p:cNvCxnSpPr>
          <p:nvPr/>
        </p:nvCxnSpPr>
        <p:spPr>
          <a:xfrm flipH="1" flipV="1">
            <a:off x="10430400" y="4270824"/>
            <a:ext cx="584904" cy="10550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288F68-767D-482F-BF94-C502BE5005D3}"/>
              </a:ext>
            </a:extLst>
          </p:cNvPr>
          <p:cNvCxnSpPr>
            <a:cxnSpLocks/>
          </p:cNvCxnSpPr>
          <p:nvPr/>
        </p:nvCxnSpPr>
        <p:spPr>
          <a:xfrm flipV="1">
            <a:off x="8742718" y="3401203"/>
            <a:ext cx="771947" cy="345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B01152-DD1F-449E-A4B5-17A56E120B8F}"/>
              </a:ext>
            </a:extLst>
          </p:cNvPr>
          <p:cNvSpPr txBox="1"/>
          <p:nvPr/>
        </p:nvSpPr>
        <p:spPr>
          <a:xfrm>
            <a:off x="7771840" y="3841374"/>
            <a:ext cx="1356851" cy="341632"/>
          </a:xfrm>
          <a:prstGeom prst="rect">
            <a:avLst/>
          </a:prstGeom>
          <a:noFill/>
        </p:spPr>
        <p:txBody>
          <a:bodyPr wrap="square" rtlCol="0">
            <a:spAutoFit/>
          </a:bodyPr>
          <a:lstStyle/>
          <a:p>
            <a:pPr algn="ctr">
              <a:lnSpc>
                <a:spcPct val="90000"/>
              </a:lnSpc>
            </a:pPr>
            <a:r>
              <a:rPr lang="en-US" dirty="0" err="1"/>
              <a:t>SiC</a:t>
            </a:r>
            <a:r>
              <a:rPr lang="en-US" dirty="0"/>
              <a:t> tube</a:t>
            </a:r>
          </a:p>
        </p:txBody>
      </p:sp>
      <p:sp>
        <p:nvSpPr>
          <p:cNvPr id="9" name="TextBox 8">
            <a:extLst>
              <a:ext uri="{FF2B5EF4-FFF2-40B4-BE49-F238E27FC236}">
                <a16:creationId xmlns:a16="http://schemas.microsoft.com/office/drawing/2014/main" id="{741CB08C-290F-4F04-A237-A57A2794AB60}"/>
              </a:ext>
            </a:extLst>
          </p:cNvPr>
          <p:cNvSpPr txBox="1"/>
          <p:nvPr/>
        </p:nvSpPr>
        <p:spPr>
          <a:xfrm>
            <a:off x="7845581" y="4667358"/>
            <a:ext cx="1482927" cy="590931"/>
          </a:xfrm>
          <a:prstGeom prst="rect">
            <a:avLst/>
          </a:prstGeom>
          <a:noFill/>
        </p:spPr>
        <p:txBody>
          <a:bodyPr wrap="square" rtlCol="0">
            <a:spAutoFit/>
          </a:bodyPr>
          <a:lstStyle/>
          <a:p>
            <a:pPr algn="ctr">
              <a:lnSpc>
                <a:spcPct val="90000"/>
              </a:lnSpc>
            </a:pPr>
            <a:r>
              <a:rPr lang="en-US" dirty="0" err="1"/>
              <a:t>SiC</a:t>
            </a:r>
            <a:r>
              <a:rPr lang="en-US" dirty="0"/>
              <a:t> thermometry</a:t>
            </a:r>
          </a:p>
        </p:txBody>
      </p:sp>
      <p:sp>
        <p:nvSpPr>
          <p:cNvPr id="10" name="TextBox 9">
            <a:extLst>
              <a:ext uri="{FF2B5EF4-FFF2-40B4-BE49-F238E27FC236}">
                <a16:creationId xmlns:a16="http://schemas.microsoft.com/office/drawing/2014/main" id="{1E016801-2804-45EC-8FBB-E4316E218AD9}"/>
              </a:ext>
            </a:extLst>
          </p:cNvPr>
          <p:cNvSpPr txBox="1"/>
          <p:nvPr/>
        </p:nvSpPr>
        <p:spPr>
          <a:xfrm>
            <a:off x="9621487" y="5163100"/>
            <a:ext cx="1482927" cy="341632"/>
          </a:xfrm>
          <a:prstGeom prst="rect">
            <a:avLst/>
          </a:prstGeom>
          <a:noFill/>
        </p:spPr>
        <p:txBody>
          <a:bodyPr wrap="square" rtlCol="0">
            <a:spAutoFit/>
          </a:bodyPr>
          <a:lstStyle/>
          <a:p>
            <a:pPr algn="ctr">
              <a:lnSpc>
                <a:spcPct val="90000"/>
              </a:lnSpc>
            </a:pPr>
            <a:r>
              <a:rPr lang="en-US" dirty="0"/>
              <a:t>Mo heater</a:t>
            </a:r>
          </a:p>
        </p:txBody>
      </p:sp>
    </p:spTree>
    <p:extLst>
      <p:ext uri="{BB962C8B-B14F-4D97-AF65-F5344CB8AC3E}">
        <p14:creationId xmlns:p14="http://schemas.microsoft.com/office/powerpoint/2010/main" val="725648947"/>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BA20C22-D077-412B-81BA-8B2541026FA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1479</Words>
  <Application>Microsoft Office PowerPoint</Application>
  <PresentationFormat>Widescreen</PresentationFormat>
  <Paragraphs>221</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AdvOT863180fb</vt:lpstr>
      <vt:lpstr>AdvOT863180fb+fb</vt:lpstr>
      <vt:lpstr>AdvTT5843c571</vt:lpstr>
      <vt:lpstr>Arial</vt:lpstr>
      <vt:lpstr>Arial Black</vt:lpstr>
      <vt:lpstr>Calibri</vt:lpstr>
      <vt:lpstr>Century Gothic</vt:lpstr>
      <vt:lpstr>Symbol</vt:lpstr>
      <vt:lpstr>ORNL</vt:lpstr>
      <vt:lpstr>X-ray diffraction tomography analysis of SiC composite tubes neutron-irradiated with a radial high heat flux</vt:lpstr>
      <vt:lpstr>Project description</vt:lpstr>
      <vt:lpstr>Why SiC?</vt:lpstr>
      <vt:lpstr>Development of accident tolerant SiC based fuel cladding: recent focuses at ORNL</vt:lpstr>
      <vt:lpstr>Fuel performance modeling of SiC based cladding</vt:lpstr>
      <vt:lpstr>Project approach</vt:lpstr>
      <vt:lpstr>NSUF facility: NSLS-II XPD Beamline at Brookhaven National Laboratory</vt:lpstr>
      <vt:lpstr>Collaboration with BNL</vt:lpstr>
      <vt:lpstr>Experimental procedure</vt:lpstr>
      <vt:lpstr>Irradiation under a high radial heat flux in HFIR</vt:lpstr>
      <vt:lpstr>Expected stress state of SiC/SiC cladding</vt:lpstr>
      <vt:lpstr>Plan of XRD-DT experiment</vt:lpstr>
      <vt:lpstr>Preliminary XRD-CT experiment using reference SiC</vt:lpstr>
      <vt:lpstr>XRD peak profile analysis</vt:lpstr>
      <vt:lpstr>FEA simulation of irradiation temperature and stress state after irradiation</vt:lpstr>
      <vt:lpstr>XCT of irradiated SiC tubes</vt:lpstr>
      <vt:lpstr>Project approach</vt:lpstr>
      <vt:lpstr>Project schedule</vt:lpstr>
      <vt:lpstr>Project deliverables and expected outcomes</vt:lpstr>
      <vt:lpstr>Summary</vt:lpstr>
      <vt:lpstr>Acknowledgements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2020-11-03T00:06:42Z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