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653" r:id="rId2"/>
    <p:sldId id="823" r:id="rId3"/>
    <p:sldId id="965" r:id="rId4"/>
    <p:sldId id="1031" r:id="rId5"/>
    <p:sldId id="1032" r:id="rId6"/>
    <p:sldId id="1033" r:id="rId7"/>
    <p:sldId id="1034" r:id="rId8"/>
    <p:sldId id="1035" r:id="rId9"/>
    <p:sldId id="1036" r:id="rId10"/>
    <p:sldId id="1038" r:id="rId11"/>
    <p:sldId id="1037" r:id="rId12"/>
    <p:sldId id="1039" r:id="rId13"/>
    <p:sldId id="1041" r:id="rId14"/>
    <p:sldId id="1043" r:id="rId15"/>
    <p:sldId id="1044" r:id="rId16"/>
    <p:sldId id="1042" r:id="rId17"/>
    <p:sldId id="1040" r:id="rId18"/>
    <p:sldId id="102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6327" autoAdjust="0"/>
  </p:normalViewPr>
  <p:slideViewPr>
    <p:cSldViewPr snapToGrid="0" snapToObjects="1">
      <p:cViewPr>
        <p:scale>
          <a:sx n="120" d="100"/>
          <a:sy n="120" d="100"/>
        </p:scale>
        <p:origin x="840" y="264"/>
      </p:cViewPr>
      <p:guideLst>
        <p:guide orient="horz" pos="3024"/>
        <p:guide pos="2880"/>
      </p:guideLst>
    </p:cSldViewPr>
  </p:slideViewPr>
  <p:notesTextViewPr>
    <p:cViewPr>
      <p:scale>
        <a:sx n="155" d="100"/>
        <a:sy n="15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17C0E-6EEC-BD4A-BA9E-B2A266627660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5E28D-9D7C-9C4A-8818-DD96B752D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129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297F1-C668-A44E-AB24-8A87885FAA0E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2E3D6-58A6-4745-9CC3-003BED3139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5962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C19A47-1275-2D45-85AD-B036BC0CA712}" type="slidenum">
              <a:rPr lang="zh-TW" altLang="en-US" sz="1200">
                <a:latin typeface="Calibri" charset="0"/>
                <a:ea typeface="新細明體" charset="0"/>
                <a:cs typeface="新細明體" charset="0"/>
              </a:rPr>
              <a:pPr eaLnBrk="1" hangingPunct="1"/>
              <a:t>1</a:t>
            </a:fld>
            <a:endParaRPr lang="en-US" altLang="zh-TW" sz="1200" dirty="0"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35m = 30m+5 m</a:t>
            </a:r>
            <a:endParaRPr lang="zh-TW" altLang="en-US">
              <a:latin typeface="Times New Roman" charset="0"/>
              <a:ea typeface="PMingLiU" charset="0"/>
              <a:cs typeface="PMingLi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359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A05C7-9D5C-C143-894F-9711464F49F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6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2E3D6-58A6-4745-9CC3-003BED3139A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735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NN image: https://www.123rf.com/clipart-vector/neural_network.html?sti=ndiy8fzoirauoxy0ie|&amp;mediapopup=62610989</a:t>
            </a:r>
          </a:p>
          <a:p>
            <a:r>
              <a:rPr lang="en-US" dirty="0"/>
              <a:t>Circular arrows from: https://www.officetooltips.com/powerpoint_2016/tips/how_to_create_a_cycle_flow_chart_using_four_arrows_in_a_circle.html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2E3D6-58A6-4745-9CC3-003BED3139A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210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2E3D6-58A6-4745-9CC3-003BED3139A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92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2E3D6-58A6-4745-9CC3-003BED3139A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688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2E3D6-58A6-4745-9CC3-003BED3139A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887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</a:rPr>
              <a:t>Lu, C., Niu, L., Chen, N., Jin, K., Yang, T., Xiu, P., Zhang, Y., Gao, F., Bei, H., Shi, S., He, M. R., Robertson, I. M., Weber, W. J., &amp; Wang, L. (2016). Enhancing radiation tolerance by controlling defect mobility and migration pathways in multicomponent single-phase alloys. </a:t>
            </a:r>
            <a:r>
              <a:rPr lang="en-US" sz="1200" i="1" dirty="0">
                <a:effectLst/>
              </a:rPr>
              <a:t>Nature Communications</a:t>
            </a:r>
            <a:r>
              <a:rPr lang="en-US" sz="1200" dirty="0">
                <a:effectLst/>
              </a:rPr>
              <a:t>. https://doi.org/10.1038/ncomms13564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2E3D6-58A6-4745-9CC3-003BED3139A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38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2E3D6-58A6-4745-9CC3-003BED3139A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591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6A8FD-FA4D-294B-9192-AAD4F1CEB44A}" type="datetime1">
              <a:rPr lang="en-US" smtClean="0"/>
              <a:t>11/5/20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0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2E6D0-F9CD-6746-8D4C-38239CC29393}" type="datetime1">
              <a:rPr lang="en-US" smtClean="0"/>
              <a:t>11/5/20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37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F5830-74FC-724A-97C1-958415C3E7F2}" type="datetime1">
              <a:rPr lang="en-US" smtClean="0"/>
              <a:t>11/5/20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728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F8F85-E0B1-154C-9F48-163934B1CCDA}" type="datetime1">
              <a:rPr lang="en-US" smtClean="0"/>
              <a:t>11/5/20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0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5432E-1265-504E-8852-E878484CEFF1}" type="datetime1">
              <a:rPr lang="en-US" smtClean="0"/>
              <a:t>11/5/20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15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01525-98D4-E543-B2D2-79FB5B228B11}" type="datetime1">
              <a:rPr lang="en-US" smtClean="0"/>
              <a:t>11/5/20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5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2B95-81B8-024F-95CC-96D0E79396C8}" type="datetime1">
              <a:rPr lang="en-US" smtClean="0"/>
              <a:t>11/5/20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580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7B55-7F63-FA41-9D56-66CEB44F9788}" type="datetime1">
              <a:rPr lang="en-US" smtClean="0"/>
              <a:t>11/5/20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447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2175-0688-3F45-BD49-4BD5F3C286D0}" type="datetime1">
              <a:rPr lang="en-US" smtClean="0"/>
              <a:t>11/5/20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848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C1919-8D3B-7141-B056-F514C3FE678A}" type="datetime1">
              <a:rPr lang="en-US" smtClean="0"/>
              <a:t>11/5/20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898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9D8F-BC25-2944-869C-300AADC79200}" type="datetime1">
              <a:rPr lang="en-US" smtClean="0"/>
              <a:t>11/5/20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580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6040"/>
            <a:ext cx="8229600" cy="475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087E7-C285-2E49-A820-5AC5BE4E47BA}" type="datetime1">
              <a:rPr lang="en-US" smtClean="0"/>
              <a:t>11/5/20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DBDF-0DC9-BA4C-A63F-3939D45DCC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01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1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microsoft.com/office/2007/relationships/hdphoto" Target="../media/hdphoto1.wdp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og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014" y="5735085"/>
            <a:ext cx="1582103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20DBD5F-87A6-CA48-B031-89065752708C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</a:t>
            </a:fld>
            <a:endParaRPr lang="en-US" sz="1200" dirty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" y="-6935"/>
            <a:ext cx="8717280" cy="1676400"/>
          </a:xfrm>
        </p:spPr>
        <p:txBody>
          <a:bodyPr>
            <a:noAutofit/>
          </a:bodyPr>
          <a:lstStyle/>
          <a:p>
            <a:r>
              <a:rPr lang="en-US" sz="2800" b="1" dirty="0"/>
              <a:t>Machine Learning on High-Throughput Databases of Irradiation Response and Corrosion Properties of Selected Compositionally Complex Alloys for Structural Nuclear Materials</a:t>
            </a: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745617" y="1517065"/>
            <a:ext cx="7652766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altLang="zh-TW" sz="2800" b="1" dirty="0">
              <a:solidFill>
                <a:schemeClr val="tx2"/>
              </a:solidFill>
              <a:latin typeface="+mj-lt"/>
              <a:ea typeface="PMingLiU" charset="0"/>
              <a:cs typeface="PMingLiU" charset="0"/>
            </a:endParaRPr>
          </a:p>
          <a:p>
            <a:pPr algn="ctr"/>
            <a:r>
              <a:rPr lang="en-US" altLang="zh-TW" sz="2800" b="1" dirty="0">
                <a:solidFill>
                  <a:schemeClr val="tx2"/>
                </a:solidFill>
                <a:latin typeface="+mj-lt"/>
                <a:ea typeface="PMingLiU" charset="0"/>
                <a:cs typeface="PMingLiU" charset="0"/>
              </a:rPr>
              <a:t>Dane Morgan, Adrien Couet, Dan Thoma</a:t>
            </a:r>
          </a:p>
          <a:p>
            <a:pPr algn="ctr"/>
            <a:r>
              <a:rPr lang="en-US" altLang="zh-TW" sz="2800" dirty="0">
                <a:solidFill>
                  <a:schemeClr val="tx2"/>
                </a:solidFill>
                <a:latin typeface="+mj-lt"/>
                <a:ea typeface="PMingLiU" charset="0"/>
                <a:cs typeface="PMingLiU" charset="0"/>
              </a:rPr>
              <a:t>(</a:t>
            </a:r>
            <a:r>
              <a:rPr lang="en-US" altLang="zh-TW" sz="2800" i="1" dirty="0">
                <a:solidFill>
                  <a:schemeClr val="tx2"/>
                </a:solidFill>
                <a:latin typeface="+mj-lt"/>
                <a:ea typeface="PMingLiU" charset="0"/>
                <a:cs typeface="PMingLiU" charset="0"/>
              </a:rPr>
              <a:t>University of Wisconsin </a:t>
            </a:r>
            <a:r>
              <a:rPr lang="mr-IN" altLang="zh-TW" sz="2800" i="1" dirty="0">
                <a:solidFill>
                  <a:schemeClr val="tx2"/>
                </a:solidFill>
                <a:latin typeface="+mj-lt"/>
                <a:ea typeface="PMingLiU" charset="0"/>
                <a:cs typeface="PMingLiU" charset="0"/>
              </a:rPr>
              <a:t>–</a:t>
            </a:r>
            <a:r>
              <a:rPr lang="en-US" altLang="zh-TW" sz="2800" i="1" dirty="0">
                <a:solidFill>
                  <a:schemeClr val="tx2"/>
                </a:solidFill>
                <a:latin typeface="+mj-lt"/>
                <a:ea typeface="PMingLiU" charset="0"/>
                <a:cs typeface="PMingLiU" charset="0"/>
              </a:rPr>
              <a:t> Madison, WI USA</a:t>
            </a:r>
            <a:r>
              <a:rPr lang="en-US" altLang="zh-TW" sz="2800" dirty="0">
                <a:solidFill>
                  <a:schemeClr val="tx2"/>
                </a:solidFill>
                <a:latin typeface="+mj-lt"/>
                <a:ea typeface="PMingLiU" charset="0"/>
                <a:cs typeface="PMingLiU" charset="0"/>
              </a:rPr>
              <a:t>)</a:t>
            </a:r>
          </a:p>
          <a:p>
            <a:pPr algn="ctr"/>
            <a:endParaRPr lang="en-US" sz="2800" dirty="0">
              <a:solidFill>
                <a:schemeClr val="tx2"/>
              </a:solidFill>
              <a:latin typeface="+mj-lt"/>
              <a:ea typeface="PMingLiU" charset="0"/>
              <a:cs typeface="Calibri" charset="0"/>
            </a:endParaRP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+mj-lt"/>
                <a:ea typeface="PMingLiU" charset="0"/>
                <a:cs typeface="Calibri" charset="0"/>
              </a:rPr>
              <a:t>Mukesh Bachhav</a:t>
            </a:r>
          </a:p>
          <a:p>
            <a:pPr algn="ctr"/>
            <a:r>
              <a:rPr lang="en-US" sz="2800" dirty="0">
                <a:solidFill>
                  <a:schemeClr val="tx2"/>
                </a:solidFill>
                <a:latin typeface="+mj-lt"/>
                <a:ea typeface="PMingLiU" charset="0"/>
                <a:cs typeface="Calibri" charset="0"/>
              </a:rPr>
              <a:t>(</a:t>
            </a:r>
            <a:r>
              <a:rPr lang="en-US" sz="2800" i="1" dirty="0">
                <a:solidFill>
                  <a:schemeClr val="tx2"/>
                </a:solidFill>
                <a:latin typeface="+mj-lt"/>
                <a:ea typeface="PMingLiU" charset="0"/>
                <a:cs typeface="Calibri" charset="0"/>
              </a:rPr>
              <a:t>Idaho National Laboratory, ID USA</a:t>
            </a:r>
            <a:r>
              <a:rPr lang="en-US" sz="2800" dirty="0">
                <a:solidFill>
                  <a:schemeClr val="tx2"/>
                </a:solidFill>
                <a:latin typeface="+mj-lt"/>
                <a:ea typeface="PMingLiU" charset="0"/>
                <a:cs typeface="Calibri" charset="0"/>
              </a:rPr>
              <a:t>)</a:t>
            </a:r>
            <a:endParaRPr lang="en-US" sz="2800" dirty="0">
              <a:solidFill>
                <a:schemeClr val="tx2"/>
              </a:solidFill>
              <a:latin typeface="+mj-lt"/>
              <a:ea typeface="Calibri" charset="0"/>
              <a:cs typeface="Calibri" charset="0"/>
            </a:endParaRPr>
          </a:p>
          <a:p>
            <a:pPr algn="ctr"/>
            <a:endParaRPr lang="en-US" altLang="zh-TW" sz="2800" dirty="0">
              <a:solidFill>
                <a:schemeClr val="tx2"/>
              </a:solidFill>
              <a:latin typeface="+mj-lt"/>
              <a:ea typeface="PMingLiU" charset="0"/>
              <a:cs typeface="PMingLiU" charset="0"/>
            </a:endParaRPr>
          </a:p>
          <a:p>
            <a:pPr algn="ctr"/>
            <a:endParaRPr lang="en-US" altLang="zh-TW" sz="2800" dirty="0">
              <a:solidFill>
                <a:schemeClr val="tx2"/>
              </a:solidFill>
              <a:latin typeface="+mj-lt"/>
              <a:ea typeface="PMingLiU" charset="0"/>
              <a:cs typeface="PMingLiU" charset="0"/>
            </a:endParaRPr>
          </a:p>
          <a:p>
            <a:pPr algn="ctr"/>
            <a:endParaRPr lang="en-US" sz="2000" b="1" dirty="0">
              <a:latin typeface="+mj-lt"/>
            </a:endParaRPr>
          </a:p>
          <a:p>
            <a:pPr algn="ctr"/>
            <a:r>
              <a:rPr lang="en-US" sz="2000" b="1" dirty="0">
                <a:latin typeface="+mj-lt"/>
              </a:rPr>
              <a:t> </a:t>
            </a:r>
            <a:r>
              <a:rPr lang="en-US" b="1" dirty="0"/>
              <a:t> Nuclear Science User Facilities</a:t>
            </a:r>
          </a:p>
          <a:p>
            <a:pPr algn="ctr"/>
            <a:r>
              <a:rPr lang="en-US" b="1" dirty="0"/>
              <a:t>FY 2020 Annual Program Review (Nov. 10-11, 2020)</a:t>
            </a:r>
            <a:br>
              <a:rPr lang="pt-BR" dirty="0"/>
            </a:br>
            <a:r>
              <a:rPr lang="pt-BR" b="1" dirty="0"/>
              <a:t>Virtual via BlueJeans</a:t>
            </a:r>
            <a:r>
              <a:rPr lang="en-US" b="1" dirty="0"/>
              <a:t> </a:t>
            </a:r>
          </a:p>
          <a:p>
            <a:pPr algn="ctr"/>
            <a:r>
              <a:rPr lang="en-US" b="1" dirty="0"/>
              <a:t>November 10, 2020</a:t>
            </a:r>
          </a:p>
        </p:txBody>
      </p:sp>
      <p:pic>
        <p:nvPicPr>
          <p:cNvPr id="18438" name="Picture 6" descr="UW_small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10" y="5630863"/>
            <a:ext cx="115093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8" descr="mage result for MRSEC WISCONSIN LOG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6" name="Picture 2" descr="INL Idaho National Laboratory™ logo vector - Download in AI vector format">
            <a:extLst>
              <a:ext uri="{FF2B5EF4-FFF2-40B4-BE49-F238E27FC236}">
                <a16:creationId xmlns:a16="http://schemas.microsoft.com/office/drawing/2014/main" id="{A9C2CA4C-6663-C242-AC51-25FDBCCCD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t="13564" r="12129" b="43673"/>
          <a:stretch/>
        </p:blipFill>
        <p:spPr bwMode="auto">
          <a:xfrm>
            <a:off x="243336" y="4413431"/>
            <a:ext cx="1358801" cy="106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DCOR LOGO">
            <a:extLst>
              <a:ext uri="{FF2B5EF4-FFF2-40B4-BE49-F238E27FC236}">
                <a16:creationId xmlns:a16="http://schemas.microsoft.com/office/drawing/2014/main" id="{6276286F-E839-F246-9700-0DCEE579E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917" y="4827235"/>
            <a:ext cx="2235200" cy="59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13501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7A40E-B25D-C343-A27A-3CDFDEAC4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High-Throughput Corrosion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0615A-5109-CE40-8A9D-59C13F1D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24" y="1322257"/>
            <a:ext cx="4148445" cy="47501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Corrosion laboratory at UW has essential environmental control (temperature, PO</a:t>
            </a:r>
            <a:r>
              <a:rPr lang="en-US" baseline="-25000" dirty="0"/>
              <a:t>2</a:t>
            </a:r>
            <a:r>
              <a:rPr lang="en-US" dirty="0"/>
              <a:t>).</a:t>
            </a:r>
          </a:p>
          <a:p>
            <a:r>
              <a:rPr lang="en-US" dirty="0"/>
              <a:t>Expose partially masked plates to high-temperature air conditions for controlled corrosion.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17D2C-E2DE-F24E-8B2F-09750FF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CAE989DE-C595-4C88-B5E0-AEA938155A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53" t="15503" r="28333" b="23333"/>
          <a:stretch/>
        </p:blipFill>
        <p:spPr>
          <a:xfrm>
            <a:off x="5520967" y="3936876"/>
            <a:ext cx="2849110" cy="2268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F7F4DE-FE46-489C-8FFB-C844F2C640A5}"/>
              </a:ext>
            </a:extLst>
          </p:cNvPr>
          <p:cNvSpPr txBox="1"/>
          <p:nvPr/>
        </p:nvSpPr>
        <p:spPr>
          <a:xfrm>
            <a:off x="5048896" y="6198255"/>
            <a:ext cx="3529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FeCrMnNi additively printed samples oxidized in synthetic air at 850°C for 5 hours</a:t>
            </a:r>
          </a:p>
        </p:txBody>
      </p:sp>
      <p:pic>
        <p:nvPicPr>
          <p:cNvPr id="11" name="Picture 10" descr="A close up of a door&#10;&#10;Description automatically generated">
            <a:extLst>
              <a:ext uri="{FF2B5EF4-FFF2-40B4-BE49-F238E27FC236}">
                <a16:creationId xmlns:a16="http://schemas.microsoft.com/office/drawing/2014/main" id="{A6E37395-6C97-4782-BDE8-9C400B33A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442" y="1054601"/>
            <a:ext cx="4027954" cy="22657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7A4A7B-E3AC-42FE-83F0-F779DB3E1CD0}"/>
              </a:ext>
            </a:extLst>
          </p:cNvPr>
          <p:cNvSpPr txBox="1"/>
          <p:nvPr/>
        </p:nvSpPr>
        <p:spPr>
          <a:xfrm>
            <a:off x="5180999" y="3320325"/>
            <a:ext cx="3529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FeCrMnNi additively printed samples in the high temperature furnace</a:t>
            </a:r>
          </a:p>
        </p:txBody>
      </p:sp>
    </p:spTree>
    <p:extLst>
      <p:ext uri="{BB962C8B-B14F-4D97-AF65-F5344CB8AC3E}">
        <p14:creationId xmlns:p14="http://schemas.microsoft.com/office/powerpoint/2010/main" val="1985597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7A40E-B25D-C343-A27A-3CDFDEAC4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High-Throughput Characterization of Radiation/Corrosion Effects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0615A-5109-CE40-8A9D-59C13F1D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47730"/>
            <a:ext cx="4346448" cy="490862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General</a:t>
            </a:r>
          </a:p>
          <a:p>
            <a:pPr lvl="1"/>
            <a:r>
              <a:rPr lang="en-US" dirty="0"/>
              <a:t>XRD For phase changes (e.g., radiation enhanced/induced, corroded oxide)</a:t>
            </a:r>
          </a:p>
          <a:p>
            <a:pPr lvl="1"/>
            <a:r>
              <a:rPr lang="en-US" dirty="0"/>
              <a:t>EDS, XRF for composition</a:t>
            </a:r>
          </a:p>
          <a:p>
            <a:r>
              <a:rPr lang="en-US" dirty="0"/>
              <a:t>Irradiation</a:t>
            </a:r>
          </a:p>
          <a:p>
            <a:pPr lvl="1"/>
            <a:r>
              <a:rPr lang="en-US" dirty="0"/>
              <a:t>Profilometry for swelling</a:t>
            </a:r>
          </a:p>
          <a:p>
            <a:pPr lvl="1"/>
            <a:r>
              <a:rPr lang="en-US" dirty="0"/>
              <a:t>Nano-hardness for embrittlement</a:t>
            </a:r>
          </a:p>
          <a:p>
            <a:r>
              <a:rPr lang="en-US" dirty="0"/>
              <a:t>Corrosion</a:t>
            </a:r>
          </a:p>
          <a:p>
            <a:pPr lvl="1"/>
            <a:r>
              <a:rPr lang="en-US" dirty="0"/>
              <a:t>Plasma FIB and built in EBSD and EDS for oxide characterization of corroded specimens.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17D2C-E2DE-F24E-8B2F-09750FF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11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064514-0FB7-564F-98E2-E10765AF2702}"/>
              </a:ext>
            </a:extLst>
          </p:cNvPr>
          <p:cNvSpPr txBox="1"/>
          <p:nvPr/>
        </p:nvSpPr>
        <p:spPr>
          <a:xfrm>
            <a:off x="6650995" y="6064536"/>
            <a:ext cx="2493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0" indent="-304800"/>
            <a:r>
              <a:rPr lang="en-US" sz="1400" dirty="0">
                <a:effectLst/>
              </a:rPr>
              <a:t>C. Lu, et al. </a:t>
            </a:r>
            <a:r>
              <a:rPr lang="en-US" sz="1400" i="1" dirty="0">
                <a:effectLst/>
              </a:rPr>
              <a:t>Nature Comm. ‘16</a:t>
            </a:r>
            <a:endParaRPr lang="en-US" sz="1400" dirty="0">
              <a:effectLst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845679-8175-E143-8663-F45D7397666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17" y="1314825"/>
            <a:ext cx="1962520" cy="176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DDEF95-0FE4-EA46-87FC-55D2916D516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995" y="1318818"/>
            <a:ext cx="1938010" cy="172840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94AB6AF-1C85-324C-AAC4-1316B0AE3677}"/>
              </a:ext>
            </a:extLst>
          </p:cNvPr>
          <p:cNvSpPr txBox="1"/>
          <p:nvPr/>
        </p:nvSpPr>
        <p:spPr>
          <a:xfrm>
            <a:off x="6553200" y="3056125"/>
            <a:ext cx="2612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 Moorehead, </a:t>
            </a:r>
            <a:r>
              <a:rPr lang="en-US" sz="1400" i="1" dirty="0"/>
              <a:t>Mat and Des. </a:t>
            </a:r>
            <a:r>
              <a:rPr lang="en-US" sz="1400" dirty="0"/>
              <a:t>‘20</a:t>
            </a:r>
          </a:p>
        </p:txBody>
      </p:sp>
      <p:pic>
        <p:nvPicPr>
          <p:cNvPr id="20" name="Picture 19" descr="Résultat de recherche d'images pour &quot;void swelling HEA profilometry&quot;&quot;">
            <a:extLst>
              <a:ext uri="{FF2B5EF4-FFF2-40B4-BE49-F238E27FC236}">
                <a16:creationId xmlns:a16="http://schemas.microsoft.com/office/drawing/2014/main" id="{E1AB3833-15D8-0343-8E51-2838DF22311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97" y="3592355"/>
            <a:ext cx="3850202" cy="2314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20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7A40E-B25D-C343-A27A-3CDFDEAC4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High-Throughput Simulated Features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0615A-5109-CE40-8A9D-59C13F1D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47730"/>
            <a:ext cx="4022783" cy="49086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Ab initio methods can rapidly simulate basic controlling  thermo-kinetic parameters (e.g., migration barriers).</a:t>
            </a:r>
          </a:p>
          <a:p>
            <a:r>
              <a:rPr lang="en-US" dirty="0"/>
              <a:t>Mesoscale simulations can predict qualitative rates of key processes (e.g., void growth).</a:t>
            </a:r>
          </a:p>
          <a:p>
            <a:r>
              <a:rPr lang="en-US" dirty="0"/>
              <a:t>Simulated data can provide features for machine learning correlations.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17D2C-E2DE-F24E-8B2F-09750FF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12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B37FCF-CC5A-1C4C-B38E-9B7C6FECD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45" b="31748"/>
          <a:stretch/>
        </p:blipFill>
        <p:spPr>
          <a:xfrm>
            <a:off x="5202626" y="1378964"/>
            <a:ext cx="2701149" cy="1621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7014F9-61CC-C74D-9956-18F5A810DA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02" t="34457" b="31837"/>
          <a:stretch/>
        </p:blipFill>
        <p:spPr>
          <a:xfrm>
            <a:off x="5262372" y="2964985"/>
            <a:ext cx="2581656" cy="1785031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62D47A0B-A3B4-9A4B-BAC1-AF01FFF95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057" y="4800600"/>
            <a:ext cx="4692318" cy="180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73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7A40E-B25D-C343-A27A-3CDFDEAC4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Machine Learning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0615A-5109-CE40-8A9D-59C13F1D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47730"/>
            <a:ext cx="4309871" cy="49086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Fit measured properties, (e.g., swelling, oxide thickness) vs. features (e.g., elemental properties, radiation conditions)</a:t>
            </a:r>
          </a:p>
          <a:p>
            <a:r>
              <a:rPr lang="en-US" dirty="0"/>
              <a:t>Use machine learning methods for robust regression, e.g., boosted trees.</a:t>
            </a:r>
          </a:p>
          <a:p>
            <a:r>
              <a:rPr lang="en-US" dirty="0"/>
              <a:t>Goal is locally predictive models (e.g., interpolation in composition) and identifying important features.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17D2C-E2DE-F24E-8B2F-09750FF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7755F3-2BC1-ED43-9504-618981B827F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4"/>
          <a:stretch/>
        </p:blipFill>
        <p:spPr bwMode="auto">
          <a:xfrm>
            <a:off x="5233518" y="1161869"/>
            <a:ext cx="3324614" cy="21614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AF911F-CE70-C840-9889-75AB2B0AB3B3}"/>
              </a:ext>
            </a:extLst>
          </p:cNvPr>
          <p:cNvSpPr/>
          <p:nvPr/>
        </p:nvSpPr>
        <p:spPr>
          <a:xfrm>
            <a:off x="5358384" y="3378820"/>
            <a:ext cx="3785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marR="0" indent="-11113" algn="just">
              <a:spcBef>
                <a:spcPts val="400"/>
              </a:spcBef>
              <a:spcAft>
                <a:spcPts val="400"/>
              </a:spcAft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F. Garner and H.R. Brager, </a:t>
            </a:r>
            <a:r>
              <a:rPr lang="en-US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Eff. Radiat. Mater. Twelfth Int. Symp.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‘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85</a:t>
            </a:r>
          </a:p>
        </p:txBody>
      </p:sp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209080CA-5078-8744-84E6-08E625058B2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39284" y="4099510"/>
            <a:ext cx="3439909" cy="2429355"/>
          </a:xfrm>
          <a:prstGeom prst="rect">
            <a:avLst/>
          </a:prstGeom>
        </p:spPr>
      </p:pic>
      <p:pic>
        <p:nvPicPr>
          <p:cNvPr id="12" name="圖片 9">
            <a:extLst>
              <a:ext uri="{FF2B5EF4-FFF2-40B4-BE49-F238E27FC236}">
                <a16:creationId xmlns:a16="http://schemas.microsoft.com/office/drawing/2014/main" id="{C0107FFE-6CB4-C749-B51E-804762BE08B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63" y="5227458"/>
            <a:ext cx="1232463" cy="9216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1DA9AE-722D-254C-A28C-DD760E985E5E}"/>
              </a:ext>
            </a:extLst>
          </p:cNvPr>
          <p:cNvSpPr/>
          <p:nvPr/>
        </p:nvSpPr>
        <p:spPr>
          <a:xfrm>
            <a:off x="7125419" y="6528865"/>
            <a:ext cx="20259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marR="0" indent="-11113" algn="just">
              <a:spcBef>
                <a:spcPts val="400"/>
              </a:spcBef>
              <a:spcAft>
                <a:spcPts val="400"/>
              </a:spcAft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Y.-C. Liu, Submitted ‘20</a:t>
            </a:r>
          </a:p>
        </p:txBody>
      </p:sp>
    </p:spTree>
    <p:extLst>
      <p:ext uri="{BB962C8B-B14F-4D97-AF65-F5344CB8AC3E}">
        <p14:creationId xmlns:p14="http://schemas.microsoft.com/office/powerpoint/2010/main" val="1828062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15CA4-0E8C-2747-A4D9-0610E0C6D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Detailed Characterization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0F944-76ED-BF47-B0C9-32CEFB6DB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86300"/>
            <a:ext cx="8229600" cy="20574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Utilize low-throughput focused-ion beam and atom probe tomography (FIB+APT) and electron microscopy (FIB+STEM) for detailed characterization of radiation effects (precipitates, loops, voids, …) and composition (EELS).</a:t>
            </a:r>
          </a:p>
          <a:p>
            <a:r>
              <a:rPr lang="en-US" dirty="0"/>
              <a:t>Utilize medium-throughput FIB+(EBSD, EDS, BES) for detailed characterization of grain structure and compositions.</a:t>
            </a:r>
          </a:p>
          <a:p>
            <a:r>
              <a:rPr lang="en-US" dirty="0"/>
              <a:t>Includes ability to perform serial sectioning and 3D reconstruction.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96865-01CB-8F4C-BE18-3559B9DA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08BF5-EAFF-D142-BF94-EFD5CF82BFEB}"/>
              </a:ext>
            </a:extLst>
          </p:cNvPr>
          <p:cNvSpPr txBox="1"/>
          <p:nvPr/>
        </p:nvSpPr>
        <p:spPr>
          <a:xfrm>
            <a:off x="0" y="3915349"/>
            <a:ext cx="1698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D. </a:t>
            </a:r>
            <a:r>
              <a:rPr lang="en-US" sz="1400" dirty="0" err="1">
                <a:cs typeface="Arial" panose="020B0604020202020204" pitchFamily="34" charset="0"/>
              </a:rPr>
              <a:t>Jadernas</a:t>
            </a:r>
            <a:r>
              <a:rPr lang="en-US" sz="1400" dirty="0">
                <a:cs typeface="Arial" panose="020B0604020202020204" pitchFamily="34" charset="0"/>
              </a:rPr>
              <a:t>, JNM ‘18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598BAC-3C1A-9D4B-B9AA-DA4761304B33}"/>
              </a:ext>
            </a:extLst>
          </p:cNvPr>
          <p:cNvGrpSpPr/>
          <p:nvPr/>
        </p:nvGrpSpPr>
        <p:grpSpPr>
          <a:xfrm>
            <a:off x="7095732" y="1356699"/>
            <a:ext cx="1530561" cy="1196529"/>
            <a:chOff x="6935023" y="977695"/>
            <a:chExt cx="1851979" cy="144780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4339B66-C10F-9347-A1E8-32FF3C46C1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31"/>
            <a:stretch/>
          </p:blipFill>
          <p:spPr bwMode="auto">
            <a:xfrm>
              <a:off x="6935023" y="977695"/>
              <a:ext cx="1559088" cy="144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51D1EC-5E30-C743-A6C5-D04D159ED996}"/>
                </a:ext>
              </a:extLst>
            </p:cNvPr>
            <p:cNvSpPr txBox="1"/>
            <p:nvPr/>
          </p:nvSpPr>
          <p:spPr>
            <a:xfrm>
              <a:off x="8336273" y="1059612"/>
              <a:ext cx="450729" cy="707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33CC"/>
                  </a:solidFill>
                </a:rPr>
                <a:t>Cr</a:t>
              </a:r>
            </a:p>
            <a:p>
              <a:r>
                <a:rPr lang="en-US" sz="1600" b="1" dirty="0">
                  <a:solidFill>
                    <a:srgbClr val="0000FF"/>
                  </a:solidFill>
                </a:rPr>
                <a:t>Si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BC8415-348F-244B-B833-D231C47D0A78}"/>
              </a:ext>
            </a:extLst>
          </p:cNvPr>
          <p:cNvGrpSpPr/>
          <p:nvPr/>
        </p:nvGrpSpPr>
        <p:grpSpPr>
          <a:xfrm>
            <a:off x="7131253" y="2595454"/>
            <a:ext cx="1260034" cy="1300655"/>
            <a:chOff x="6998950" y="2462112"/>
            <a:chExt cx="1524641" cy="1573792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F689347-C0E3-4D48-8DE6-937156A3AC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8950" y="2462112"/>
              <a:ext cx="1524641" cy="1536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AD1BAD-79E2-5247-B5FD-ECA92837F4B5}"/>
                </a:ext>
              </a:extLst>
            </p:cNvPr>
            <p:cNvGrpSpPr/>
            <p:nvPr/>
          </p:nvGrpSpPr>
          <p:grpSpPr>
            <a:xfrm>
              <a:off x="7438906" y="3602398"/>
              <a:ext cx="867404" cy="433506"/>
              <a:chOff x="6984773" y="3846953"/>
              <a:chExt cx="867404" cy="433506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1039BEB-D63F-8F42-85D8-144F2E0C5CC3}"/>
                  </a:ext>
                </a:extLst>
              </p:cNvPr>
              <p:cNvCxnSpPr/>
              <p:nvPr/>
            </p:nvCxnSpPr>
            <p:spPr>
              <a:xfrm>
                <a:off x="7112829" y="3846953"/>
                <a:ext cx="4114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3C9776-A295-C04B-AAA0-E1111376269F}"/>
                  </a:ext>
                </a:extLst>
              </p:cNvPr>
              <p:cNvSpPr txBox="1"/>
              <p:nvPr/>
            </p:nvSpPr>
            <p:spPr>
              <a:xfrm>
                <a:off x="6984773" y="3870809"/>
                <a:ext cx="867404" cy="4096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20 nm</a:t>
                </a:r>
              </a:p>
            </p:txBody>
          </p:sp>
        </p:grpSp>
      </p:grpSp>
      <p:pic>
        <p:nvPicPr>
          <p:cNvPr id="16" name="Picture 2" descr="Fig. 6">
            <a:extLst>
              <a:ext uri="{FF2B5EF4-FFF2-40B4-BE49-F238E27FC236}">
                <a16:creationId xmlns:a16="http://schemas.microsoft.com/office/drawing/2014/main" id="{9B4FCE2D-55FD-2F4C-BB7D-669604034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39" y="1403505"/>
            <a:ext cx="4785665" cy="22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F22CCC-E28B-9C40-B3DA-192899409FEB}"/>
              </a:ext>
            </a:extLst>
          </p:cNvPr>
          <p:cNvSpPr txBox="1"/>
          <p:nvPr/>
        </p:nvSpPr>
        <p:spPr>
          <a:xfrm>
            <a:off x="88340" y="3608287"/>
            <a:ext cx="6410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Unirradiated 		Irradiated U-Mo fuel particle</a:t>
            </a:r>
          </a:p>
        </p:txBody>
      </p:sp>
      <p:pic>
        <p:nvPicPr>
          <p:cNvPr id="18" name="Picture 4" descr="Fig. 5">
            <a:extLst>
              <a:ext uri="{FF2B5EF4-FFF2-40B4-BE49-F238E27FC236}">
                <a16:creationId xmlns:a16="http://schemas.microsoft.com/office/drawing/2014/main" id="{F897872A-27A5-914D-886B-4BB8E9E46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0" t="8538" r="36564" b="54370"/>
          <a:stretch/>
        </p:blipFill>
        <p:spPr bwMode="auto">
          <a:xfrm>
            <a:off x="5329241" y="1403505"/>
            <a:ext cx="1223265" cy="119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18396C-2276-0C45-BA17-586F1C8D2425}"/>
              </a:ext>
            </a:extLst>
          </p:cNvPr>
          <p:cNvSpPr txBox="1"/>
          <p:nvPr/>
        </p:nvSpPr>
        <p:spPr>
          <a:xfrm>
            <a:off x="6512856" y="1282558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Fe-6Cr</a:t>
            </a:r>
          </a:p>
        </p:txBody>
      </p:sp>
      <p:pic>
        <p:nvPicPr>
          <p:cNvPr id="20" name="Picture 4" descr="Fig. 5">
            <a:extLst>
              <a:ext uri="{FF2B5EF4-FFF2-40B4-BE49-F238E27FC236}">
                <a16:creationId xmlns:a16="http://schemas.microsoft.com/office/drawing/2014/main" id="{C96E7E06-AA66-654B-8ECD-1C748708B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0" t="53626" r="33483" b="8079"/>
          <a:stretch/>
        </p:blipFill>
        <p:spPr bwMode="auto">
          <a:xfrm>
            <a:off x="5361546" y="2674003"/>
            <a:ext cx="1260034" cy="115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21F6F65-8B70-1D44-9989-11C467B3BC1C}"/>
              </a:ext>
            </a:extLst>
          </p:cNvPr>
          <p:cNvSpPr txBox="1"/>
          <p:nvPr/>
        </p:nvSpPr>
        <p:spPr>
          <a:xfrm>
            <a:off x="6512856" y="2755958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Fe-15Cr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97E192-1AD3-2746-BB33-F3B2BF2AF404}"/>
              </a:ext>
            </a:extLst>
          </p:cNvPr>
          <p:cNvSpPr txBox="1"/>
          <p:nvPr/>
        </p:nvSpPr>
        <p:spPr>
          <a:xfrm>
            <a:off x="5741581" y="3858077"/>
            <a:ext cx="34094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23232"/>
                </a:solidFill>
                <a:cs typeface="Times New Roman" panose="02020603050405020304" pitchFamily="18" charset="0"/>
              </a:rPr>
              <a:t>Bachhav, </a:t>
            </a:r>
            <a:r>
              <a:rPr lang="en-US" sz="1400" i="1" dirty="0">
                <a:solidFill>
                  <a:srgbClr val="323232"/>
                </a:solidFill>
                <a:cs typeface="Times New Roman" panose="02020603050405020304" pitchFamily="18" charset="0"/>
              </a:rPr>
              <a:t>JNM</a:t>
            </a:r>
            <a:r>
              <a:rPr lang="en-US" sz="1400" dirty="0">
                <a:solidFill>
                  <a:srgbClr val="323232"/>
                </a:solidFill>
                <a:cs typeface="Times New Roman" panose="02020603050405020304" pitchFamily="18" charset="0"/>
              </a:rPr>
              <a:t> ‘14; Bhattacharyya, </a:t>
            </a:r>
            <a:r>
              <a:rPr lang="en-US" sz="1400" i="1" dirty="0">
                <a:solidFill>
                  <a:srgbClr val="323232"/>
                </a:solidFill>
                <a:cs typeface="Times New Roman" panose="02020603050405020304" pitchFamily="18" charset="0"/>
              </a:rPr>
              <a:t>JNM</a:t>
            </a:r>
            <a:r>
              <a:rPr lang="en-US" sz="1400" dirty="0">
                <a:solidFill>
                  <a:srgbClr val="323232"/>
                </a:solidFill>
                <a:cs typeface="Times New Roman" panose="02020603050405020304" pitchFamily="18" charset="0"/>
              </a:rPr>
              <a:t> ‘19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8A7CEA-1F92-974E-8615-3CB2F035DD1D}"/>
              </a:ext>
            </a:extLst>
          </p:cNvPr>
          <p:cNvSpPr txBox="1"/>
          <p:nvPr/>
        </p:nvSpPr>
        <p:spPr>
          <a:xfrm>
            <a:off x="5579107" y="957436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40D259-B275-A549-BBC2-BE4F3C694590}"/>
              </a:ext>
            </a:extLst>
          </p:cNvPr>
          <p:cNvSpPr txBox="1"/>
          <p:nvPr/>
        </p:nvSpPr>
        <p:spPr>
          <a:xfrm>
            <a:off x="7421634" y="916621"/>
            <a:ext cx="519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APT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CFA44A-8808-F04E-B36D-CB043B74B7C9}"/>
              </a:ext>
            </a:extLst>
          </p:cNvPr>
          <p:cNvSpPr txBox="1"/>
          <p:nvPr/>
        </p:nvSpPr>
        <p:spPr>
          <a:xfrm>
            <a:off x="2201904" y="942047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EBSD</a:t>
            </a:r>
          </a:p>
        </p:txBody>
      </p:sp>
    </p:spTree>
    <p:extLst>
      <p:ext uri="{BB962C8B-B14F-4D97-AF65-F5344CB8AC3E}">
        <p14:creationId xmlns:p14="http://schemas.microsoft.com/office/powerpoint/2010/main" val="1494444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775F1-5085-2B45-B654-18189536C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NSUF Facilities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12BEA-E297-2247-A020-5E8A23383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INL High Performance Computing Resources for materials modeling and data analytics</a:t>
            </a:r>
          </a:p>
          <a:p>
            <a:r>
              <a:rPr lang="en-US" dirty="0"/>
              <a:t>INL Irradiated Materials Characterization Laboratory (IMCL) for Post Irradiation Examination (PIE) with Plasma Focused Ion Beam (FIB), X-ray diffraction (XRD) and (scanning) transmission electron microscopy (S/TEM) on selected samples. </a:t>
            </a:r>
          </a:p>
          <a:p>
            <a:r>
              <a:rPr lang="en-US" dirty="0"/>
              <a:t>INL Center for Advanced Energy Studies (CAES) for atom probe tomography (APT).</a:t>
            </a:r>
          </a:p>
          <a:p>
            <a:r>
              <a:rPr lang="en-US" dirty="0"/>
              <a:t>UW Ion Beam Laboratory (IBL) for irradiations.</a:t>
            </a:r>
          </a:p>
          <a:p>
            <a:r>
              <a:rPr lang="en-US" dirty="0"/>
              <a:t>UW Characterization Laboratory for Irradiated Materials (CLIM) for scanning electron microscopy (SEM) and energy dispersion spectroscopy (EDS).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A0A54-5D88-F742-937D-F0BD50B8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7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266700" y="1550313"/>
            <a:ext cx="8610600" cy="37677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">
            <a:solidFill>
              <a:srgbClr val="0000D7"/>
            </a:solidFill>
            <a:round/>
            <a:headEnd/>
            <a:tailEnd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algn="ctr">
              <a:spcAft>
                <a:spcPts val="4200"/>
              </a:spcAft>
              <a:defRPr/>
            </a:pPr>
            <a:r>
              <a:rPr lang="en-US" sz="3600" b="1" dirty="0">
                <a:latin typeface="Calibri" charset="0"/>
              </a:rPr>
              <a:t>Project Overview</a:t>
            </a:r>
          </a:p>
          <a:p>
            <a:pPr algn="ctr">
              <a:spcAft>
                <a:spcPts val="4200"/>
              </a:spcAft>
              <a:defRPr/>
            </a:pPr>
            <a:r>
              <a:rPr lang="en-US" sz="3600" b="1" dirty="0">
                <a:latin typeface="Calibri" charset="0"/>
              </a:rPr>
              <a:t>Specific Tasks</a:t>
            </a:r>
          </a:p>
          <a:p>
            <a:pPr algn="ctr">
              <a:spcAft>
                <a:spcPts val="4200"/>
              </a:spcAft>
              <a:defRPr/>
            </a:pPr>
            <a:r>
              <a:rPr lang="en-US" sz="3600" b="1" dirty="0">
                <a:latin typeface="Calibri" charset="0"/>
              </a:rPr>
              <a:t>Present Status</a:t>
            </a:r>
          </a:p>
          <a:p>
            <a:pPr algn="ctr">
              <a:spcAft>
                <a:spcPts val="4200"/>
              </a:spcAft>
              <a:defRPr/>
            </a:pPr>
            <a:endParaRPr lang="en-US" sz="3600" b="1" dirty="0">
              <a:latin typeface="Calibri" charset="0"/>
            </a:endParaRPr>
          </a:p>
          <a:p>
            <a:pPr algn="ctr">
              <a:spcAft>
                <a:spcPts val="4200"/>
              </a:spcAft>
              <a:defRPr/>
            </a:pPr>
            <a:endParaRPr lang="en-US" sz="3600" b="1" dirty="0">
              <a:latin typeface="Calibri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57400" y="3690066"/>
            <a:ext cx="5029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961399-A34F-F544-B844-612BACA5B4FE}"/>
              </a:ext>
            </a:extLst>
          </p:cNvPr>
          <p:cNvCxnSpPr/>
          <p:nvPr/>
        </p:nvCxnSpPr>
        <p:spPr>
          <a:xfrm>
            <a:off x="2057400" y="2651766"/>
            <a:ext cx="5029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6E3869-E5EA-184F-AB75-8BF67AF4C3BF}"/>
              </a:ext>
            </a:extLst>
          </p:cNvPr>
          <p:cNvSpPr/>
          <p:nvPr/>
        </p:nvSpPr>
        <p:spPr>
          <a:xfrm>
            <a:off x="1761536" y="3703129"/>
            <a:ext cx="5620928" cy="1025237"/>
          </a:xfrm>
          <a:prstGeom prst="roundRect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25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A3579-5804-B542-B7A7-158665B63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ECBD5-05EB-7543-A06B-37C1E8B9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17</a:t>
            </a:fld>
            <a:endParaRPr lang="en-US" dirty="0"/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F781E64D-0E8A-F646-9AB4-55B6A84EF06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19" y="3749431"/>
            <a:ext cx="2961238" cy="2445318"/>
          </a:xfrm>
          <a:prstGeom prst="rect">
            <a:avLst/>
          </a:prstGeom>
        </p:spPr>
      </p:pic>
      <p:pic>
        <p:nvPicPr>
          <p:cNvPr id="20" name="Content Placeholder 6" descr="A close up of a black keyboard&#10;&#10;Description automatically generated">
            <a:extLst>
              <a:ext uri="{FF2B5EF4-FFF2-40B4-BE49-F238E27FC236}">
                <a16:creationId xmlns:a16="http://schemas.microsoft.com/office/drawing/2014/main" id="{60150068-B56E-0B44-81AF-C658FC2357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t="24813" r="7830" b="28124"/>
          <a:stretch/>
        </p:blipFill>
        <p:spPr>
          <a:xfrm rot="16200000">
            <a:off x="6367886" y="490256"/>
            <a:ext cx="1522880" cy="1525333"/>
          </a:xfrm>
          <a:prstGeom prst="roundRect">
            <a:avLst>
              <a:gd name="adj" fmla="val 297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5DD5C69-CCF3-EC49-967E-9D169F249248}"/>
              </a:ext>
            </a:extLst>
          </p:cNvPr>
          <p:cNvSpPr/>
          <p:nvPr/>
        </p:nvSpPr>
        <p:spPr>
          <a:xfrm>
            <a:off x="6022589" y="6317193"/>
            <a:ext cx="2992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M. Moorehead, </a:t>
            </a:r>
            <a:r>
              <a:rPr lang="en-US" i="1" dirty="0"/>
              <a:t>submitted </a:t>
            </a:r>
            <a:r>
              <a:rPr lang="en-US" dirty="0"/>
              <a:t>‘20</a:t>
            </a:r>
          </a:p>
        </p:txBody>
      </p:sp>
      <p:pic>
        <p:nvPicPr>
          <p:cNvPr id="16" name="1000C_additive_CrFeMnNi_phase_diagram_360">
            <a:hlinkClick r:id="" action="ppaction://media"/>
            <a:extLst>
              <a:ext uri="{FF2B5EF4-FFF2-40B4-BE49-F238E27FC236}">
                <a16:creationId xmlns:a16="http://schemas.microsoft.com/office/drawing/2014/main" id="{5EE9AB5D-0539-46CD-84B0-084F809000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9786" t="20694" r="25255" b="18641"/>
          <a:stretch/>
        </p:blipFill>
        <p:spPr>
          <a:xfrm>
            <a:off x="3700172" y="948269"/>
            <a:ext cx="2570538" cy="195099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C0D1E-2240-3F43-907A-854AF8559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1" y="1072324"/>
            <a:ext cx="5092128" cy="54665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High-throughput processing, irradiation, and some characterization is working.</a:t>
            </a:r>
          </a:p>
          <a:p>
            <a:pPr lvl="1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120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u="sng" dirty="0">
                <a:solidFill>
                  <a:schemeClr val="bg2">
                    <a:lumMod val="10000"/>
                  </a:schemeClr>
                </a:solidFill>
              </a:rPr>
              <a:t>unique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Cr-Fe-Mn-Ni compositions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Hardening observed with nanoindentation</a:t>
            </a:r>
            <a:endParaRPr lang="en-US" dirty="0"/>
          </a:p>
          <a:p>
            <a:r>
              <a:rPr lang="en-US" dirty="0"/>
              <a:t>Still many challenges (e.g., controlling porosity)</a:t>
            </a:r>
          </a:p>
          <a:p>
            <a:r>
              <a:rPr lang="en-US" dirty="0"/>
              <a:t>Still need to refine high-temperature irradiations, high-throughput with FIB+EBSD</a:t>
            </a:r>
          </a:p>
          <a:p>
            <a:r>
              <a:rPr lang="en-US" dirty="0"/>
              <a:t>Machine learning tools ready but collecting literature data and need proposed measurements to explore efficacy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5549D7-0AC3-2648-B50A-5D7EA04054E7}"/>
              </a:ext>
            </a:extLst>
          </p:cNvPr>
          <p:cNvGrpSpPr/>
          <p:nvPr/>
        </p:nvGrpSpPr>
        <p:grpSpPr>
          <a:xfrm>
            <a:off x="5761221" y="2158936"/>
            <a:ext cx="2604036" cy="1551826"/>
            <a:chOff x="6522232" y="2070251"/>
            <a:chExt cx="5039818" cy="2730350"/>
          </a:xfrm>
        </p:grpSpPr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A6D87EC5-51D5-8041-BFBE-096BD45B3048}"/>
                </a:ext>
              </a:extLst>
            </p:cNvPr>
            <p:cNvSpPr/>
            <p:nvPr/>
          </p:nvSpPr>
          <p:spPr>
            <a:xfrm>
              <a:off x="6522232" y="2476501"/>
              <a:ext cx="5019006" cy="2324100"/>
            </a:xfrm>
            <a:prstGeom prst="cube">
              <a:avLst>
                <a:gd name="adj" fmla="val 59963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1A20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CD2B311E-6E5A-0A41-AD1C-F31C94EB59E4}"/>
                </a:ext>
              </a:extLst>
            </p:cNvPr>
            <p:cNvSpPr/>
            <p:nvPr/>
          </p:nvSpPr>
          <p:spPr>
            <a:xfrm>
              <a:off x="8305800" y="2476501"/>
              <a:ext cx="3235439" cy="1390649"/>
            </a:xfrm>
            <a:prstGeom prst="parallelogram">
              <a:avLst>
                <a:gd name="adj" fmla="val 100796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86327F-DFC0-7D4A-85E8-28A4F6DC1565}"/>
                </a:ext>
              </a:extLst>
            </p:cNvPr>
            <p:cNvSpPr txBox="1"/>
            <p:nvPr/>
          </p:nvSpPr>
          <p:spPr>
            <a:xfrm>
              <a:off x="7837980" y="2070251"/>
              <a:ext cx="1878615" cy="402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Unirradiated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2F4FA9-1387-5A4D-8280-C3A8758354FC}"/>
                </a:ext>
              </a:extLst>
            </p:cNvPr>
            <p:cNvSpPr txBox="1"/>
            <p:nvPr/>
          </p:nvSpPr>
          <p:spPr>
            <a:xfrm>
              <a:off x="9683435" y="2088711"/>
              <a:ext cx="1878615" cy="402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Irradiated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D69031-8717-9C43-A3EC-652E2DD5CD76}"/>
                </a:ext>
              </a:extLst>
            </p:cNvPr>
            <p:cNvCxnSpPr>
              <a:cxnSpLocks/>
            </p:cNvCxnSpPr>
            <p:nvPr/>
          </p:nvCxnSpPr>
          <p:spPr>
            <a:xfrm>
              <a:off x="7753350" y="3138554"/>
              <a:ext cx="2743200" cy="0"/>
            </a:xfrm>
            <a:prstGeom prst="line">
              <a:avLst/>
            </a:prstGeom>
            <a:ln w="76200">
              <a:solidFill>
                <a:srgbClr val="1A203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320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C46CB6-D5F9-F748-B0D1-06AE4AE02F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7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Thank You for Your Attention</a:t>
            </a:r>
            <a:br>
              <a:rPr lang="en-US" sz="7000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br>
              <a:rPr lang="en-US" sz="7000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sz="7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Any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9E3EE-84B0-A242-9D9C-E9C08A06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644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Funding 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482" y="4107242"/>
            <a:ext cx="7783036" cy="21065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/>
              <a:t>Department of Energy NEUP Project 20-19128 with NSUF access</a:t>
            </a:r>
            <a:endParaRPr lang="en-US" sz="2100" b="0" dirty="0">
              <a:ea typeface="Times New Roman" charset="0"/>
            </a:endParaRPr>
          </a:p>
          <a:p>
            <a:pPr algn="ctr"/>
            <a:endParaRPr lang="en-US" sz="2100" b="0" dirty="0">
              <a:ea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299" y="3416300"/>
            <a:ext cx="45719" cy="2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299" y="3416300"/>
            <a:ext cx="45719" cy="25400"/>
          </a:xfrm>
          <a:prstGeom prst="rect">
            <a:avLst/>
          </a:prstGeom>
        </p:spPr>
      </p:pic>
      <p:pic>
        <p:nvPicPr>
          <p:cNvPr id="14" name="Picture 6" descr="mage result for DO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872" y="2141668"/>
            <a:ext cx="1429691" cy="141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NL Idaho National Laboratory™ logo vector - Download in AI vector format">
            <a:extLst>
              <a:ext uri="{FF2B5EF4-FFF2-40B4-BE49-F238E27FC236}">
                <a16:creationId xmlns:a16="http://schemas.microsoft.com/office/drawing/2014/main" id="{8572D46C-DBE7-CA4F-9DB4-BEE9A0F93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t="13564" r="12129" b="43673"/>
          <a:stretch/>
        </p:blipFill>
        <p:spPr bwMode="auto">
          <a:xfrm>
            <a:off x="4652684" y="2152688"/>
            <a:ext cx="1644149" cy="12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705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266700" y="1550313"/>
            <a:ext cx="8610600" cy="37677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">
            <a:solidFill>
              <a:srgbClr val="0000D7"/>
            </a:solidFill>
            <a:round/>
            <a:headEnd/>
            <a:tailEnd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algn="ctr">
              <a:spcAft>
                <a:spcPts val="4200"/>
              </a:spcAft>
              <a:defRPr/>
            </a:pPr>
            <a:r>
              <a:rPr lang="en-US" sz="3600" b="1" dirty="0">
                <a:latin typeface="Calibri" charset="0"/>
              </a:rPr>
              <a:t>Project Overview</a:t>
            </a:r>
          </a:p>
          <a:p>
            <a:pPr algn="ctr">
              <a:spcAft>
                <a:spcPts val="4200"/>
              </a:spcAft>
              <a:defRPr/>
            </a:pPr>
            <a:r>
              <a:rPr lang="en-US" sz="3600" b="1" dirty="0">
                <a:latin typeface="Calibri" charset="0"/>
              </a:rPr>
              <a:t>Specific Tasks</a:t>
            </a:r>
          </a:p>
          <a:p>
            <a:pPr algn="ctr">
              <a:spcAft>
                <a:spcPts val="4200"/>
              </a:spcAft>
              <a:defRPr/>
            </a:pPr>
            <a:r>
              <a:rPr lang="en-US" sz="3600" b="1" dirty="0">
                <a:latin typeface="Calibri" charset="0"/>
              </a:rPr>
              <a:t>Present Status</a:t>
            </a:r>
          </a:p>
          <a:p>
            <a:pPr algn="ctr">
              <a:spcAft>
                <a:spcPts val="4200"/>
              </a:spcAft>
              <a:defRPr/>
            </a:pPr>
            <a:endParaRPr lang="en-US" sz="3600" b="1" dirty="0">
              <a:latin typeface="Calibri" charset="0"/>
            </a:endParaRPr>
          </a:p>
          <a:p>
            <a:pPr algn="ctr">
              <a:spcAft>
                <a:spcPts val="4200"/>
              </a:spcAft>
              <a:defRPr/>
            </a:pPr>
            <a:endParaRPr lang="en-US" sz="3600" b="1" dirty="0">
              <a:latin typeface="Calibri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57400" y="3690066"/>
            <a:ext cx="5029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961399-A34F-F544-B844-612BACA5B4FE}"/>
              </a:ext>
            </a:extLst>
          </p:cNvPr>
          <p:cNvCxnSpPr/>
          <p:nvPr/>
        </p:nvCxnSpPr>
        <p:spPr>
          <a:xfrm>
            <a:off x="2057400" y="2651766"/>
            <a:ext cx="5029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6E3869-E5EA-184F-AB75-8BF67AF4C3BF}"/>
              </a:ext>
            </a:extLst>
          </p:cNvPr>
          <p:cNvSpPr/>
          <p:nvPr/>
        </p:nvSpPr>
        <p:spPr>
          <a:xfrm>
            <a:off x="1761536" y="1592180"/>
            <a:ext cx="5620928" cy="1025237"/>
          </a:xfrm>
          <a:prstGeom prst="roundRect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3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6002649-F37F-1B49-8645-32B58D4DB718}"/>
              </a:ext>
            </a:extLst>
          </p:cNvPr>
          <p:cNvGrpSpPr/>
          <p:nvPr/>
        </p:nvGrpSpPr>
        <p:grpSpPr>
          <a:xfrm>
            <a:off x="6576451" y="1676258"/>
            <a:ext cx="2057503" cy="1776966"/>
            <a:chOff x="4241254" y="1068787"/>
            <a:chExt cx="2263253" cy="1954663"/>
          </a:xfrm>
        </p:grpSpPr>
        <p:cxnSp>
          <p:nvCxnSpPr>
            <p:cNvPr id="67" name="Straight Arrow Connector 66"/>
            <p:cNvCxnSpPr>
              <a:cxnSpLocks/>
            </p:cNvCxnSpPr>
            <p:nvPr/>
          </p:nvCxnSpPr>
          <p:spPr>
            <a:xfrm>
              <a:off x="5242278" y="1284049"/>
              <a:ext cx="0" cy="41892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F250A9B-8EC0-4859-B6B5-C01E0193E303}"/>
                </a:ext>
              </a:extLst>
            </p:cNvPr>
            <p:cNvSpPr txBox="1"/>
            <p:nvPr/>
          </p:nvSpPr>
          <p:spPr>
            <a:xfrm>
              <a:off x="4703105" y="1068787"/>
              <a:ext cx="107834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b="1" kern="0" dirty="0">
                  <a:solidFill>
                    <a:schemeClr val="accent2"/>
                  </a:solidFill>
                </a:rPr>
                <a:t>Ion beam 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4436263" y="2747044"/>
              <a:ext cx="133853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V="1">
              <a:off x="4425730" y="1873772"/>
              <a:ext cx="538039" cy="873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F250A9B-8EC0-4859-B6B5-C01E0193E303}"/>
                </a:ext>
              </a:extLst>
            </p:cNvPr>
            <p:cNvSpPr txBox="1"/>
            <p:nvPr/>
          </p:nvSpPr>
          <p:spPr>
            <a:xfrm>
              <a:off x="4241254" y="2723368"/>
              <a:ext cx="107834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b="1" kern="0" dirty="0">
                  <a:solidFill>
                    <a:prstClr val="black"/>
                  </a:solidFill>
                </a:rPr>
                <a:t>2D stage</a:t>
              </a: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1843" y="1620451"/>
              <a:ext cx="1942664" cy="1141900"/>
            </a:xfrm>
            <a:prstGeom prst="rect">
              <a:avLst/>
            </a:prstGeom>
          </p:spPr>
        </p:pic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6233AF56-8F7E-4679-B501-AA45149AB082}"/>
              </a:ext>
            </a:extLst>
          </p:cNvPr>
          <p:cNvSpPr/>
          <p:nvPr/>
        </p:nvSpPr>
        <p:spPr>
          <a:xfrm>
            <a:off x="1765400" y="2027597"/>
            <a:ext cx="22233" cy="22233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900" kern="0" dirty="0">
              <a:solidFill>
                <a:prstClr val="white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1909FE-1A58-364E-BB49-8ADB5DDE46A7}"/>
              </a:ext>
            </a:extLst>
          </p:cNvPr>
          <p:cNvGrpSpPr/>
          <p:nvPr/>
        </p:nvGrpSpPr>
        <p:grpSpPr>
          <a:xfrm>
            <a:off x="2847126" y="497751"/>
            <a:ext cx="3748084" cy="1770005"/>
            <a:chOff x="95658" y="1149482"/>
            <a:chExt cx="3748084" cy="1770005"/>
          </a:xfrm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BC5AF87B-F351-49B5-9EBE-AF91E2354CE2}"/>
                </a:ext>
              </a:extLst>
            </p:cNvPr>
            <p:cNvSpPr/>
            <p:nvPr/>
          </p:nvSpPr>
          <p:spPr>
            <a:xfrm>
              <a:off x="2928759" y="2117980"/>
              <a:ext cx="914983" cy="250698"/>
            </a:xfrm>
            <a:prstGeom prst="parallelogram">
              <a:avLst>
                <a:gd name="adj" fmla="val 61711"/>
              </a:avLst>
            </a:prstGeom>
            <a:solidFill>
              <a:sysClr val="window" lastClr="FFFFFF">
                <a:lumMod val="6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5" name="Cylinder 49">
              <a:extLst>
                <a:ext uri="{FF2B5EF4-FFF2-40B4-BE49-F238E27FC236}">
                  <a16:creationId xmlns:a16="http://schemas.microsoft.com/office/drawing/2014/main" id="{003C8E8A-1F19-4EB3-AE8D-E06877EFBF28}"/>
                </a:ext>
              </a:extLst>
            </p:cNvPr>
            <p:cNvSpPr/>
            <p:nvPr/>
          </p:nvSpPr>
          <p:spPr>
            <a:xfrm>
              <a:off x="3091377" y="2074932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6" name="Cylinder 49">
              <a:extLst>
                <a:ext uri="{FF2B5EF4-FFF2-40B4-BE49-F238E27FC236}">
                  <a16:creationId xmlns:a16="http://schemas.microsoft.com/office/drawing/2014/main" id="{003C8E8A-1F19-4EB3-AE8D-E06877EFBF28}"/>
                </a:ext>
              </a:extLst>
            </p:cNvPr>
            <p:cNvSpPr/>
            <p:nvPr/>
          </p:nvSpPr>
          <p:spPr>
            <a:xfrm>
              <a:off x="3180954" y="2071710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7" name="Cylinder 49">
              <a:extLst>
                <a:ext uri="{FF2B5EF4-FFF2-40B4-BE49-F238E27FC236}">
                  <a16:creationId xmlns:a16="http://schemas.microsoft.com/office/drawing/2014/main" id="{003C8E8A-1F19-4EB3-AE8D-E06877EFBF28}"/>
                </a:ext>
              </a:extLst>
            </p:cNvPr>
            <p:cNvSpPr/>
            <p:nvPr/>
          </p:nvSpPr>
          <p:spPr>
            <a:xfrm>
              <a:off x="3270341" y="2068182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8" name="Cylinder 49">
              <a:extLst>
                <a:ext uri="{FF2B5EF4-FFF2-40B4-BE49-F238E27FC236}">
                  <a16:creationId xmlns:a16="http://schemas.microsoft.com/office/drawing/2014/main" id="{003C8E8A-1F19-4EB3-AE8D-E06877EFBF28}"/>
                </a:ext>
              </a:extLst>
            </p:cNvPr>
            <p:cNvSpPr/>
            <p:nvPr/>
          </p:nvSpPr>
          <p:spPr>
            <a:xfrm>
              <a:off x="3340774" y="2142598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9" name="Explosion: 8 Points 82">
              <a:extLst>
                <a:ext uri="{FF2B5EF4-FFF2-40B4-BE49-F238E27FC236}">
                  <a16:creationId xmlns:a16="http://schemas.microsoft.com/office/drawing/2014/main" id="{7E3BF8A3-DCB7-46CC-A67F-51F22395BB63}"/>
                </a:ext>
              </a:extLst>
            </p:cNvPr>
            <p:cNvSpPr/>
            <p:nvPr/>
          </p:nvSpPr>
          <p:spPr>
            <a:xfrm>
              <a:off x="3305840" y="2093277"/>
              <a:ext cx="132990" cy="111114"/>
            </a:xfrm>
            <a:prstGeom prst="irregularSeal1">
              <a:avLst/>
            </a:prstGeom>
            <a:gradFill flip="none" rotWithShape="1">
              <a:gsLst>
                <a:gs pos="57000">
                  <a:srgbClr val="FFE9A7"/>
                </a:gs>
                <a:gs pos="0">
                  <a:srgbClr val="FFC000"/>
                </a:gs>
                <a:gs pos="100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10" name="Cylinder 42">
              <a:extLst>
                <a:ext uri="{FF2B5EF4-FFF2-40B4-BE49-F238E27FC236}">
                  <a16:creationId xmlns:a16="http://schemas.microsoft.com/office/drawing/2014/main" id="{CFFB452A-C5E4-43DF-9050-85734029E7F2}"/>
                </a:ext>
              </a:extLst>
            </p:cNvPr>
            <p:cNvSpPr/>
            <p:nvPr/>
          </p:nvSpPr>
          <p:spPr>
            <a:xfrm>
              <a:off x="3351356" y="1930453"/>
              <a:ext cx="42408" cy="227513"/>
            </a:xfrm>
            <a:prstGeom prst="can">
              <a:avLst/>
            </a:prstGeom>
            <a:solidFill>
              <a:srgbClr val="FF0000">
                <a:alpha val="92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285ABC0-0E35-4F63-A015-191F85D9B6F7}"/>
                </a:ext>
              </a:extLst>
            </p:cNvPr>
            <p:cNvGrpSpPr/>
            <p:nvPr/>
          </p:nvGrpSpPr>
          <p:grpSpPr>
            <a:xfrm>
              <a:off x="3271310" y="1955198"/>
              <a:ext cx="192354" cy="72519"/>
              <a:chOff x="6603070" y="3138821"/>
              <a:chExt cx="573679" cy="216282"/>
            </a:xfrm>
          </p:grpSpPr>
          <p:sp>
            <p:nvSpPr>
              <p:cNvPr id="12" name="Cylinder 39">
                <a:extLst>
                  <a:ext uri="{FF2B5EF4-FFF2-40B4-BE49-F238E27FC236}">
                    <a16:creationId xmlns:a16="http://schemas.microsoft.com/office/drawing/2014/main" id="{3B9392DF-712A-493F-81CF-19AEAD7A18AC}"/>
                  </a:ext>
                </a:extLst>
              </p:cNvPr>
              <p:cNvSpPr/>
              <p:nvPr/>
            </p:nvSpPr>
            <p:spPr>
              <a:xfrm rot="19800000">
                <a:off x="6603070" y="3138821"/>
                <a:ext cx="72008" cy="216024"/>
              </a:xfrm>
              <a:prstGeom prst="can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Cylinder 40">
                <a:extLst>
                  <a:ext uri="{FF2B5EF4-FFF2-40B4-BE49-F238E27FC236}">
                    <a16:creationId xmlns:a16="http://schemas.microsoft.com/office/drawing/2014/main" id="{04E23F52-CE80-4C67-814B-570C481EFD7B}"/>
                  </a:ext>
                </a:extLst>
              </p:cNvPr>
              <p:cNvSpPr/>
              <p:nvPr/>
            </p:nvSpPr>
            <p:spPr>
              <a:xfrm rot="1837505">
                <a:off x="7104741" y="3139079"/>
                <a:ext cx="72008" cy="216024"/>
              </a:xfrm>
              <a:prstGeom prst="can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0556290-65CD-460F-9C26-FBCEBD50839B}"/>
                </a:ext>
              </a:extLst>
            </p:cNvPr>
            <p:cNvGrpSpPr/>
            <p:nvPr/>
          </p:nvGrpSpPr>
          <p:grpSpPr>
            <a:xfrm>
              <a:off x="1683943" y="1764139"/>
              <a:ext cx="178259" cy="493910"/>
              <a:chOff x="873868" y="2919495"/>
              <a:chExt cx="366568" cy="1015663"/>
            </a:xfrm>
          </p:grpSpPr>
          <p:sp>
            <p:nvSpPr>
              <p:cNvPr id="15" name="Flowchart: Magnetic Disk 14">
                <a:extLst>
                  <a:ext uri="{FF2B5EF4-FFF2-40B4-BE49-F238E27FC236}">
                    <a16:creationId xmlns:a16="http://schemas.microsoft.com/office/drawing/2014/main" id="{6A7C1327-B726-4540-A129-B59826FBD26F}"/>
                  </a:ext>
                </a:extLst>
              </p:cNvPr>
              <p:cNvSpPr/>
              <p:nvPr/>
            </p:nvSpPr>
            <p:spPr>
              <a:xfrm>
                <a:off x="873868" y="2919495"/>
                <a:ext cx="366568" cy="1015663"/>
              </a:xfrm>
              <a:prstGeom prst="flowChartMagneticDisk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Star: 24 Points 26">
                <a:extLst>
                  <a:ext uri="{FF2B5EF4-FFF2-40B4-BE49-F238E27FC236}">
                    <a16:creationId xmlns:a16="http://schemas.microsoft.com/office/drawing/2014/main" id="{8F9C4069-AF61-4E79-B18D-46918885D057}"/>
                  </a:ext>
                </a:extLst>
              </p:cNvPr>
              <p:cNvSpPr/>
              <p:nvPr/>
            </p:nvSpPr>
            <p:spPr>
              <a:xfrm>
                <a:off x="880396" y="3303080"/>
                <a:ext cx="360040" cy="360040"/>
              </a:xfrm>
              <a:prstGeom prst="star24">
                <a:avLst>
                  <a:gd name="adj" fmla="val 31336"/>
                </a:avLst>
              </a:prstGeom>
              <a:solidFill>
                <a:sysClr val="window" lastClr="FFFFFF">
                  <a:lumMod val="7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69C8135-E461-4F9E-9FDB-973142D5B939}"/>
                </a:ext>
              </a:extLst>
            </p:cNvPr>
            <p:cNvGrpSpPr/>
            <p:nvPr/>
          </p:nvGrpSpPr>
          <p:grpSpPr>
            <a:xfrm>
              <a:off x="1391833" y="1766419"/>
              <a:ext cx="178259" cy="493910"/>
              <a:chOff x="873868" y="2919495"/>
              <a:chExt cx="366568" cy="1015663"/>
            </a:xfrm>
          </p:grpSpPr>
          <p:sp>
            <p:nvSpPr>
              <p:cNvPr id="18" name="Flowchart: Magnetic Disk 17">
                <a:extLst>
                  <a:ext uri="{FF2B5EF4-FFF2-40B4-BE49-F238E27FC236}">
                    <a16:creationId xmlns:a16="http://schemas.microsoft.com/office/drawing/2014/main" id="{209CFF09-C5F8-439B-9AB8-3017C30A7FD6}"/>
                  </a:ext>
                </a:extLst>
              </p:cNvPr>
              <p:cNvSpPr/>
              <p:nvPr/>
            </p:nvSpPr>
            <p:spPr>
              <a:xfrm>
                <a:off x="873868" y="2919495"/>
                <a:ext cx="366568" cy="1015663"/>
              </a:xfrm>
              <a:prstGeom prst="flowChartMagneticDisk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Star: 24 Points 23">
                <a:extLst>
                  <a:ext uri="{FF2B5EF4-FFF2-40B4-BE49-F238E27FC236}">
                    <a16:creationId xmlns:a16="http://schemas.microsoft.com/office/drawing/2014/main" id="{978F93B5-F65A-4530-A296-6E3655BDFD08}"/>
                  </a:ext>
                </a:extLst>
              </p:cNvPr>
              <p:cNvSpPr/>
              <p:nvPr/>
            </p:nvSpPr>
            <p:spPr>
              <a:xfrm>
                <a:off x="880396" y="3303080"/>
                <a:ext cx="360040" cy="360040"/>
              </a:xfrm>
              <a:prstGeom prst="star24">
                <a:avLst>
                  <a:gd name="adj" fmla="val 31336"/>
                </a:avLst>
              </a:prstGeom>
              <a:solidFill>
                <a:sysClr val="window" lastClr="FFFFFF">
                  <a:lumMod val="7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55DD4D4-7B8B-44BE-9847-79669404606A}"/>
                </a:ext>
              </a:extLst>
            </p:cNvPr>
            <p:cNvGrpSpPr/>
            <p:nvPr/>
          </p:nvGrpSpPr>
          <p:grpSpPr>
            <a:xfrm>
              <a:off x="1106100" y="1766419"/>
              <a:ext cx="178259" cy="493910"/>
              <a:chOff x="873868" y="2919495"/>
              <a:chExt cx="366568" cy="1015663"/>
            </a:xfrm>
          </p:grpSpPr>
          <p:sp>
            <p:nvSpPr>
              <p:cNvPr id="21" name="Flowchart: Magnetic Disk 20">
                <a:extLst>
                  <a:ext uri="{FF2B5EF4-FFF2-40B4-BE49-F238E27FC236}">
                    <a16:creationId xmlns:a16="http://schemas.microsoft.com/office/drawing/2014/main" id="{58DE0DD4-D93F-47A2-AAA5-AB87205431BD}"/>
                  </a:ext>
                </a:extLst>
              </p:cNvPr>
              <p:cNvSpPr/>
              <p:nvPr/>
            </p:nvSpPr>
            <p:spPr>
              <a:xfrm>
                <a:off x="873868" y="2919495"/>
                <a:ext cx="366568" cy="1015663"/>
              </a:xfrm>
              <a:prstGeom prst="flowChartMagneticDisk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Star: 24 Points 20">
                <a:extLst>
                  <a:ext uri="{FF2B5EF4-FFF2-40B4-BE49-F238E27FC236}">
                    <a16:creationId xmlns:a16="http://schemas.microsoft.com/office/drawing/2014/main" id="{944A5F40-CEA4-4A93-A90B-1DCD2B96C88D}"/>
                  </a:ext>
                </a:extLst>
              </p:cNvPr>
              <p:cNvSpPr/>
              <p:nvPr/>
            </p:nvSpPr>
            <p:spPr>
              <a:xfrm>
                <a:off x="880396" y="3303080"/>
                <a:ext cx="360040" cy="360040"/>
              </a:xfrm>
              <a:prstGeom prst="star24">
                <a:avLst>
                  <a:gd name="adj" fmla="val 31336"/>
                </a:avLst>
              </a:prstGeom>
              <a:solidFill>
                <a:sysClr val="window" lastClr="FFFFFF">
                  <a:lumMod val="7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53E44E4-E10E-41BC-8D5C-B2A2A92E88ED}"/>
                </a:ext>
              </a:extLst>
            </p:cNvPr>
            <p:cNvGrpSpPr/>
            <p:nvPr/>
          </p:nvGrpSpPr>
          <p:grpSpPr>
            <a:xfrm>
              <a:off x="819566" y="1766419"/>
              <a:ext cx="178259" cy="493910"/>
              <a:chOff x="873868" y="2919495"/>
              <a:chExt cx="366568" cy="1015663"/>
            </a:xfrm>
          </p:grpSpPr>
          <p:sp>
            <p:nvSpPr>
              <p:cNvPr id="24" name="Flowchart: Magnetic Disk 23">
                <a:extLst>
                  <a:ext uri="{FF2B5EF4-FFF2-40B4-BE49-F238E27FC236}">
                    <a16:creationId xmlns:a16="http://schemas.microsoft.com/office/drawing/2014/main" id="{277677C5-C2EA-4FC8-9006-96380EB15F4D}"/>
                  </a:ext>
                </a:extLst>
              </p:cNvPr>
              <p:cNvSpPr/>
              <p:nvPr/>
            </p:nvSpPr>
            <p:spPr>
              <a:xfrm>
                <a:off x="873868" y="2919495"/>
                <a:ext cx="366568" cy="1015663"/>
              </a:xfrm>
              <a:prstGeom prst="flowChartMagneticDisk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Star: 24 Points 15">
                <a:extLst>
                  <a:ext uri="{FF2B5EF4-FFF2-40B4-BE49-F238E27FC236}">
                    <a16:creationId xmlns:a16="http://schemas.microsoft.com/office/drawing/2014/main" id="{05ECB3E6-838E-4905-9D7C-A01FB1313164}"/>
                  </a:ext>
                </a:extLst>
              </p:cNvPr>
              <p:cNvSpPr/>
              <p:nvPr/>
            </p:nvSpPr>
            <p:spPr>
              <a:xfrm>
                <a:off x="880396" y="3303080"/>
                <a:ext cx="360040" cy="360040"/>
              </a:xfrm>
              <a:prstGeom prst="star24">
                <a:avLst>
                  <a:gd name="adj" fmla="val 31336"/>
                </a:avLst>
              </a:prstGeom>
              <a:solidFill>
                <a:sysClr val="window" lastClr="FFFFFF">
                  <a:lumMod val="7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Flowchart: Magnetic Disk 25">
              <a:extLst>
                <a:ext uri="{FF2B5EF4-FFF2-40B4-BE49-F238E27FC236}">
                  <a16:creationId xmlns:a16="http://schemas.microsoft.com/office/drawing/2014/main" id="{617D46DD-AFF0-42FD-A83D-734770BAB787}"/>
                </a:ext>
              </a:extLst>
            </p:cNvPr>
            <p:cNvSpPr/>
            <p:nvPr/>
          </p:nvSpPr>
          <p:spPr>
            <a:xfrm>
              <a:off x="786136" y="1448616"/>
              <a:ext cx="245119" cy="493910"/>
            </a:xfrm>
            <a:prstGeom prst="flowChartMagneticDisk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white"/>
                  </a:solidFill>
                </a:rPr>
                <a:t>Cr</a:t>
              </a:r>
            </a:p>
          </p:txBody>
        </p:sp>
        <p:sp>
          <p:nvSpPr>
            <p:cNvPr id="27" name="Flowchart: Magnetic Disk 26">
              <a:extLst>
                <a:ext uri="{FF2B5EF4-FFF2-40B4-BE49-F238E27FC236}">
                  <a16:creationId xmlns:a16="http://schemas.microsoft.com/office/drawing/2014/main" id="{4A8D467D-DDF4-4397-AE64-DDA03B40A06F}"/>
                </a:ext>
              </a:extLst>
            </p:cNvPr>
            <p:cNvSpPr/>
            <p:nvPr/>
          </p:nvSpPr>
          <p:spPr>
            <a:xfrm>
              <a:off x="1072270" y="1452538"/>
              <a:ext cx="245119" cy="493910"/>
            </a:xfrm>
            <a:prstGeom prst="flowChartMagneticDisk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white"/>
                  </a:solidFill>
                </a:rPr>
                <a:t>Fe</a:t>
              </a:r>
            </a:p>
          </p:txBody>
        </p:sp>
        <p:sp>
          <p:nvSpPr>
            <p:cNvPr id="28" name="Flowchart: Magnetic Disk 27">
              <a:extLst>
                <a:ext uri="{FF2B5EF4-FFF2-40B4-BE49-F238E27FC236}">
                  <a16:creationId xmlns:a16="http://schemas.microsoft.com/office/drawing/2014/main" id="{62A833AC-C69F-4712-A48A-CCD9305A8ED3}"/>
                </a:ext>
              </a:extLst>
            </p:cNvPr>
            <p:cNvSpPr/>
            <p:nvPr/>
          </p:nvSpPr>
          <p:spPr>
            <a:xfrm>
              <a:off x="1359594" y="1452538"/>
              <a:ext cx="245119" cy="493910"/>
            </a:xfrm>
            <a:prstGeom prst="flowChartMagneticDisk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3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white"/>
                  </a:solidFill>
                </a:rPr>
                <a:t>Mn</a:t>
              </a:r>
            </a:p>
          </p:txBody>
        </p:sp>
        <p:sp>
          <p:nvSpPr>
            <p:cNvPr id="29" name="Flowchart: Magnetic Disk 28">
              <a:extLst>
                <a:ext uri="{FF2B5EF4-FFF2-40B4-BE49-F238E27FC236}">
                  <a16:creationId xmlns:a16="http://schemas.microsoft.com/office/drawing/2014/main" id="{23CA47A8-F20B-4F60-8E97-585EB41DAA49}"/>
                </a:ext>
              </a:extLst>
            </p:cNvPr>
            <p:cNvSpPr/>
            <p:nvPr/>
          </p:nvSpPr>
          <p:spPr>
            <a:xfrm>
              <a:off x="1650513" y="1452538"/>
              <a:ext cx="245119" cy="493910"/>
            </a:xfrm>
            <a:prstGeom prst="flowChartMagneticDisk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white"/>
                  </a:solidFill>
                </a:rPr>
                <a:t>Ni</a:t>
              </a:r>
            </a:p>
          </p:txBody>
        </p:sp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5EBBB621-ECC7-4954-9041-7089D8D89DAA}"/>
                </a:ext>
              </a:extLst>
            </p:cNvPr>
            <p:cNvSpPr/>
            <p:nvPr/>
          </p:nvSpPr>
          <p:spPr>
            <a:xfrm rot="10800000">
              <a:off x="763258" y="2219253"/>
              <a:ext cx="1132374" cy="280136"/>
            </a:xfrm>
            <a:prstGeom prst="trapezoid">
              <a:avLst>
                <a:gd name="adj" fmla="val 178815"/>
              </a:avLst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C789C49-FC2D-4FE6-88BF-B7240D44FA29}"/>
                </a:ext>
              </a:extLst>
            </p:cNvPr>
            <p:cNvSpPr/>
            <p:nvPr/>
          </p:nvSpPr>
          <p:spPr>
            <a:xfrm>
              <a:off x="763259" y="2474955"/>
              <a:ext cx="1306271" cy="88147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00C1C61-AA73-452B-B6B8-4BDF090ABD2B}"/>
                </a:ext>
              </a:extLst>
            </p:cNvPr>
            <p:cNvSpPr/>
            <p:nvPr/>
          </p:nvSpPr>
          <p:spPr>
            <a:xfrm rot="5400000">
              <a:off x="1543333" y="1991335"/>
              <a:ext cx="1053267" cy="6535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DA6D3B-2547-4F70-A3BF-24F71052AE21}"/>
                </a:ext>
              </a:extLst>
            </p:cNvPr>
            <p:cNvSpPr/>
            <p:nvPr/>
          </p:nvSpPr>
          <p:spPr>
            <a:xfrm>
              <a:off x="2037289" y="1494819"/>
              <a:ext cx="1366125" cy="6535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34" name="Cylinder 37">
              <a:extLst>
                <a:ext uri="{FF2B5EF4-FFF2-40B4-BE49-F238E27FC236}">
                  <a16:creationId xmlns:a16="http://schemas.microsoft.com/office/drawing/2014/main" id="{D9BDF7CA-17E7-41C8-BDD4-2A694F8A71A4}"/>
                </a:ext>
              </a:extLst>
            </p:cNvPr>
            <p:cNvSpPr/>
            <p:nvPr/>
          </p:nvSpPr>
          <p:spPr>
            <a:xfrm rot="19800000">
              <a:off x="3228198" y="1959078"/>
              <a:ext cx="35017" cy="105051"/>
            </a:xfrm>
            <a:prstGeom prst="can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35" name="Cylinder 38">
              <a:extLst>
                <a:ext uri="{FF2B5EF4-FFF2-40B4-BE49-F238E27FC236}">
                  <a16:creationId xmlns:a16="http://schemas.microsoft.com/office/drawing/2014/main" id="{AD765AE4-FDFA-40CF-AD1E-099123DEA841}"/>
                </a:ext>
              </a:extLst>
            </p:cNvPr>
            <p:cNvSpPr/>
            <p:nvPr/>
          </p:nvSpPr>
          <p:spPr>
            <a:xfrm rot="1837505">
              <a:off x="3472157" y="1959203"/>
              <a:ext cx="35017" cy="105051"/>
            </a:xfrm>
            <a:prstGeom prst="can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36E8842-3BCE-4FA7-8E52-2C96A71570CF}"/>
                </a:ext>
              </a:extLst>
            </p:cNvPr>
            <p:cNvSpPr/>
            <p:nvPr/>
          </p:nvSpPr>
          <p:spPr>
            <a:xfrm>
              <a:off x="897555" y="2030310"/>
              <a:ext cx="22233" cy="22233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7456356-B917-48F3-B4CF-B0D5A8FDD384}"/>
                </a:ext>
              </a:extLst>
            </p:cNvPr>
            <p:cNvSpPr/>
            <p:nvPr/>
          </p:nvSpPr>
          <p:spPr>
            <a:xfrm>
              <a:off x="1185050" y="2030310"/>
              <a:ext cx="22233" cy="22233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03B32A0-9B9C-4850-BA95-298637AE530B}"/>
                </a:ext>
              </a:extLst>
            </p:cNvPr>
            <p:cNvSpPr/>
            <p:nvPr/>
          </p:nvSpPr>
          <p:spPr>
            <a:xfrm>
              <a:off x="1473034" y="2028839"/>
              <a:ext cx="22233" cy="22233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EB0C2046-AAF4-441B-B834-4B2C43701671}"/>
                </a:ext>
              </a:extLst>
            </p:cNvPr>
            <p:cNvSpPr/>
            <p:nvPr/>
          </p:nvSpPr>
          <p:spPr>
            <a:xfrm>
              <a:off x="3225829" y="2015511"/>
              <a:ext cx="276671" cy="135193"/>
            </a:xfrm>
            <a:prstGeom prst="cloud">
              <a:avLst/>
            </a:prstGeom>
            <a:solidFill>
              <a:sysClr val="window" lastClr="FFFFFF">
                <a:lumMod val="75000"/>
                <a:alpha val="51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73D7427-7B59-4C39-A931-5CE82CC2257B}"/>
                </a:ext>
              </a:extLst>
            </p:cNvPr>
            <p:cNvSpPr/>
            <p:nvPr/>
          </p:nvSpPr>
          <p:spPr>
            <a:xfrm rot="5400000">
              <a:off x="3271324" y="1563354"/>
              <a:ext cx="209042" cy="6535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42" name="Trapezoid 41">
              <a:extLst>
                <a:ext uri="{FF2B5EF4-FFF2-40B4-BE49-F238E27FC236}">
                  <a16:creationId xmlns:a16="http://schemas.microsoft.com/office/drawing/2014/main" id="{0B1D500C-E964-4446-9E00-87D44527159A}"/>
                </a:ext>
              </a:extLst>
            </p:cNvPr>
            <p:cNvSpPr/>
            <p:nvPr/>
          </p:nvSpPr>
          <p:spPr>
            <a:xfrm rot="10800000">
              <a:off x="2928759" y="1615493"/>
              <a:ext cx="880007" cy="366669"/>
            </a:xfrm>
            <a:prstGeom prst="trapezoid">
              <a:avLst>
                <a:gd name="adj" fmla="val 73722"/>
              </a:avLst>
            </a:prstGeom>
            <a:gradFill rotWithShape="1">
              <a:gsLst>
                <a:gs pos="0">
                  <a:sysClr val="windowText" lastClr="000000"/>
                </a:gs>
                <a:gs pos="100000">
                  <a:sysClr val="window" lastClr="FFFFFF">
                    <a:lumMod val="75000"/>
                  </a:sysClr>
                </a:gs>
              </a:gsLst>
              <a:lin ang="16200000" scaled="0"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43" name="Cylinder 50">
              <a:extLst>
                <a:ext uri="{FF2B5EF4-FFF2-40B4-BE49-F238E27FC236}">
                  <a16:creationId xmlns:a16="http://schemas.microsoft.com/office/drawing/2014/main" id="{98B7B523-0A70-44C8-8565-F56CA656B7E5}"/>
                </a:ext>
              </a:extLst>
            </p:cNvPr>
            <p:cNvSpPr/>
            <p:nvPr/>
          </p:nvSpPr>
          <p:spPr>
            <a:xfrm>
              <a:off x="417361" y="2426096"/>
              <a:ext cx="472515" cy="493391"/>
            </a:xfrm>
            <a:prstGeom prst="can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white"/>
                  </a:solidFill>
                </a:rPr>
                <a:t>Argon</a:t>
              </a:r>
            </a:p>
          </p:txBody>
        </p:sp>
        <p:sp>
          <p:nvSpPr>
            <p:cNvPr id="44" name="Arrow: Right 51">
              <a:extLst>
                <a:ext uri="{FF2B5EF4-FFF2-40B4-BE49-F238E27FC236}">
                  <a16:creationId xmlns:a16="http://schemas.microsoft.com/office/drawing/2014/main" id="{2E4A5D04-E555-41F3-ACCD-9EA3C778ADF8}"/>
                </a:ext>
              </a:extLst>
            </p:cNvPr>
            <p:cNvSpPr/>
            <p:nvPr/>
          </p:nvSpPr>
          <p:spPr>
            <a:xfrm>
              <a:off x="897555" y="2499389"/>
              <a:ext cx="309808" cy="61275"/>
            </a:xfrm>
            <a:prstGeom prst="rightArrow">
              <a:avLst>
                <a:gd name="adj1" fmla="val 21219"/>
                <a:gd name="adj2" fmla="val 50000"/>
              </a:avLst>
            </a:prstGeom>
            <a:solidFill>
              <a:srgbClr val="9966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45" name="Arrow: Right 52">
              <a:extLst>
                <a:ext uri="{FF2B5EF4-FFF2-40B4-BE49-F238E27FC236}">
                  <a16:creationId xmlns:a16="http://schemas.microsoft.com/office/drawing/2014/main" id="{FEB8C5F2-3CF0-4DF4-A883-B56306564A32}"/>
                </a:ext>
              </a:extLst>
            </p:cNvPr>
            <p:cNvSpPr/>
            <p:nvPr/>
          </p:nvSpPr>
          <p:spPr>
            <a:xfrm rot="16200000">
              <a:off x="1915062" y="2338040"/>
              <a:ext cx="309808" cy="61275"/>
            </a:xfrm>
            <a:prstGeom prst="rightArrow">
              <a:avLst>
                <a:gd name="adj1" fmla="val 21219"/>
                <a:gd name="adj2" fmla="val 50000"/>
              </a:avLst>
            </a:prstGeom>
            <a:solidFill>
              <a:srgbClr val="9966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46" name="Arrow: Right 53">
              <a:extLst>
                <a:ext uri="{FF2B5EF4-FFF2-40B4-BE49-F238E27FC236}">
                  <a16:creationId xmlns:a16="http://schemas.microsoft.com/office/drawing/2014/main" id="{53D31FA9-BEC8-481C-8E7E-BFC5F28F7124}"/>
                </a:ext>
              </a:extLst>
            </p:cNvPr>
            <p:cNvSpPr/>
            <p:nvPr/>
          </p:nvSpPr>
          <p:spPr>
            <a:xfrm>
              <a:off x="2051617" y="1493190"/>
              <a:ext cx="309808" cy="61275"/>
            </a:xfrm>
            <a:prstGeom prst="rightArrow">
              <a:avLst>
                <a:gd name="adj1" fmla="val 21219"/>
                <a:gd name="adj2" fmla="val 50000"/>
              </a:avLst>
            </a:prstGeom>
            <a:solidFill>
              <a:srgbClr val="9966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47" name="Left Brace 46">
              <a:extLst>
                <a:ext uri="{FF2B5EF4-FFF2-40B4-BE49-F238E27FC236}">
                  <a16:creationId xmlns:a16="http://schemas.microsoft.com/office/drawing/2014/main" id="{DAC88ED8-A52C-4162-A72B-490D5FD4E1BE}"/>
                </a:ext>
              </a:extLst>
            </p:cNvPr>
            <p:cNvSpPr/>
            <p:nvPr/>
          </p:nvSpPr>
          <p:spPr>
            <a:xfrm rot="5400000">
              <a:off x="1263961" y="763372"/>
              <a:ext cx="130967" cy="1258800"/>
            </a:xfrm>
            <a:prstGeom prst="leftBrac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black"/>
                </a:solidFill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135AA94-13AD-4807-A782-CDF074143ECC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>
              <a:off x="501614" y="1861740"/>
              <a:ext cx="321126" cy="178757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F250A9B-8EC0-4859-B6B5-C01E0193E303}"/>
                </a:ext>
              </a:extLst>
            </p:cNvPr>
            <p:cNvSpPr txBox="1"/>
            <p:nvPr/>
          </p:nvSpPr>
          <p:spPr>
            <a:xfrm>
              <a:off x="95658" y="1742664"/>
              <a:ext cx="474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Auger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4538938-E546-44DF-9487-42E2FDA784C5}"/>
                </a:ext>
              </a:extLst>
            </p:cNvPr>
            <p:cNvSpPr txBox="1"/>
            <p:nvPr/>
          </p:nvSpPr>
          <p:spPr>
            <a:xfrm>
              <a:off x="2299063" y="1998886"/>
              <a:ext cx="45235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Part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2DFCA27-9D87-41D4-B9BE-8498F0166DD1}"/>
                </a:ext>
              </a:extLst>
            </p:cNvPr>
            <p:cNvCxnSpPr>
              <a:cxnSpLocks/>
              <a:endCxn id="4" idx="5"/>
            </p:cNvCxnSpPr>
            <p:nvPr/>
          </p:nvCxnSpPr>
          <p:spPr>
            <a:xfrm flipV="1">
              <a:off x="2720352" y="2243329"/>
              <a:ext cx="285761" cy="3666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3FFCD99-0BFE-495F-A269-882B794EA82F}"/>
                </a:ext>
              </a:extLst>
            </p:cNvPr>
            <p:cNvSpPr txBox="1"/>
            <p:nvPr/>
          </p:nvSpPr>
          <p:spPr>
            <a:xfrm>
              <a:off x="2174359" y="2172521"/>
              <a:ext cx="621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Build Plate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F1A67B7-2FAE-4CFD-9554-9BA88D467F79}"/>
                </a:ext>
              </a:extLst>
            </p:cNvPr>
            <p:cNvCxnSpPr>
              <a:cxnSpLocks/>
            </p:cNvCxnSpPr>
            <p:nvPr/>
          </p:nvCxnSpPr>
          <p:spPr>
            <a:xfrm>
              <a:off x="2573621" y="1943383"/>
              <a:ext cx="775341" cy="145305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2881CFD-5216-4DFC-94DA-BA9409E6A34C}"/>
                </a:ext>
              </a:extLst>
            </p:cNvPr>
            <p:cNvSpPr txBox="1"/>
            <p:nvPr/>
          </p:nvSpPr>
          <p:spPr>
            <a:xfrm>
              <a:off x="2263437" y="1824290"/>
              <a:ext cx="420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Laser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09EB46C-720D-4CEC-AE25-33EFAF94AEE3}"/>
                </a:ext>
              </a:extLst>
            </p:cNvPr>
            <p:cNvCxnSpPr>
              <a:cxnSpLocks/>
            </p:cNvCxnSpPr>
            <p:nvPr/>
          </p:nvCxnSpPr>
          <p:spPr>
            <a:xfrm>
              <a:off x="2629122" y="1803003"/>
              <a:ext cx="575158" cy="195883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CE65B00-161E-4B31-9072-6A648809737A}"/>
                </a:ext>
              </a:extLst>
            </p:cNvPr>
            <p:cNvSpPr txBox="1"/>
            <p:nvPr/>
          </p:nvSpPr>
          <p:spPr>
            <a:xfrm>
              <a:off x="2209871" y="1661117"/>
              <a:ext cx="5187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Nozzle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FA171CD-970C-4CA5-9C00-0BC22E7DEA00}"/>
                </a:ext>
              </a:extLst>
            </p:cNvPr>
            <p:cNvCxnSpPr>
              <a:endCxn id="43" idx="1"/>
            </p:cNvCxnSpPr>
            <p:nvPr/>
          </p:nvCxnSpPr>
          <p:spPr>
            <a:xfrm>
              <a:off x="513809" y="2295989"/>
              <a:ext cx="139809" cy="130106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C5DBF1E-D7D7-4B36-9F63-5CE41F701A7A}"/>
                </a:ext>
              </a:extLst>
            </p:cNvPr>
            <p:cNvSpPr txBox="1"/>
            <p:nvPr/>
          </p:nvSpPr>
          <p:spPr>
            <a:xfrm>
              <a:off x="151309" y="2135221"/>
              <a:ext cx="6914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Flow Gas</a:t>
              </a:r>
            </a:p>
          </p:txBody>
        </p:sp>
        <p:sp>
          <p:nvSpPr>
            <p:cNvPr id="60" name="Cylinder 49">
              <a:extLst>
                <a:ext uri="{FF2B5EF4-FFF2-40B4-BE49-F238E27FC236}">
                  <a16:creationId xmlns:a16="http://schemas.microsoft.com/office/drawing/2014/main" id="{003C8E8A-1F19-4EB3-AE8D-E06877EFBF28}"/>
                </a:ext>
              </a:extLst>
            </p:cNvPr>
            <p:cNvSpPr/>
            <p:nvPr/>
          </p:nvSpPr>
          <p:spPr>
            <a:xfrm>
              <a:off x="3070753" y="2143244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61" name="Cylinder 49">
              <a:extLst>
                <a:ext uri="{FF2B5EF4-FFF2-40B4-BE49-F238E27FC236}">
                  <a16:creationId xmlns:a16="http://schemas.microsoft.com/office/drawing/2014/main" id="{003C8E8A-1F19-4EB3-AE8D-E06877EFBF28}"/>
                </a:ext>
              </a:extLst>
            </p:cNvPr>
            <p:cNvSpPr/>
            <p:nvPr/>
          </p:nvSpPr>
          <p:spPr>
            <a:xfrm>
              <a:off x="3160330" y="2140022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62" name="Cylinder 49">
              <a:extLst>
                <a:ext uri="{FF2B5EF4-FFF2-40B4-BE49-F238E27FC236}">
                  <a16:creationId xmlns:a16="http://schemas.microsoft.com/office/drawing/2014/main" id="{003C8E8A-1F19-4EB3-AE8D-E06877EFBF28}"/>
                </a:ext>
              </a:extLst>
            </p:cNvPr>
            <p:cNvSpPr/>
            <p:nvPr/>
          </p:nvSpPr>
          <p:spPr>
            <a:xfrm>
              <a:off x="3249718" y="2136494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4C84C56-20A9-4264-9877-405670075C5B}"/>
                </a:ext>
              </a:extLst>
            </p:cNvPr>
            <p:cNvCxnSpPr>
              <a:cxnSpLocks/>
              <a:endCxn id="60" idx="0"/>
            </p:cNvCxnSpPr>
            <p:nvPr/>
          </p:nvCxnSpPr>
          <p:spPr>
            <a:xfrm>
              <a:off x="2595692" y="2083106"/>
              <a:ext cx="504179" cy="74696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4" name="Cylinder 49">
              <a:extLst>
                <a:ext uri="{FF2B5EF4-FFF2-40B4-BE49-F238E27FC236}">
                  <a16:creationId xmlns:a16="http://schemas.microsoft.com/office/drawing/2014/main" id="{003C8E8A-1F19-4EB3-AE8D-E06877EFBF28}"/>
                </a:ext>
              </a:extLst>
            </p:cNvPr>
            <p:cNvSpPr/>
            <p:nvPr/>
          </p:nvSpPr>
          <p:spPr>
            <a:xfrm>
              <a:off x="3048199" y="2213488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65" name="Cylinder 49">
              <a:extLst>
                <a:ext uri="{FF2B5EF4-FFF2-40B4-BE49-F238E27FC236}">
                  <a16:creationId xmlns:a16="http://schemas.microsoft.com/office/drawing/2014/main" id="{003C8E8A-1F19-4EB3-AE8D-E06877EFBF28}"/>
                </a:ext>
              </a:extLst>
            </p:cNvPr>
            <p:cNvSpPr/>
            <p:nvPr/>
          </p:nvSpPr>
          <p:spPr>
            <a:xfrm>
              <a:off x="3137776" y="2210266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66" name="Cylinder 49">
              <a:extLst>
                <a:ext uri="{FF2B5EF4-FFF2-40B4-BE49-F238E27FC236}">
                  <a16:creationId xmlns:a16="http://schemas.microsoft.com/office/drawing/2014/main" id="{003C8E8A-1F19-4EB3-AE8D-E06877EFBF28}"/>
                </a:ext>
              </a:extLst>
            </p:cNvPr>
            <p:cNvSpPr/>
            <p:nvPr/>
          </p:nvSpPr>
          <p:spPr>
            <a:xfrm>
              <a:off x="3227163" y="2206738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76D445A-281C-43B3-ABF4-9B35C87C2DE8}"/>
                </a:ext>
              </a:extLst>
            </p:cNvPr>
            <p:cNvSpPr txBox="1"/>
            <p:nvPr/>
          </p:nvSpPr>
          <p:spPr>
            <a:xfrm>
              <a:off x="729827" y="1149482"/>
              <a:ext cx="113237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Powder Hoppers</a:t>
              </a: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2653164" y="43539"/>
            <a:ext cx="38204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</a:rPr>
              <a:t>Alloy processing </a:t>
            </a:r>
          </a:p>
          <a:p>
            <a:pPr algn="ctr"/>
            <a:r>
              <a:rPr lang="en-US" sz="1500" b="1" dirty="0">
                <a:solidFill>
                  <a:srgbClr val="C00000"/>
                </a:solidFill>
              </a:rPr>
              <a:t>(UW Couet/Thoma)</a:t>
            </a:r>
            <a:endParaRPr lang="fr-FR" sz="1500" b="1" dirty="0">
              <a:solidFill>
                <a:srgbClr val="C0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27291" y="1174108"/>
            <a:ext cx="32813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</a:rPr>
              <a:t>Ion irradiation </a:t>
            </a:r>
          </a:p>
          <a:p>
            <a:pPr algn="ctr"/>
            <a:r>
              <a:rPr lang="en-US" sz="1500" b="1" dirty="0">
                <a:solidFill>
                  <a:srgbClr val="C00000"/>
                </a:solidFill>
              </a:rPr>
              <a:t>(UW Couet)</a:t>
            </a:r>
            <a:endParaRPr lang="fr-FR" sz="1500" b="1" dirty="0">
              <a:solidFill>
                <a:srgbClr val="C0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248868" y="3612917"/>
            <a:ext cx="27842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</a:rPr>
              <a:t>HT characterization (UW/INL Couet/Thoma/Bachhav)</a:t>
            </a:r>
            <a:endParaRPr lang="fr-FR" sz="1500" b="1" dirty="0">
              <a:solidFill>
                <a:srgbClr val="C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-208473" y="1173562"/>
            <a:ext cx="3499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</a:rPr>
              <a:t>Machine learning </a:t>
            </a:r>
          </a:p>
          <a:p>
            <a:pPr algn="ctr"/>
            <a:r>
              <a:rPr lang="en-US" sz="1500" b="1" dirty="0">
                <a:solidFill>
                  <a:srgbClr val="C00000"/>
                </a:solidFill>
              </a:rPr>
              <a:t>(UW Morgan)</a:t>
            </a:r>
            <a:endParaRPr lang="fr-FR" sz="1500" b="1" dirty="0">
              <a:solidFill>
                <a:srgbClr val="C00000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864393" y="4175721"/>
            <a:ext cx="318917" cy="350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25D37CC-2ECE-2048-8F1C-BADB0C780354}"/>
              </a:ext>
            </a:extLst>
          </p:cNvPr>
          <p:cNvGrpSpPr/>
          <p:nvPr/>
        </p:nvGrpSpPr>
        <p:grpSpPr>
          <a:xfrm>
            <a:off x="4836511" y="3444573"/>
            <a:ext cx="2270872" cy="1735848"/>
            <a:chOff x="6770705" y="1127649"/>
            <a:chExt cx="2497958" cy="1909433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8984" y="1895182"/>
              <a:ext cx="1942664" cy="1141900"/>
            </a:xfrm>
            <a:prstGeom prst="rect">
              <a:avLst/>
            </a:prstGeom>
          </p:spPr>
        </p:pic>
        <p:cxnSp>
          <p:nvCxnSpPr>
            <p:cNvPr id="77" name="Straight Arrow Connector 76"/>
            <p:cNvCxnSpPr>
              <a:cxnSpLocks/>
            </p:cNvCxnSpPr>
            <p:nvPr/>
          </p:nvCxnSpPr>
          <p:spPr>
            <a:xfrm flipV="1">
              <a:off x="8076474" y="2174090"/>
              <a:ext cx="895103" cy="5494"/>
            </a:xfrm>
            <a:prstGeom prst="straightConnector1">
              <a:avLst/>
            </a:prstGeom>
            <a:ln w="38100">
              <a:solidFill>
                <a:srgbClr val="002060"/>
              </a:solidFill>
              <a:prstDash val="dashDot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F250A9B-8EC0-4859-B6B5-C01E0193E303}"/>
                </a:ext>
              </a:extLst>
            </p:cNvPr>
            <p:cNvSpPr txBox="1"/>
            <p:nvPr/>
          </p:nvSpPr>
          <p:spPr>
            <a:xfrm>
              <a:off x="8212143" y="1882890"/>
              <a:ext cx="82616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b="1" kern="0" dirty="0">
                  <a:solidFill>
                    <a:srgbClr val="002060"/>
                  </a:solidFill>
                </a:rPr>
                <a:t>XRD</a:t>
              </a:r>
            </a:p>
          </p:txBody>
        </p:sp>
        <p:cxnSp>
          <p:nvCxnSpPr>
            <p:cNvPr id="79" name="Straight Arrow Connector 78"/>
            <p:cNvCxnSpPr>
              <a:cxnSpLocks/>
            </p:cNvCxnSpPr>
            <p:nvPr/>
          </p:nvCxnSpPr>
          <p:spPr>
            <a:xfrm>
              <a:off x="7563432" y="1357232"/>
              <a:ext cx="0" cy="601028"/>
            </a:xfrm>
            <a:prstGeom prst="straightConnector1">
              <a:avLst/>
            </a:prstGeom>
            <a:ln w="38100">
              <a:solidFill>
                <a:srgbClr val="002060"/>
              </a:solidFill>
              <a:prstDash val="dashDot"/>
              <a:headEnd type="triangl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F250A9B-8EC0-4859-B6B5-C01E0193E303}"/>
                </a:ext>
              </a:extLst>
            </p:cNvPr>
            <p:cNvSpPr txBox="1"/>
            <p:nvPr/>
          </p:nvSpPr>
          <p:spPr>
            <a:xfrm>
              <a:off x="6770705" y="1127649"/>
              <a:ext cx="1326934" cy="33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b="1" kern="0" dirty="0">
                  <a:solidFill>
                    <a:srgbClr val="002060"/>
                  </a:solidFill>
                </a:rPr>
                <a:t>Profilometry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8148643" y="1733158"/>
              <a:ext cx="0" cy="190783"/>
            </a:xfrm>
            <a:prstGeom prst="straightConnector1">
              <a:avLst/>
            </a:prstGeom>
            <a:ln w="38100">
              <a:solidFill>
                <a:srgbClr val="002060"/>
              </a:solidFill>
              <a:prstDash val="dashDot"/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F250A9B-8EC0-4859-B6B5-C01E0193E303}"/>
                </a:ext>
              </a:extLst>
            </p:cNvPr>
            <p:cNvSpPr txBox="1"/>
            <p:nvPr/>
          </p:nvSpPr>
          <p:spPr>
            <a:xfrm>
              <a:off x="7634156" y="1301449"/>
              <a:ext cx="107834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b="1" kern="0" dirty="0">
                  <a:solidFill>
                    <a:srgbClr val="002060"/>
                  </a:solidFill>
                </a:rPr>
                <a:t>Nano-hardness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F250A9B-8EC0-4859-B6B5-C01E0193E303}"/>
                </a:ext>
              </a:extLst>
            </p:cNvPr>
            <p:cNvSpPr txBox="1"/>
            <p:nvPr/>
          </p:nvSpPr>
          <p:spPr>
            <a:xfrm>
              <a:off x="8202638" y="2210266"/>
              <a:ext cx="1066025" cy="33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b="1" kern="0" dirty="0">
                  <a:solidFill>
                    <a:srgbClr val="002060"/>
                  </a:solidFill>
                </a:rPr>
                <a:t>EBSD/EDS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DF49EE36-B794-C34B-ABB3-CC1299CAC899}"/>
                </a:ext>
              </a:extLst>
            </p:cNvPr>
            <p:cNvCxnSpPr>
              <a:cxnSpLocks/>
            </p:cNvCxnSpPr>
            <p:nvPr/>
          </p:nvCxnSpPr>
          <p:spPr>
            <a:xfrm>
              <a:off x="7790090" y="1796245"/>
              <a:ext cx="286384" cy="408749"/>
            </a:xfrm>
            <a:prstGeom prst="straightConnector1">
              <a:avLst/>
            </a:prstGeom>
            <a:ln w="38100">
              <a:solidFill>
                <a:srgbClr val="002060"/>
              </a:solidFill>
              <a:prstDash val="dashDot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A39C1048-C292-BC4A-BA46-2EB855F9B67E}"/>
              </a:ext>
            </a:extLst>
          </p:cNvPr>
          <p:cNvSpPr txBox="1"/>
          <p:nvPr/>
        </p:nvSpPr>
        <p:spPr>
          <a:xfrm>
            <a:off x="824565" y="3645676"/>
            <a:ext cx="283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</a:rPr>
              <a:t>Simulated features </a:t>
            </a:r>
          </a:p>
          <a:p>
            <a:pPr algn="ctr"/>
            <a:r>
              <a:rPr lang="en-US" sz="1500" b="1" dirty="0">
                <a:solidFill>
                  <a:srgbClr val="C00000"/>
                </a:solidFill>
              </a:rPr>
              <a:t>(UW Morgan)</a:t>
            </a:r>
            <a:endParaRPr lang="fr-FR" sz="1500" b="1" dirty="0">
              <a:solidFill>
                <a:srgbClr val="C00000"/>
              </a:solidFill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ED9B9E0-7675-C24D-9E09-AAAB9612A461}"/>
              </a:ext>
            </a:extLst>
          </p:cNvPr>
          <p:cNvGrpSpPr/>
          <p:nvPr/>
        </p:nvGrpSpPr>
        <p:grpSpPr>
          <a:xfrm>
            <a:off x="2750820" y="3531499"/>
            <a:ext cx="1400512" cy="1635410"/>
            <a:chOff x="3221908" y="3504427"/>
            <a:chExt cx="1400512" cy="1635410"/>
          </a:xfrm>
        </p:grpSpPr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091A9988-42A9-6C44-9780-DEC9551EA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265" t="19413" r="43525" b="47993"/>
            <a:stretch/>
          </p:blipFill>
          <p:spPr>
            <a:xfrm>
              <a:off x="3368306" y="4089426"/>
              <a:ext cx="1120857" cy="494771"/>
            </a:xfrm>
            <a:prstGeom prst="rect">
              <a:avLst/>
            </a:prstGeom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5A3529AD-0A25-9F47-A2B4-7D9169AD4E9D}"/>
                </a:ext>
              </a:extLst>
            </p:cNvPr>
            <p:cNvSpPr txBox="1"/>
            <p:nvPr/>
          </p:nvSpPr>
          <p:spPr>
            <a:xfrm>
              <a:off x="3221908" y="4632006"/>
              <a:ext cx="1400512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/>
                <a:t>Ab initio</a:t>
              </a:r>
            </a:p>
            <a:p>
              <a:pPr algn="ctr"/>
              <a:r>
                <a:rPr lang="en-US" sz="1350" b="1" dirty="0"/>
                <a:t>Cluster dynamics</a:t>
              </a:r>
            </a:p>
          </p:txBody>
        </p: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88F24F66-D11B-904B-90BC-F2804214E458}"/>
                </a:ext>
              </a:extLst>
            </p:cNvPr>
            <p:cNvGrpSpPr/>
            <p:nvPr/>
          </p:nvGrpSpPr>
          <p:grpSpPr>
            <a:xfrm>
              <a:off x="3584984" y="3504427"/>
              <a:ext cx="677943" cy="430515"/>
              <a:chOff x="3860980" y="-2944363"/>
              <a:chExt cx="2409826" cy="1530319"/>
            </a:xfrm>
          </p:grpSpPr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8A03EBFF-D39A-6540-9D22-BFFD125DC85C}"/>
                  </a:ext>
                </a:extLst>
              </p:cNvPr>
              <p:cNvSpPr/>
              <p:nvPr/>
            </p:nvSpPr>
            <p:spPr>
              <a:xfrm>
                <a:off x="3860980" y="-1995203"/>
                <a:ext cx="572793" cy="572793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CE12188E-9875-A044-97F8-C311FBEAC96A}"/>
                  </a:ext>
                </a:extLst>
              </p:cNvPr>
              <p:cNvSpPr/>
              <p:nvPr/>
            </p:nvSpPr>
            <p:spPr>
              <a:xfrm>
                <a:off x="3860980" y="-2944363"/>
                <a:ext cx="572793" cy="572793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0960E7F8-D465-4940-A7EE-B0D26D226C53}"/>
                  </a:ext>
                </a:extLst>
              </p:cNvPr>
              <p:cNvSpPr/>
              <p:nvPr/>
            </p:nvSpPr>
            <p:spPr>
              <a:xfrm>
                <a:off x="4769879" y="-2943332"/>
                <a:ext cx="572793" cy="572793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74D3155D-957A-3D47-9EAD-B1FB319AF8C2}"/>
                  </a:ext>
                </a:extLst>
              </p:cNvPr>
              <p:cNvSpPr/>
              <p:nvPr/>
            </p:nvSpPr>
            <p:spPr>
              <a:xfrm>
                <a:off x="5698013" y="-1986837"/>
                <a:ext cx="572793" cy="572793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C1587666-D0D8-9E49-8431-262CC16B09E3}"/>
                  </a:ext>
                </a:extLst>
              </p:cNvPr>
              <p:cNvSpPr/>
              <p:nvPr/>
            </p:nvSpPr>
            <p:spPr>
              <a:xfrm>
                <a:off x="5698013" y="-2935997"/>
                <a:ext cx="572793" cy="572793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D06DD288-B1C7-C846-BBD5-83AC62BCA941}"/>
                  </a:ext>
                </a:extLst>
              </p:cNvPr>
              <p:cNvSpPr/>
              <p:nvPr/>
            </p:nvSpPr>
            <p:spPr>
              <a:xfrm>
                <a:off x="4733366" y="-1986837"/>
                <a:ext cx="572793" cy="5727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50800">
                <a:solidFill>
                  <a:schemeClr val="accent1">
                    <a:shade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7D6A5C1-BB22-A84E-A596-E96B769211A7}"/>
              </a:ext>
            </a:extLst>
          </p:cNvPr>
          <p:cNvGrpSpPr/>
          <p:nvPr/>
        </p:nvGrpSpPr>
        <p:grpSpPr>
          <a:xfrm>
            <a:off x="404564" y="1727707"/>
            <a:ext cx="2354106" cy="1709770"/>
            <a:chOff x="2322597" y="3809592"/>
            <a:chExt cx="2589516" cy="1880747"/>
          </a:xfrm>
        </p:grpSpPr>
        <p:pic>
          <p:nvPicPr>
            <p:cNvPr id="3074" name="Picture 2" descr="Neural Network Cliparts, Stock Vector And Royalty Free Neural Network  Illustrations">
              <a:extLst>
                <a:ext uri="{FF2B5EF4-FFF2-40B4-BE49-F238E27FC236}">
                  <a16:creationId xmlns:a16="http://schemas.microsoft.com/office/drawing/2014/main" id="{C3AC25CB-8AB1-424C-89C1-B417D1EFB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808" y="3809592"/>
              <a:ext cx="2129242" cy="1679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7F75EAB-FE28-DC4D-AD98-7B0C374319B0}"/>
                </a:ext>
              </a:extLst>
            </p:cNvPr>
            <p:cNvSpPr txBox="1"/>
            <p:nvPr/>
          </p:nvSpPr>
          <p:spPr>
            <a:xfrm>
              <a:off x="2322597" y="5360249"/>
              <a:ext cx="2589516" cy="33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/>
                <a:t>Regression, Feature extraction</a:t>
              </a:r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A0E5A9D4-1213-5241-8BE0-FFE1C8307438}"/>
              </a:ext>
            </a:extLst>
          </p:cNvPr>
          <p:cNvSpPr txBox="1"/>
          <p:nvPr/>
        </p:nvSpPr>
        <p:spPr>
          <a:xfrm>
            <a:off x="216636" y="5335996"/>
            <a:ext cx="40078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</a:rPr>
              <a:t>Selected detailed characterization (INL Bachhav)</a:t>
            </a:r>
            <a:endParaRPr lang="fr-FR" sz="1500" b="1" dirty="0">
              <a:solidFill>
                <a:srgbClr val="C00000"/>
              </a:solidFill>
            </a:endParaRP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F8510EF8-5704-484A-AF93-D2D25FF41B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109" y="5690884"/>
            <a:ext cx="1133734" cy="850301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A68589A7-4366-AF4C-B601-05468D6F8B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3308" y="5578378"/>
            <a:ext cx="1101638" cy="1125908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7E676A02-AA53-EE48-A7CD-FB2CA56FD6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2953" y="5657731"/>
            <a:ext cx="654628" cy="966539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32291F6A-52BF-C641-B97B-7386EABB2E81}"/>
              </a:ext>
            </a:extLst>
          </p:cNvPr>
          <p:cNvSpPr txBox="1"/>
          <p:nvPr/>
        </p:nvSpPr>
        <p:spPr>
          <a:xfrm>
            <a:off x="1299313" y="6542109"/>
            <a:ext cx="22300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b="1" kern="0" dirty="0">
                <a:solidFill>
                  <a:srgbClr val="002060"/>
                </a:solidFill>
              </a:rPr>
              <a:t>APT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D38210D-21A1-4C4A-A036-909C936C3002}"/>
              </a:ext>
            </a:extLst>
          </p:cNvPr>
          <p:cNvSpPr txBox="1"/>
          <p:nvPr/>
        </p:nvSpPr>
        <p:spPr>
          <a:xfrm>
            <a:off x="2843703" y="6538529"/>
            <a:ext cx="22300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b="1" kern="0" dirty="0">
                <a:solidFill>
                  <a:srgbClr val="002060"/>
                </a:solidFill>
              </a:rPr>
              <a:t>TEM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95D6573-4F68-EE40-8E44-AF73D542D8D5}"/>
              </a:ext>
            </a:extLst>
          </p:cNvPr>
          <p:cNvSpPr txBox="1"/>
          <p:nvPr/>
        </p:nvSpPr>
        <p:spPr>
          <a:xfrm>
            <a:off x="4303510" y="6515538"/>
            <a:ext cx="22300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b="1" kern="0" dirty="0">
                <a:solidFill>
                  <a:srgbClr val="002060"/>
                </a:solidFill>
              </a:rPr>
              <a:t>EBSD</a:t>
            </a:r>
          </a:p>
        </p:txBody>
      </p:sp>
      <p:pic>
        <p:nvPicPr>
          <p:cNvPr id="5122" name="Picture 2" descr="Four arrows in circle PowerPoint 2016">
            <a:extLst>
              <a:ext uri="{FF2B5EF4-FFF2-40B4-BE49-F238E27FC236}">
                <a16:creationId xmlns:a16="http://schemas.microsoft.com/office/drawing/2014/main" id="{9BE15D8B-E82E-9149-BC04-9AE089FBD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46" y="2528136"/>
            <a:ext cx="981707" cy="98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Up-Down Arrow 84">
            <a:extLst>
              <a:ext uri="{FF2B5EF4-FFF2-40B4-BE49-F238E27FC236}">
                <a16:creationId xmlns:a16="http://schemas.microsoft.com/office/drawing/2014/main" id="{B609BDAD-B870-E54A-A9DC-7D889610988C}"/>
              </a:ext>
            </a:extLst>
          </p:cNvPr>
          <p:cNvSpPr/>
          <p:nvPr/>
        </p:nvSpPr>
        <p:spPr>
          <a:xfrm>
            <a:off x="4251960" y="4808164"/>
            <a:ext cx="620895" cy="846306"/>
          </a:xfrm>
          <a:prstGeom prst="up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5555CF6E-FDAE-C146-B509-31BE1C717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323" y="-16853"/>
            <a:ext cx="2540501" cy="823378"/>
          </a:xfrm>
        </p:spPr>
        <p:txBody>
          <a:bodyPr>
            <a:normAutofit/>
          </a:bodyPr>
          <a:lstStyle/>
          <a:p>
            <a:r>
              <a:rPr lang="en-US" sz="2400" b="1" dirty="0"/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2086687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95B3D7-1256-4E4A-A7A5-92F889F94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Systems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75104A-DE09-7F4B-82D8-6869A7A599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2064" y="1122218"/>
            <a:ext cx="4246418" cy="34774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Focus on Compositionally Complex Alloys (CCAs) because</a:t>
            </a:r>
          </a:p>
          <a:p>
            <a:pPr lvl="1"/>
            <a:r>
              <a:rPr lang="en-US" dirty="0"/>
              <a:t>Potentially outstanding mechanical properties.</a:t>
            </a:r>
          </a:p>
          <a:p>
            <a:pPr lvl="1"/>
            <a:r>
              <a:rPr lang="en-US" dirty="0"/>
              <a:t>Large space of poorly or unknown radiation and corrosion response.</a:t>
            </a:r>
          </a:p>
          <a:p>
            <a:pPr lvl="1"/>
            <a:r>
              <a:rPr lang="en-US" dirty="0"/>
              <a:t>Compositional space challenging to explore with traditional approaches –a high-throughput opportunity.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B27472-6D41-0646-BCAE-50D0944B2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2064" y="4904508"/>
            <a:ext cx="8911936" cy="181696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FeCrMnNi (fcc): M</a:t>
            </a:r>
            <a:r>
              <a:rPr lang="en-US" sz="1800" dirty="0"/>
              <a:t>odel for traditional stainless steels; validation and exploration of Mn.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FeCrMoNi (fcc): Similar to Hastelloy; molten salt reactors.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MoNbTiV (bcc): Extreme environment refractory; single phase region and existing data.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MoNbTaW (bcc): Extreme environment refractory; </a:t>
            </a:r>
            <a:r>
              <a:rPr lang="en-US" sz="1800" dirty="0"/>
              <a:t>exceptional high-temperature strength.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21758-492C-8142-9341-10625D3F3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354AE7-9D74-C449-BF54-7ED5EE90E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958" y="969825"/>
            <a:ext cx="4419842" cy="3934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E9C808-AA4A-8C4A-B49E-8AAFB813AA6A}"/>
              </a:ext>
            </a:extLst>
          </p:cNvPr>
          <p:cNvSpPr txBox="1"/>
          <p:nvPr/>
        </p:nvSpPr>
        <p:spPr>
          <a:xfrm>
            <a:off x="7029113" y="662048"/>
            <a:ext cx="1882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Diao, et al. COSSMS ‘17</a:t>
            </a:r>
          </a:p>
        </p:txBody>
      </p:sp>
    </p:spTree>
    <p:extLst>
      <p:ext uri="{BB962C8B-B14F-4D97-AF65-F5344CB8AC3E}">
        <p14:creationId xmlns:p14="http://schemas.microsoft.com/office/powerpoint/2010/main" val="2728612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CC639-5CC7-2A45-B323-4EED63169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Impact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4C4B64-339A-0140-A22E-E07BB509D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500003"/>
            <a:ext cx="3627601" cy="4750124"/>
          </a:xfrm>
        </p:spPr>
        <p:txBody>
          <a:bodyPr>
            <a:noAutofit/>
          </a:bodyPr>
          <a:lstStyle/>
          <a:p>
            <a:r>
              <a:rPr lang="en-US" sz="2200" dirty="0"/>
              <a:t>Unprecedented database of irradiation and corrosion behavior of CCAs (~400 compositions).</a:t>
            </a:r>
          </a:p>
          <a:p>
            <a:r>
              <a:rPr lang="en-US" sz="2200" dirty="0"/>
              <a:t>New understanding and predictive models for CCA irradiation and corrosion behavior.</a:t>
            </a:r>
          </a:p>
          <a:p>
            <a:r>
              <a:rPr lang="en-US" sz="2200" dirty="0"/>
              <a:t>A foundational example of the combinatorial and high-throughput methodology (CHT) methodology in structural nuclear materials.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48F8C-9B38-A046-8C63-0897088F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6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3C76AE-AD72-2142-A90A-51F23E46896F}"/>
              </a:ext>
            </a:extLst>
          </p:cNvPr>
          <p:cNvSpPr/>
          <p:nvPr/>
        </p:nvSpPr>
        <p:spPr>
          <a:xfrm>
            <a:off x="3840480" y="4853071"/>
            <a:ext cx="5135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Designed a novel [Ca</a:t>
            </a:r>
            <a:r>
              <a:rPr lang="en-US" baseline="-25000" dirty="0"/>
              <a:t>x</a:t>
            </a:r>
            <a:r>
              <a:rPr lang="en-US" dirty="0"/>
              <a:t>(Nb</a:t>
            </a:r>
            <a:r>
              <a:rPr lang="en-US" baseline="-25000" dirty="0"/>
              <a:t>0.6</a:t>
            </a:r>
            <a:r>
              <a:rPr lang="en-US" dirty="0"/>
              <a:t>Ta</a:t>
            </a:r>
            <a:r>
              <a:rPr lang="en-US" baseline="-25000" dirty="0"/>
              <a:t>0.4</a:t>
            </a:r>
            <a:r>
              <a:rPr lang="en-US" dirty="0"/>
              <a:t>)</a:t>
            </a:r>
            <a:r>
              <a:rPr lang="en-US" baseline="-25000" dirty="0"/>
              <a:t>1−x</a:t>
            </a:r>
            <a:r>
              <a:rPr lang="en-US" dirty="0"/>
              <a:t>]</a:t>
            </a:r>
            <a:r>
              <a:rPr lang="en-US" baseline="-25000" dirty="0"/>
              <a:t>1−z</a:t>
            </a:r>
            <a:r>
              <a:rPr lang="en-US" dirty="0"/>
              <a:t>Bi</a:t>
            </a:r>
            <a:r>
              <a:rPr lang="en-US" baseline="-25000" dirty="0"/>
              <a:t>z</a:t>
            </a:r>
            <a:r>
              <a:rPr lang="en-US" dirty="0"/>
              <a:t>O</a:t>
            </a:r>
            <a:r>
              <a:rPr lang="en-US" baseline="-25000" dirty="0">
                <a:latin typeface="Symbol" pitchFamily="2" charset="2"/>
              </a:rPr>
              <a:t>d</a:t>
            </a:r>
            <a:r>
              <a:rPr lang="en-US" dirty="0"/>
              <a:t> superionic conductor.</a:t>
            </a:r>
            <a:endParaRPr lang="el-GR" dirty="0">
              <a:effectLst/>
            </a:endParaRP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EDE02FBD-1075-1947-BFFB-3220D4B94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601" y="1872680"/>
            <a:ext cx="4992216" cy="27277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14985B-D585-7041-A9F9-3D1A831811A4}"/>
              </a:ext>
            </a:extLst>
          </p:cNvPr>
          <p:cNvSpPr txBox="1"/>
          <p:nvPr/>
        </p:nvSpPr>
        <p:spPr>
          <a:xfrm>
            <a:off x="3699584" y="1418837"/>
            <a:ext cx="484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Ambitious, but beginning to work in other fields…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880897-E900-5B45-9179-8C44654D3D5D}"/>
              </a:ext>
            </a:extLst>
          </p:cNvPr>
          <p:cNvSpPr txBox="1"/>
          <p:nvPr/>
        </p:nvSpPr>
        <p:spPr>
          <a:xfrm>
            <a:off x="6289205" y="4531068"/>
            <a:ext cx="2921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 Matsubara, et al., Comm. Mat. ‘20</a:t>
            </a:r>
          </a:p>
        </p:txBody>
      </p:sp>
    </p:spTree>
    <p:extLst>
      <p:ext uri="{BB962C8B-B14F-4D97-AF65-F5344CB8AC3E}">
        <p14:creationId xmlns:p14="http://schemas.microsoft.com/office/powerpoint/2010/main" val="1273271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266700" y="1550313"/>
            <a:ext cx="8610600" cy="37677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">
            <a:solidFill>
              <a:srgbClr val="0000D7"/>
            </a:solidFill>
            <a:round/>
            <a:headEnd/>
            <a:tailEnd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algn="ctr">
              <a:spcAft>
                <a:spcPts val="4200"/>
              </a:spcAft>
              <a:defRPr/>
            </a:pPr>
            <a:r>
              <a:rPr lang="en-US" sz="3600" b="1" dirty="0">
                <a:latin typeface="Calibri" charset="0"/>
              </a:rPr>
              <a:t>Project Overview</a:t>
            </a:r>
          </a:p>
          <a:p>
            <a:pPr algn="ctr">
              <a:spcAft>
                <a:spcPts val="4200"/>
              </a:spcAft>
              <a:defRPr/>
            </a:pPr>
            <a:r>
              <a:rPr lang="en-US" sz="3600" b="1" dirty="0">
                <a:latin typeface="Calibri" charset="0"/>
              </a:rPr>
              <a:t>Specific Tasks</a:t>
            </a:r>
          </a:p>
          <a:p>
            <a:pPr algn="ctr">
              <a:spcAft>
                <a:spcPts val="4200"/>
              </a:spcAft>
              <a:defRPr/>
            </a:pPr>
            <a:r>
              <a:rPr lang="en-US" sz="3600" b="1" dirty="0">
                <a:latin typeface="Calibri" charset="0"/>
              </a:rPr>
              <a:t>Present Status</a:t>
            </a:r>
          </a:p>
          <a:p>
            <a:pPr algn="ctr">
              <a:spcAft>
                <a:spcPts val="4200"/>
              </a:spcAft>
              <a:defRPr/>
            </a:pPr>
            <a:endParaRPr lang="en-US" sz="3600" b="1" dirty="0">
              <a:latin typeface="Calibri" charset="0"/>
            </a:endParaRPr>
          </a:p>
          <a:p>
            <a:pPr algn="ctr">
              <a:spcAft>
                <a:spcPts val="4200"/>
              </a:spcAft>
              <a:defRPr/>
            </a:pPr>
            <a:endParaRPr lang="en-US" sz="3600" b="1" dirty="0">
              <a:latin typeface="Calibri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57400" y="3690066"/>
            <a:ext cx="5029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961399-A34F-F544-B844-612BACA5B4FE}"/>
              </a:ext>
            </a:extLst>
          </p:cNvPr>
          <p:cNvCxnSpPr/>
          <p:nvPr/>
        </p:nvCxnSpPr>
        <p:spPr>
          <a:xfrm>
            <a:off x="2057400" y="2651766"/>
            <a:ext cx="5029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6E3869-E5EA-184F-AB75-8BF67AF4C3BF}"/>
              </a:ext>
            </a:extLst>
          </p:cNvPr>
          <p:cNvSpPr/>
          <p:nvPr/>
        </p:nvSpPr>
        <p:spPr>
          <a:xfrm>
            <a:off x="1761536" y="2647903"/>
            <a:ext cx="5620928" cy="1025237"/>
          </a:xfrm>
          <a:prstGeom prst="roundRect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94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Content Placeholder 6" descr="A close up of a black keyboard&#10;&#10;Description automatically generated">
            <a:extLst>
              <a:ext uri="{FF2B5EF4-FFF2-40B4-BE49-F238E27FC236}">
                <a16:creationId xmlns:a16="http://schemas.microsoft.com/office/drawing/2014/main" id="{27FBBB34-4DCB-3743-A317-1263F23CBB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t="24813" r="7830" b="28124"/>
          <a:stretch/>
        </p:blipFill>
        <p:spPr>
          <a:xfrm rot="16200000">
            <a:off x="7189667" y="4131260"/>
            <a:ext cx="1842685" cy="1845653"/>
          </a:xfrm>
          <a:prstGeom prst="roundRect">
            <a:avLst>
              <a:gd name="adj" fmla="val 297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07A40E-B25D-C343-A27A-3CDFDEAC4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High-Throughput Alloy Processing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0615A-5109-CE40-8A9D-59C13F1D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24" y="1651668"/>
            <a:ext cx="3523313" cy="475012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High-throughput synthesis with a LENS MR-7.</a:t>
            </a:r>
          </a:p>
          <a:p>
            <a:r>
              <a:rPr lang="en-US" dirty="0"/>
              <a:t>Up to 4 powders can be combined to together to rapidly make dozens of compositions.</a:t>
            </a:r>
          </a:p>
          <a:p>
            <a:r>
              <a:rPr lang="en-US" dirty="0"/>
              <a:t>Flexible printing geometries support later characterization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17D2C-E2DE-F24E-8B2F-09750FF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37BFF8-10CD-CF48-9CF7-9AED473791DC}"/>
              </a:ext>
            </a:extLst>
          </p:cNvPr>
          <p:cNvGrpSpPr/>
          <p:nvPr/>
        </p:nvGrpSpPr>
        <p:grpSpPr>
          <a:xfrm>
            <a:off x="4572000" y="1513321"/>
            <a:ext cx="4492752" cy="2121669"/>
            <a:chOff x="95658" y="1149482"/>
            <a:chExt cx="3748084" cy="1770005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E0BDC5D8-642F-7548-BC57-654BF617B09B}"/>
                </a:ext>
              </a:extLst>
            </p:cNvPr>
            <p:cNvSpPr/>
            <p:nvPr/>
          </p:nvSpPr>
          <p:spPr>
            <a:xfrm>
              <a:off x="2928759" y="2117980"/>
              <a:ext cx="914983" cy="250698"/>
            </a:xfrm>
            <a:prstGeom prst="parallelogram">
              <a:avLst>
                <a:gd name="adj" fmla="val 61711"/>
              </a:avLst>
            </a:prstGeom>
            <a:solidFill>
              <a:sysClr val="window" lastClr="FFFFFF">
                <a:lumMod val="6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7" name="Cylinder 49">
              <a:extLst>
                <a:ext uri="{FF2B5EF4-FFF2-40B4-BE49-F238E27FC236}">
                  <a16:creationId xmlns:a16="http://schemas.microsoft.com/office/drawing/2014/main" id="{F67FB4EC-72FC-1145-A6BB-C51637598B19}"/>
                </a:ext>
              </a:extLst>
            </p:cNvPr>
            <p:cNvSpPr/>
            <p:nvPr/>
          </p:nvSpPr>
          <p:spPr>
            <a:xfrm>
              <a:off x="3091377" y="2074932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8" name="Cylinder 49">
              <a:extLst>
                <a:ext uri="{FF2B5EF4-FFF2-40B4-BE49-F238E27FC236}">
                  <a16:creationId xmlns:a16="http://schemas.microsoft.com/office/drawing/2014/main" id="{263909AF-24B4-1049-ACE2-4BD4FEB33DE1}"/>
                </a:ext>
              </a:extLst>
            </p:cNvPr>
            <p:cNvSpPr/>
            <p:nvPr/>
          </p:nvSpPr>
          <p:spPr>
            <a:xfrm>
              <a:off x="3180954" y="2071710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9" name="Cylinder 49">
              <a:extLst>
                <a:ext uri="{FF2B5EF4-FFF2-40B4-BE49-F238E27FC236}">
                  <a16:creationId xmlns:a16="http://schemas.microsoft.com/office/drawing/2014/main" id="{ED56B73D-A324-644E-A11B-E50A581BFAE9}"/>
                </a:ext>
              </a:extLst>
            </p:cNvPr>
            <p:cNvSpPr/>
            <p:nvPr/>
          </p:nvSpPr>
          <p:spPr>
            <a:xfrm>
              <a:off x="3270341" y="2068182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10" name="Cylinder 49">
              <a:extLst>
                <a:ext uri="{FF2B5EF4-FFF2-40B4-BE49-F238E27FC236}">
                  <a16:creationId xmlns:a16="http://schemas.microsoft.com/office/drawing/2014/main" id="{EC1FEF85-2AD7-AC4C-A457-0404F7DE5B61}"/>
                </a:ext>
              </a:extLst>
            </p:cNvPr>
            <p:cNvSpPr/>
            <p:nvPr/>
          </p:nvSpPr>
          <p:spPr>
            <a:xfrm>
              <a:off x="3340774" y="2142598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11" name="Explosion: 8 Points 82">
              <a:extLst>
                <a:ext uri="{FF2B5EF4-FFF2-40B4-BE49-F238E27FC236}">
                  <a16:creationId xmlns:a16="http://schemas.microsoft.com/office/drawing/2014/main" id="{F3E99B3B-A4ED-D244-AEB6-E7226C62E916}"/>
                </a:ext>
              </a:extLst>
            </p:cNvPr>
            <p:cNvSpPr/>
            <p:nvPr/>
          </p:nvSpPr>
          <p:spPr>
            <a:xfrm>
              <a:off x="3305840" y="2093277"/>
              <a:ext cx="132990" cy="111114"/>
            </a:xfrm>
            <a:prstGeom prst="irregularSeal1">
              <a:avLst/>
            </a:prstGeom>
            <a:gradFill flip="none" rotWithShape="1">
              <a:gsLst>
                <a:gs pos="57000">
                  <a:srgbClr val="FFE9A7"/>
                </a:gs>
                <a:gs pos="0">
                  <a:srgbClr val="FFC000"/>
                </a:gs>
                <a:gs pos="100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12" name="Cylinder 42">
              <a:extLst>
                <a:ext uri="{FF2B5EF4-FFF2-40B4-BE49-F238E27FC236}">
                  <a16:creationId xmlns:a16="http://schemas.microsoft.com/office/drawing/2014/main" id="{C4B5A6CC-434C-8E46-B518-3870DA8872F3}"/>
                </a:ext>
              </a:extLst>
            </p:cNvPr>
            <p:cNvSpPr/>
            <p:nvPr/>
          </p:nvSpPr>
          <p:spPr>
            <a:xfrm>
              <a:off x="3351356" y="1930453"/>
              <a:ext cx="42408" cy="227513"/>
            </a:xfrm>
            <a:prstGeom prst="can">
              <a:avLst/>
            </a:prstGeom>
            <a:solidFill>
              <a:srgbClr val="FF0000">
                <a:alpha val="92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843E7F1-6589-7C4B-B59B-3374E9C43242}"/>
                </a:ext>
              </a:extLst>
            </p:cNvPr>
            <p:cNvGrpSpPr/>
            <p:nvPr/>
          </p:nvGrpSpPr>
          <p:grpSpPr>
            <a:xfrm>
              <a:off x="3271310" y="1955198"/>
              <a:ext cx="192354" cy="72519"/>
              <a:chOff x="6603070" y="3138821"/>
              <a:chExt cx="573679" cy="216282"/>
            </a:xfrm>
          </p:grpSpPr>
          <p:sp>
            <p:nvSpPr>
              <p:cNvPr id="66" name="Cylinder 39">
                <a:extLst>
                  <a:ext uri="{FF2B5EF4-FFF2-40B4-BE49-F238E27FC236}">
                    <a16:creationId xmlns:a16="http://schemas.microsoft.com/office/drawing/2014/main" id="{978C5DB3-6340-EF49-98A2-3B3E63812FB3}"/>
                  </a:ext>
                </a:extLst>
              </p:cNvPr>
              <p:cNvSpPr/>
              <p:nvPr/>
            </p:nvSpPr>
            <p:spPr>
              <a:xfrm rot="19800000">
                <a:off x="6603070" y="3138821"/>
                <a:ext cx="72008" cy="216024"/>
              </a:xfrm>
              <a:prstGeom prst="can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Cylinder 40">
                <a:extLst>
                  <a:ext uri="{FF2B5EF4-FFF2-40B4-BE49-F238E27FC236}">
                    <a16:creationId xmlns:a16="http://schemas.microsoft.com/office/drawing/2014/main" id="{1297C367-66FE-A943-9753-1B7D2FFA905E}"/>
                  </a:ext>
                </a:extLst>
              </p:cNvPr>
              <p:cNvSpPr/>
              <p:nvPr/>
            </p:nvSpPr>
            <p:spPr>
              <a:xfrm rot="1837505">
                <a:off x="7104741" y="3139079"/>
                <a:ext cx="72008" cy="216024"/>
              </a:xfrm>
              <a:prstGeom prst="can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AFFCAB9-E940-304A-94D2-39D61DA643B5}"/>
                </a:ext>
              </a:extLst>
            </p:cNvPr>
            <p:cNvGrpSpPr/>
            <p:nvPr/>
          </p:nvGrpSpPr>
          <p:grpSpPr>
            <a:xfrm>
              <a:off x="1683943" y="1764139"/>
              <a:ext cx="178259" cy="493910"/>
              <a:chOff x="873868" y="2919495"/>
              <a:chExt cx="366568" cy="1015663"/>
            </a:xfrm>
          </p:grpSpPr>
          <p:sp>
            <p:nvSpPr>
              <p:cNvPr id="64" name="Flowchart: Magnetic Disk 14">
                <a:extLst>
                  <a:ext uri="{FF2B5EF4-FFF2-40B4-BE49-F238E27FC236}">
                    <a16:creationId xmlns:a16="http://schemas.microsoft.com/office/drawing/2014/main" id="{111AB5F0-315C-3944-8557-AA03802FDCCD}"/>
                  </a:ext>
                </a:extLst>
              </p:cNvPr>
              <p:cNvSpPr/>
              <p:nvPr/>
            </p:nvSpPr>
            <p:spPr>
              <a:xfrm>
                <a:off x="873868" y="2919495"/>
                <a:ext cx="366568" cy="1015663"/>
              </a:xfrm>
              <a:prstGeom prst="flowChartMagneticDisk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Star: 24 Points 26">
                <a:extLst>
                  <a:ext uri="{FF2B5EF4-FFF2-40B4-BE49-F238E27FC236}">
                    <a16:creationId xmlns:a16="http://schemas.microsoft.com/office/drawing/2014/main" id="{E84F4701-2743-8948-BEAD-DCAC211B5142}"/>
                  </a:ext>
                </a:extLst>
              </p:cNvPr>
              <p:cNvSpPr/>
              <p:nvPr/>
            </p:nvSpPr>
            <p:spPr>
              <a:xfrm>
                <a:off x="880396" y="3303080"/>
                <a:ext cx="360040" cy="360040"/>
              </a:xfrm>
              <a:prstGeom prst="star24">
                <a:avLst>
                  <a:gd name="adj" fmla="val 31336"/>
                </a:avLst>
              </a:prstGeom>
              <a:solidFill>
                <a:sysClr val="window" lastClr="FFFFFF">
                  <a:lumMod val="7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DE04367-5AD2-D84E-84B0-EF6E61BA3D34}"/>
                </a:ext>
              </a:extLst>
            </p:cNvPr>
            <p:cNvGrpSpPr/>
            <p:nvPr/>
          </p:nvGrpSpPr>
          <p:grpSpPr>
            <a:xfrm>
              <a:off x="1391833" y="1766419"/>
              <a:ext cx="178259" cy="493910"/>
              <a:chOff x="873868" y="2919495"/>
              <a:chExt cx="366568" cy="1015663"/>
            </a:xfrm>
          </p:grpSpPr>
          <p:sp>
            <p:nvSpPr>
              <p:cNvPr id="62" name="Flowchart: Magnetic Disk 17">
                <a:extLst>
                  <a:ext uri="{FF2B5EF4-FFF2-40B4-BE49-F238E27FC236}">
                    <a16:creationId xmlns:a16="http://schemas.microsoft.com/office/drawing/2014/main" id="{C905315C-DBB6-784E-AE0E-B0A620F2140D}"/>
                  </a:ext>
                </a:extLst>
              </p:cNvPr>
              <p:cNvSpPr/>
              <p:nvPr/>
            </p:nvSpPr>
            <p:spPr>
              <a:xfrm>
                <a:off x="873868" y="2919495"/>
                <a:ext cx="366568" cy="1015663"/>
              </a:xfrm>
              <a:prstGeom prst="flowChartMagneticDisk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Star: 24 Points 23">
                <a:extLst>
                  <a:ext uri="{FF2B5EF4-FFF2-40B4-BE49-F238E27FC236}">
                    <a16:creationId xmlns:a16="http://schemas.microsoft.com/office/drawing/2014/main" id="{6A8A50F5-B49B-B14B-A2F2-C628C1172A02}"/>
                  </a:ext>
                </a:extLst>
              </p:cNvPr>
              <p:cNvSpPr/>
              <p:nvPr/>
            </p:nvSpPr>
            <p:spPr>
              <a:xfrm>
                <a:off x="880396" y="3303080"/>
                <a:ext cx="360040" cy="360040"/>
              </a:xfrm>
              <a:prstGeom prst="star24">
                <a:avLst>
                  <a:gd name="adj" fmla="val 31336"/>
                </a:avLst>
              </a:prstGeom>
              <a:solidFill>
                <a:sysClr val="window" lastClr="FFFFFF">
                  <a:lumMod val="7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9A7CFD6-3278-0E4B-AEF7-CF53FF32D188}"/>
                </a:ext>
              </a:extLst>
            </p:cNvPr>
            <p:cNvGrpSpPr/>
            <p:nvPr/>
          </p:nvGrpSpPr>
          <p:grpSpPr>
            <a:xfrm>
              <a:off x="1106100" y="1766419"/>
              <a:ext cx="178259" cy="493910"/>
              <a:chOff x="873868" y="2919495"/>
              <a:chExt cx="366568" cy="1015663"/>
            </a:xfrm>
          </p:grpSpPr>
          <p:sp>
            <p:nvSpPr>
              <p:cNvPr id="60" name="Flowchart: Magnetic Disk 20">
                <a:extLst>
                  <a:ext uri="{FF2B5EF4-FFF2-40B4-BE49-F238E27FC236}">
                    <a16:creationId xmlns:a16="http://schemas.microsoft.com/office/drawing/2014/main" id="{00CA1D7B-8EF8-BA47-AA92-B288B7E49C95}"/>
                  </a:ext>
                </a:extLst>
              </p:cNvPr>
              <p:cNvSpPr/>
              <p:nvPr/>
            </p:nvSpPr>
            <p:spPr>
              <a:xfrm>
                <a:off x="873868" y="2919495"/>
                <a:ext cx="366568" cy="1015663"/>
              </a:xfrm>
              <a:prstGeom prst="flowChartMagneticDisk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Star: 24 Points 20">
                <a:extLst>
                  <a:ext uri="{FF2B5EF4-FFF2-40B4-BE49-F238E27FC236}">
                    <a16:creationId xmlns:a16="http://schemas.microsoft.com/office/drawing/2014/main" id="{A34F3687-2498-5043-893F-CF830A573244}"/>
                  </a:ext>
                </a:extLst>
              </p:cNvPr>
              <p:cNvSpPr/>
              <p:nvPr/>
            </p:nvSpPr>
            <p:spPr>
              <a:xfrm>
                <a:off x="880396" y="3303080"/>
                <a:ext cx="360040" cy="360040"/>
              </a:xfrm>
              <a:prstGeom prst="star24">
                <a:avLst>
                  <a:gd name="adj" fmla="val 31336"/>
                </a:avLst>
              </a:prstGeom>
              <a:solidFill>
                <a:sysClr val="window" lastClr="FFFFFF">
                  <a:lumMod val="7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AB39F07-F0B6-F640-A2BA-512B8C1D7C1C}"/>
                </a:ext>
              </a:extLst>
            </p:cNvPr>
            <p:cNvGrpSpPr/>
            <p:nvPr/>
          </p:nvGrpSpPr>
          <p:grpSpPr>
            <a:xfrm>
              <a:off x="819566" y="1766419"/>
              <a:ext cx="178259" cy="493910"/>
              <a:chOff x="873868" y="2919495"/>
              <a:chExt cx="366568" cy="1015663"/>
            </a:xfrm>
          </p:grpSpPr>
          <p:sp>
            <p:nvSpPr>
              <p:cNvPr id="58" name="Flowchart: Magnetic Disk 23">
                <a:extLst>
                  <a:ext uri="{FF2B5EF4-FFF2-40B4-BE49-F238E27FC236}">
                    <a16:creationId xmlns:a16="http://schemas.microsoft.com/office/drawing/2014/main" id="{236C49FF-D611-194E-B29B-7BFB3B470F99}"/>
                  </a:ext>
                </a:extLst>
              </p:cNvPr>
              <p:cNvSpPr/>
              <p:nvPr/>
            </p:nvSpPr>
            <p:spPr>
              <a:xfrm>
                <a:off x="873868" y="2919495"/>
                <a:ext cx="366568" cy="1015663"/>
              </a:xfrm>
              <a:prstGeom prst="flowChartMagneticDisk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Star: 24 Points 15">
                <a:extLst>
                  <a:ext uri="{FF2B5EF4-FFF2-40B4-BE49-F238E27FC236}">
                    <a16:creationId xmlns:a16="http://schemas.microsoft.com/office/drawing/2014/main" id="{D08BBEF5-D136-6E48-915D-57343929388F}"/>
                  </a:ext>
                </a:extLst>
              </p:cNvPr>
              <p:cNvSpPr/>
              <p:nvPr/>
            </p:nvSpPr>
            <p:spPr>
              <a:xfrm>
                <a:off x="880396" y="3303080"/>
                <a:ext cx="360040" cy="360040"/>
              </a:xfrm>
              <a:prstGeom prst="star24">
                <a:avLst>
                  <a:gd name="adj" fmla="val 31336"/>
                </a:avLst>
              </a:prstGeom>
              <a:solidFill>
                <a:sysClr val="window" lastClr="FFFFFF">
                  <a:lumMod val="7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8" name="Flowchart: Magnetic Disk 25">
              <a:extLst>
                <a:ext uri="{FF2B5EF4-FFF2-40B4-BE49-F238E27FC236}">
                  <a16:creationId xmlns:a16="http://schemas.microsoft.com/office/drawing/2014/main" id="{34126B8E-9596-1C42-AFDD-7A4EE9576DC0}"/>
                </a:ext>
              </a:extLst>
            </p:cNvPr>
            <p:cNvSpPr/>
            <p:nvPr/>
          </p:nvSpPr>
          <p:spPr>
            <a:xfrm>
              <a:off x="786136" y="1448616"/>
              <a:ext cx="245119" cy="493910"/>
            </a:xfrm>
            <a:prstGeom prst="flowChartMagneticDisk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white"/>
                  </a:solidFill>
                </a:rPr>
                <a:t>Cr</a:t>
              </a:r>
            </a:p>
          </p:txBody>
        </p:sp>
        <p:sp>
          <p:nvSpPr>
            <p:cNvPr id="19" name="Flowchart: Magnetic Disk 26">
              <a:extLst>
                <a:ext uri="{FF2B5EF4-FFF2-40B4-BE49-F238E27FC236}">
                  <a16:creationId xmlns:a16="http://schemas.microsoft.com/office/drawing/2014/main" id="{908605CD-8D0A-C443-AA61-3C28048B2CF0}"/>
                </a:ext>
              </a:extLst>
            </p:cNvPr>
            <p:cNvSpPr/>
            <p:nvPr/>
          </p:nvSpPr>
          <p:spPr>
            <a:xfrm>
              <a:off x="1072270" y="1452538"/>
              <a:ext cx="245119" cy="493910"/>
            </a:xfrm>
            <a:prstGeom prst="flowChartMagneticDisk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white"/>
                  </a:solidFill>
                </a:rPr>
                <a:t>Fe</a:t>
              </a:r>
            </a:p>
          </p:txBody>
        </p:sp>
        <p:sp>
          <p:nvSpPr>
            <p:cNvPr id="20" name="Flowchart: Magnetic Disk 27">
              <a:extLst>
                <a:ext uri="{FF2B5EF4-FFF2-40B4-BE49-F238E27FC236}">
                  <a16:creationId xmlns:a16="http://schemas.microsoft.com/office/drawing/2014/main" id="{AAD9B78B-18B3-1042-A816-12B768B66557}"/>
                </a:ext>
              </a:extLst>
            </p:cNvPr>
            <p:cNvSpPr/>
            <p:nvPr/>
          </p:nvSpPr>
          <p:spPr>
            <a:xfrm>
              <a:off x="1359594" y="1452538"/>
              <a:ext cx="245119" cy="493910"/>
            </a:xfrm>
            <a:prstGeom prst="flowChartMagneticDisk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3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white"/>
                  </a:solidFill>
                </a:rPr>
                <a:t>Mn</a:t>
              </a:r>
            </a:p>
          </p:txBody>
        </p:sp>
        <p:sp>
          <p:nvSpPr>
            <p:cNvPr id="21" name="Flowchart: Magnetic Disk 28">
              <a:extLst>
                <a:ext uri="{FF2B5EF4-FFF2-40B4-BE49-F238E27FC236}">
                  <a16:creationId xmlns:a16="http://schemas.microsoft.com/office/drawing/2014/main" id="{5457074C-69E2-8A4E-805B-FADFE30BE73A}"/>
                </a:ext>
              </a:extLst>
            </p:cNvPr>
            <p:cNvSpPr/>
            <p:nvPr/>
          </p:nvSpPr>
          <p:spPr>
            <a:xfrm>
              <a:off x="1650513" y="1452538"/>
              <a:ext cx="245119" cy="493910"/>
            </a:xfrm>
            <a:prstGeom prst="flowChartMagneticDisk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white"/>
                  </a:solidFill>
                </a:rPr>
                <a:t>Ni</a:t>
              </a:r>
            </a:p>
          </p:txBody>
        </p:sp>
        <p:sp>
          <p:nvSpPr>
            <p:cNvPr id="22" name="Trapezoid 21">
              <a:extLst>
                <a:ext uri="{FF2B5EF4-FFF2-40B4-BE49-F238E27FC236}">
                  <a16:creationId xmlns:a16="http://schemas.microsoft.com/office/drawing/2014/main" id="{72037A25-8F72-C249-9BEF-0E8BD27EA910}"/>
                </a:ext>
              </a:extLst>
            </p:cNvPr>
            <p:cNvSpPr/>
            <p:nvPr/>
          </p:nvSpPr>
          <p:spPr>
            <a:xfrm rot="10800000">
              <a:off x="763258" y="2219253"/>
              <a:ext cx="1132374" cy="280136"/>
            </a:xfrm>
            <a:prstGeom prst="trapezoid">
              <a:avLst>
                <a:gd name="adj" fmla="val 178815"/>
              </a:avLst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253F39-EF58-A743-9E2A-C9534A219036}"/>
                </a:ext>
              </a:extLst>
            </p:cNvPr>
            <p:cNvSpPr/>
            <p:nvPr/>
          </p:nvSpPr>
          <p:spPr>
            <a:xfrm>
              <a:off x="763259" y="2474955"/>
              <a:ext cx="1306271" cy="88147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A29B1F7-A7B0-3945-8FAC-DB1D9C3772EE}"/>
                </a:ext>
              </a:extLst>
            </p:cNvPr>
            <p:cNvSpPr/>
            <p:nvPr/>
          </p:nvSpPr>
          <p:spPr>
            <a:xfrm rot="5400000">
              <a:off x="1543333" y="1991335"/>
              <a:ext cx="1053267" cy="6535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AF3EDF1-7BE3-524B-8190-3169DCEE3D21}"/>
                </a:ext>
              </a:extLst>
            </p:cNvPr>
            <p:cNvSpPr/>
            <p:nvPr/>
          </p:nvSpPr>
          <p:spPr>
            <a:xfrm>
              <a:off x="2037289" y="1494819"/>
              <a:ext cx="1366125" cy="6535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26" name="Cylinder 37">
              <a:extLst>
                <a:ext uri="{FF2B5EF4-FFF2-40B4-BE49-F238E27FC236}">
                  <a16:creationId xmlns:a16="http://schemas.microsoft.com/office/drawing/2014/main" id="{1FE2D40D-690A-CE49-B99A-C2FFD19C859B}"/>
                </a:ext>
              </a:extLst>
            </p:cNvPr>
            <p:cNvSpPr/>
            <p:nvPr/>
          </p:nvSpPr>
          <p:spPr>
            <a:xfrm rot="19800000">
              <a:off x="3228198" y="1959078"/>
              <a:ext cx="35017" cy="105051"/>
            </a:xfrm>
            <a:prstGeom prst="can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27" name="Cylinder 38">
              <a:extLst>
                <a:ext uri="{FF2B5EF4-FFF2-40B4-BE49-F238E27FC236}">
                  <a16:creationId xmlns:a16="http://schemas.microsoft.com/office/drawing/2014/main" id="{B38F608A-6F5E-E04C-BD0D-0C542BD95AE2}"/>
                </a:ext>
              </a:extLst>
            </p:cNvPr>
            <p:cNvSpPr/>
            <p:nvPr/>
          </p:nvSpPr>
          <p:spPr>
            <a:xfrm rot="1837505">
              <a:off x="3472157" y="1959203"/>
              <a:ext cx="35017" cy="105051"/>
            </a:xfrm>
            <a:prstGeom prst="can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60CCBA-DE59-3B47-A249-78165CDBADCF}"/>
                </a:ext>
              </a:extLst>
            </p:cNvPr>
            <p:cNvSpPr/>
            <p:nvPr/>
          </p:nvSpPr>
          <p:spPr>
            <a:xfrm>
              <a:off x="897555" y="2030310"/>
              <a:ext cx="22233" cy="22233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1732173-3FAD-1744-9ACC-99C4287B25CC}"/>
                </a:ext>
              </a:extLst>
            </p:cNvPr>
            <p:cNvSpPr/>
            <p:nvPr/>
          </p:nvSpPr>
          <p:spPr>
            <a:xfrm>
              <a:off x="1185050" y="2030310"/>
              <a:ext cx="22233" cy="22233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964ECFC-A1C5-4E47-9613-A90DFDCDD40C}"/>
                </a:ext>
              </a:extLst>
            </p:cNvPr>
            <p:cNvSpPr/>
            <p:nvPr/>
          </p:nvSpPr>
          <p:spPr>
            <a:xfrm>
              <a:off x="1473034" y="2028839"/>
              <a:ext cx="22233" cy="22233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31" name="Cloud 30">
              <a:extLst>
                <a:ext uri="{FF2B5EF4-FFF2-40B4-BE49-F238E27FC236}">
                  <a16:creationId xmlns:a16="http://schemas.microsoft.com/office/drawing/2014/main" id="{43FAADBA-0865-4743-BE3B-8B52BD076212}"/>
                </a:ext>
              </a:extLst>
            </p:cNvPr>
            <p:cNvSpPr/>
            <p:nvPr/>
          </p:nvSpPr>
          <p:spPr>
            <a:xfrm>
              <a:off x="3225829" y="2015511"/>
              <a:ext cx="276671" cy="135193"/>
            </a:xfrm>
            <a:prstGeom prst="cloud">
              <a:avLst/>
            </a:prstGeom>
            <a:solidFill>
              <a:sysClr val="window" lastClr="FFFFFF">
                <a:lumMod val="75000"/>
                <a:alpha val="51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4728C61-476F-574A-BFF1-9798D79F4693}"/>
                </a:ext>
              </a:extLst>
            </p:cNvPr>
            <p:cNvSpPr/>
            <p:nvPr/>
          </p:nvSpPr>
          <p:spPr>
            <a:xfrm rot="5400000">
              <a:off x="3271324" y="1563354"/>
              <a:ext cx="209042" cy="6535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3933A29B-15E4-6144-ACD4-684DD1AB7D2D}"/>
                </a:ext>
              </a:extLst>
            </p:cNvPr>
            <p:cNvSpPr/>
            <p:nvPr/>
          </p:nvSpPr>
          <p:spPr>
            <a:xfrm rot="10800000">
              <a:off x="2928759" y="1615493"/>
              <a:ext cx="880007" cy="366669"/>
            </a:xfrm>
            <a:prstGeom prst="trapezoid">
              <a:avLst>
                <a:gd name="adj" fmla="val 73722"/>
              </a:avLst>
            </a:prstGeom>
            <a:gradFill rotWithShape="1">
              <a:gsLst>
                <a:gs pos="0">
                  <a:sysClr val="windowText" lastClr="000000"/>
                </a:gs>
                <a:gs pos="100000">
                  <a:sysClr val="window" lastClr="FFFFFF">
                    <a:lumMod val="75000"/>
                  </a:sysClr>
                </a:gs>
              </a:gsLst>
              <a:lin ang="16200000" scaled="0"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34" name="Cylinder 50">
              <a:extLst>
                <a:ext uri="{FF2B5EF4-FFF2-40B4-BE49-F238E27FC236}">
                  <a16:creationId xmlns:a16="http://schemas.microsoft.com/office/drawing/2014/main" id="{AF84D4FB-38B0-C342-81F6-147CD1A53976}"/>
                </a:ext>
              </a:extLst>
            </p:cNvPr>
            <p:cNvSpPr/>
            <p:nvPr/>
          </p:nvSpPr>
          <p:spPr>
            <a:xfrm>
              <a:off x="417361" y="2426096"/>
              <a:ext cx="472515" cy="493391"/>
            </a:xfrm>
            <a:prstGeom prst="can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white"/>
                  </a:solidFill>
                </a:rPr>
                <a:t>Argon</a:t>
              </a:r>
            </a:p>
          </p:txBody>
        </p:sp>
        <p:sp>
          <p:nvSpPr>
            <p:cNvPr id="35" name="Arrow: Right 51">
              <a:extLst>
                <a:ext uri="{FF2B5EF4-FFF2-40B4-BE49-F238E27FC236}">
                  <a16:creationId xmlns:a16="http://schemas.microsoft.com/office/drawing/2014/main" id="{A3691737-3BA8-6A44-A65A-EBE401658AAB}"/>
                </a:ext>
              </a:extLst>
            </p:cNvPr>
            <p:cNvSpPr/>
            <p:nvPr/>
          </p:nvSpPr>
          <p:spPr>
            <a:xfrm>
              <a:off x="897555" y="2499389"/>
              <a:ext cx="309808" cy="61275"/>
            </a:xfrm>
            <a:prstGeom prst="rightArrow">
              <a:avLst>
                <a:gd name="adj1" fmla="val 21219"/>
                <a:gd name="adj2" fmla="val 50000"/>
              </a:avLst>
            </a:prstGeom>
            <a:solidFill>
              <a:srgbClr val="9966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36" name="Arrow: Right 52">
              <a:extLst>
                <a:ext uri="{FF2B5EF4-FFF2-40B4-BE49-F238E27FC236}">
                  <a16:creationId xmlns:a16="http://schemas.microsoft.com/office/drawing/2014/main" id="{55A69E06-897C-C34C-A954-A1642A9DFB9E}"/>
                </a:ext>
              </a:extLst>
            </p:cNvPr>
            <p:cNvSpPr/>
            <p:nvPr/>
          </p:nvSpPr>
          <p:spPr>
            <a:xfrm rot="16200000">
              <a:off x="1915062" y="2338040"/>
              <a:ext cx="309808" cy="61275"/>
            </a:xfrm>
            <a:prstGeom prst="rightArrow">
              <a:avLst>
                <a:gd name="adj1" fmla="val 21219"/>
                <a:gd name="adj2" fmla="val 50000"/>
              </a:avLst>
            </a:prstGeom>
            <a:solidFill>
              <a:srgbClr val="9966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37" name="Arrow: Right 53">
              <a:extLst>
                <a:ext uri="{FF2B5EF4-FFF2-40B4-BE49-F238E27FC236}">
                  <a16:creationId xmlns:a16="http://schemas.microsoft.com/office/drawing/2014/main" id="{601719EC-11C2-0C4C-8F11-B397988A997B}"/>
                </a:ext>
              </a:extLst>
            </p:cNvPr>
            <p:cNvSpPr/>
            <p:nvPr/>
          </p:nvSpPr>
          <p:spPr>
            <a:xfrm>
              <a:off x="2051617" y="1493190"/>
              <a:ext cx="309808" cy="61275"/>
            </a:xfrm>
            <a:prstGeom prst="rightArrow">
              <a:avLst>
                <a:gd name="adj1" fmla="val 21219"/>
                <a:gd name="adj2" fmla="val 50000"/>
              </a:avLst>
            </a:prstGeom>
            <a:solidFill>
              <a:srgbClr val="9966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38" name="Left Brace 37">
              <a:extLst>
                <a:ext uri="{FF2B5EF4-FFF2-40B4-BE49-F238E27FC236}">
                  <a16:creationId xmlns:a16="http://schemas.microsoft.com/office/drawing/2014/main" id="{86DDE8A9-BFAE-374F-9A75-A77D2D4FA51A}"/>
                </a:ext>
              </a:extLst>
            </p:cNvPr>
            <p:cNvSpPr/>
            <p:nvPr/>
          </p:nvSpPr>
          <p:spPr>
            <a:xfrm rot="5400000">
              <a:off x="1263961" y="763372"/>
              <a:ext cx="130967" cy="1258800"/>
            </a:xfrm>
            <a:prstGeom prst="leftBrac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black"/>
                </a:solidFill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460A62D-B135-E348-B273-3FFD78FD45F3}"/>
                </a:ext>
              </a:extLst>
            </p:cNvPr>
            <p:cNvCxnSpPr>
              <a:cxnSpLocks/>
              <a:endCxn id="59" idx="1"/>
            </p:cNvCxnSpPr>
            <p:nvPr/>
          </p:nvCxnSpPr>
          <p:spPr>
            <a:xfrm>
              <a:off x="501614" y="1861740"/>
              <a:ext cx="321126" cy="178757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984A095-BF6E-7840-8491-BD39F03B522E}"/>
                </a:ext>
              </a:extLst>
            </p:cNvPr>
            <p:cNvSpPr txBox="1"/>
            <p:nvPr/>
          </p:nvSpPr>
          <p:spPr>
            <a:xfrm>
              <a:off x="95658" y="1742664"/>
              <a:ext cx="474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Auger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02397A-FD3E-0149-9479-2286E3553881}"/>
                </a:ext>
              </a:extLst>
            </p:cNvPr>
            <p:cNvSpPr txBox="1"/>
            <p:nvPr/>
          </p:nvSpPr>
          <p:spPr>
            <a:xfrm>
              <a:off x="2299063" y="1998886"/>
              <a:ext cx="45235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Part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04BD96F-F77D-C040-9C5E-710F19245384}"/>
                </a:ext>
              </a:extLst>
            </p:cNvPr>
            <p:cNvCxnSpPr>
              <a:cxnSpLocks/>
              <a:endCxn id="6" idx="5"/>
            </p:cNvCxnSpPr>
            <p:nvPr/>
          </p:nvCxnSpPr>
          <p:spPr>
            <a:xfrm flipV="1">
              <a:off x="2720352" y="2243329"/>
              <a:ext cx="285761" cy="3666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716A571-4782-A042-81D4-49BDBF5C92A7}"/>
                </a:ext>
              </a:extLst>
            </p:cNvPr>
            <p:cNvSpPr txBox="1"/>
            <p:nvPr/>
          </p:nvSpPr>
          <p:spPr>
            <a:xfrm>
              <a:off x="2174359" y="2172521"/>
              <a:ext cx="621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Build Plate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97935C7-B2D3-BF4D-A81B-FFA8A19B5FFC}"/>
                </a:ext>
              </a:extLst>
            </p:cNvPr>
            <p:cNvCxnSpPr>
              <a:cxnSpLocks/>
            </p:cNvCxnSpPr>
            <p:nvPr/>
          </p:nvCxnSpPr>
          <p:spPr>
            <a:xfrm>
              <a:off x="2573621" y="1943383"/>
              <a:ext cx="775341" cy="145305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58B2984-CC43-B145-BD4C-88190AD0AEEF}"/>
                </a:ext>
              </a:extLst>
            </p:cNvPr>
            <p:cNvSpPr txBox="1"/>
            <p:nvPr/>
          </p:nvSpPr>
          <p:spPr>
            <a:xfrm>
              <a:off x="2263437" y="1824290"/>
              <a:ext cx="420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Laser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F1FD1E1-EFBD-9347-9034-7A2EC5D68B5C}"/>
                </a:ext>
              </a:extLst>
            </p:cNvPr>
            <p:cNvCxnSpPr>
              <a:cxnSpLocks/>
            </p:cNvCxnSpPr>
            <p:nvPr/>
          </p:nvCxnSpPr>
          <p:spPr>
            <a:xfrm>
              <a:off x="2629122" y="1803003"/>
              <a:ext cx="575158" cy="195883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1F3F746-00AD-8C4C-A12A-956AE00F2004}"/>
                </a:ext>
              </a:extLst>
            </p:cNvPr>
            <p:cNvSpPr txBox="1"/>
            <p:nvPr/>
          </p:nvSpPr>
          <p:spPr>
            <a:xfrm>
              <a:off x="2209871" y="1661117"/>
              <a:ext cx="5187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Nozzle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738218B-67B7-244A-9266-3BB1894D1C3D}"/>
                </a:ext>
              </a:extLst>
            </p:cNvPr>
            <p:cNvCxnSpPr>
              <a:endCxn id="34" idx="1"/>
            </p:cNvCxnSpPr>
            <p:nvPr/>
          </p:nvCxnSpPr>
          <p:spPr>
            <a:xfrm>
              <a:off x="513809" y="2295989"/>
              <a:ext cx="139809" cy="130106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95A8D30-E15B-3A49-948D-3E6385B1799B}"/>
                </a:ext>
              </a:extLst>
            </p:cNvPr>
            <p:cNvSpPr txBox="1"/>
            <p:nvPr/>
          </p:nvSpPr>
          <p:spPr>
            <a:xfrm>
              <a:off x="151309" y="2135221"/>
              <a:ext cx="6914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Flow Gas</a:t>
              </a:r>
            </a:p>
          </p:txBody>
        </p:sp>
        <p:sp>
          <p:nvSpPr>
            <p:cNvPr id="50" name="Cylinder 49">
              <a:extLst>
                <a:ext uri="{FF2B5EF4-FFF2-40B4-BE49-F238E27FC236}">
                  <a16:creationId xmlns:a16="http://schemas.microsoft.com/office/drawing/2014/main" id="{2B2F2185-6795-3644-889F-19C126EDBBF8}"/>
                </a:ext>
              </a:extLst>
            </p:cNvPr>
            <p:cNvSpPr/>
            <p:nvPr/>
          </p:nvSpPr>
          <p:spPr>
            <a:xfrm>
              <a:off x="3070753" y="2143244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51" name="Cylinder 49">
              <a:extLst>
                <a:ext uri="{FF2B5EF4-FFF2-40B4-BE49-F238E27FC236}">
                  <a16:creationId xmlns:a16="http://schemas.microsoft.com/office/drawing/2014/main" id="{3B0CDDF6-B2AB-5B48-9A37-FACA5F000B33}"/>
                </a:ext>
              </a:extLst>
            </p:cNvPr>
            <p:cNvSpPr/>
            <p:nvPr/>
          </p:nvSpPr>
          <p:spPr>
            <a:xfrm>
              <a:off x="3160330" y="2140022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52" name="Cylinder 49">
              <a:extLst>
                <a:ext uri="{FF2B5EF4-FFF2-40B4-BE49-F238E27FC236}">
                  <a16:creationId xmlns:a16="http://schemas.microsoft.com/office/drawing/2014/main" id="{0EF1AB27-FAF4-7A48-9D4B-13DE8CB92B10}"/>
                </a:ext>
              </a:extLst>
            </p:cNvPr>
            <p:cNvSpPr/>
            <p:nvPr/>
          </p:nvSpPr>
          <p:spPr>
            <a:xfrm>
              <a:off x="3249718" y="2136494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26443D8-E2BB-2547-9A39-617975DC8D58}"/>
                </a:ext>
              </a:extLst>
            </p:cNvPr>
            <p:cNvCxnSpPr>
              <a:cxnSpLocks/>
              <a:endCxn id="50" idx="0"/>
            </p:cNvCxnSpPr>
            <p:nvPr/>
          </p:nvCxnSpPr>
          <p:spPr>
            <a:xfrm>
              <a:off x="2595692" y="2083106"/>
              <a:ext cx="504179" cy="74696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4" name="Cylinder 49">
              <a:extLst>
                <a:ext uri="{FF2B5EF4-FFF2-40B4-BE49-F238E27FC236}">
                  <a16:creationId xmlns:a16="http://schemas.microsoft.com/office/drawing/2014/main" id="{306540B2-0B10-294C-AD0F-992B9432EB42}"/>
                </a:ext>
              </a:extLst>
            </p:cNvPr>
            <p:cNvSpPr/>
            <p:nvPr/>
          </p:nvSpPr>
          <p:spPr>
            <a:xfrm>
              <a:off x="3048199" y="2213488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55" name="Cylinder 49">
              <a:extLst>
                <a:ext uri="{FF2B5EF4-FFF2-40B4-BE49-F238E27FC236}">
                  <a16:creationId xmlns:a16="http://schemas.microsoft.com/office/drawing/2014/main" id="{ACA7414C-9203-D54A-90B4-3EE78FD745DC}"/>
                </a:ext>
              </a:extLst>
            </p:cNvPr>
            <p:cNvSpPr/>
            <p:nvPr/>
          </p:nvSpPr>
          <p:spPr>
            <a:xfrm>
              <a:off x="3137776" y="2210266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56" name="Cylinder 49">
              <a:extLst>
                <a:ext uri="{FF2B5EF4-FFF2-40B4-BE49-F238E27FC236}">
                  <a16:creationId xmlns:a16="http://schemas.microsoft.com/office/drawing/2014/main" id="{26901654-95B4-E644-AB1D-40A86708C1E7}"/>
                </a:ext>
              </a:extLst>
            </p:cNvPr>
            <p:cNvSpPr/>
            <p:nvPr/>
          </p:nvSpPr>
          <p:spPr>
            <a:xfrm>
              <a:off x="3227163" y="2206738"/>
              <a:ext cx="58235" cy="116470"/>
            </a:xfrm>
            <a:prstGeom prst="can">
              <a:avLst/>
            </a:prstGeom>
            <a:pattFill prst="lgCheck">
              <a:fgClr>
                <a:sysClr val="windowText" lastClr="000000"/>
              </a:fgClr>
              <a:bgClr>
                <a:sysClr val="window" lastClr="FFFFFF">
                  <a:lumMod val="65000"/>
                </a:sysClr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900" kern="0" dirty="0">
                <a:solidFill>
                  <a:prstClr val="white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789EA80-3CC6-BF43-B9C4-073521948287}"/>
                </a:ext>
              </a:extLst>
            </p:cNvPr>
            <p:cNvSpPr txBox="1"/>
            <p:nvPr/>
          </p:nvSpPr>
          <p:spPr>
            <a:xfrm>
              <a:off x="729827" y="1149482"/>
              <a:ext cx="113237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Powder Hoppers</a:t>
              </a:r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D731AA64-F852-244D-B304-9C16458A2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08" y="4135369"/>
            <a:ext cx="2348101" cy="182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B43E627-5172-8141-A0B4-CF4529319344}"/>
              </a:ext>
            </a:extLst>
          </p:cNvPr>
          <p:cNvSpPr txBox="1"/>
          <p:nvPr/>
        </p:nvSpPr>
        <p:spPr>
          <a:xfrm>
            <a:off x="7752859" y="5707962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10cm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9C2195E-CF33-3247-8CC4-7B1286CAB1D5}"/>
              </a:ext>
            </a:extLst>
          </p:cNvPr>
          <p:cNvSpPr txBox="1"/>
          <p:nvPr/>
        </p:nvSpPr>
        <p:spPr>
          <a:xfrm>
            <a:off x="5053106" y="6031692"/>
            <a:ext cx="3768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 Moorehead, </a:t>
            </a:r>
            <a:r>
              <a:rPr lang="en-US" sz="1400" i="1" dirty="0"/>
              <a:t>Mat and Des. </a:t>
            </a:r>
            <a:r>
              <a:rPr lang="en-US" sz="1400" dirty="0"/>
              <a:t>’20; submitted ‘20</a:t>
            </a:r>
          </a:p>
        </p:txBody>
      </p:sp>
    </p:spTree>
    <p:extLst>
      <p:ext uri="{BB962C8B-B14F-4D97-AF65-F5344CB8AC3E}">
        <p14:creationId xmlns:p14="http://schemas.microsoft.com/office/powerpoint/2010/main" val="3009676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7A40E-B25D-C343-A27A-3CDFDEAC4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High-Throughput Ion Irradiation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0615A-5109-CE40-8A9D-59C13F1D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6" y="1322257"/>
            <a:ext cx="3868278" cy="566637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UW Ion Beam Laboratory (IBL), NSUF facility. </a:t>
            </a:r>
          </a:p>
          <a:p>
            <a:r>
              <a:rPr lang="en-US" dirty="0"/>
              <a:t>Novel 2D stage with automated XY positioning.</a:t>
            </a:r>
          </a:p>
          <a:p>
            <a:r>
              <a:rPr lang="en-US" dirty="0"/>
              <a:t>High-power laser system with thermocouple and optical temperature measurements.</a:t>
            </a:r>
          </a:p>
          <a:p>
            <a:r>
              <a:rPr lang="en-US" dirty="0"/>
              <a:t>Highly controlled location, temperature, flux/fluence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17D2C-E2DE-F24E-8B2F-09750FF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DBDF-0DC9-BA4C-A63F-3939D45DCCF9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5703970-26C4-CB4A-80CD-E02469693CE6}"/>
              </a:ext>
            </a:extLst>
          </p:cNvPr>
          <p:cNvGrpSpPr>
            <a:grpSpLocks noChangeAspect="1"/>
          </p:cNvGrpSpPr>
          <p:nvPr/>
        </p:nvGrpSpPr>
        <p:grpSpPr>
          <a:xfrm>
            <a:off x="5228835" y="854004"/>
            <a:ext cx="2544678" cy="2197716"/>
            <a:chOff x="4241254" y="1068787"/>
            <a:chExt cx="2263253" cy="1954663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62E27EB-3EDE-A041-97D9-82FBC9EC8F6B}"/>
                </a:ext>
              </a:extLst>
            </p:cNvPr>
            <p:cNvCxnSpPr>
              <a:cxnSpLocks/>
            </p:cNvCxnSpPr>
            <p:nvPr/>
          </p:nvCxnSpPr>
          <p:spPr>
            <a:xfrm>
              <a:off x="5242278" y="1284049"/>
              <a:ext cx="0" cy="41892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5CF15E7-9843-5F45-8EB7-744FD7E40D09}"/>
                </a:ext>
              </a:extLst>
            </p:cNvPr>
            <p:cNvSpPr txBox="1"/>
            <p:nvPr/>
          </p:nvSpPr>
          <p:spPr>
            <a:xfrm>
              <a:off x="4703105" y="1068787"/>
              <a:ext cx="107834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b="1" kern="0" dirty="0">
                  <a:solidFill>
                    <a:schemeClr val="accent2"/>
                  </a:solidFill>
                </a:rPr>
                <a:t>Ion beam 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D8FE1EB-6B88-684E-9B0F-2D978D637772}"/>
                </a:ext>
              </a:extLst>
            </p:cNvPr>
            <p:cNvCxnSpPr/>
            <p:nvPr/>
          </p:nvCxnSpPr>
          <p:spPr>
            <a:xfrm>
              <a:off x="4436263" y="2747044"/>
              <a:ext cx="133853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11A9A96-9128-ED42-8225-048E66ED8419}"/>
                </a:ext>
              </a:extLst>
            </p:cNvPr>
            <p:cNvCxnSpPr/>
            <p:nvPr/>
          </p:nvCxnSpPr>
          <p:spPr>
            <a:xfrm flipV="1">
              <a:off x="4425730" y="1873772"/>
              <a:ext cx="538039" cy="873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09621D3-AE34-0746-AB19-1D949D269E1C}"/>
                </a:ext>
              </a:extLst>
            </p:cNvPr>
            <p:cNvSpPr txBox="1"/>
            <p:nvPr/>
          </p:nvSpPr>
          <p:spPr>
            <a:xfrm>
              <a:off x="4241254" y="2723368"/>
              <a:ext cx="107834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b="1" kern="0" dirty="0">
                  <a:solidFill>
                    <a:prstClr val="black"/>
                  </a:solidFill>
                </a:rPr>
                <a:t>2D stage</a:t>
              </a: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323D345-2AA9-0345-AE9C-FD57445E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1843" y="1620451"/>
              <a:ext cx="1942664" cy="1141900"/>
            </a:xfrm>
            <a:prstGeom prst="rect">
              <a:avLst/>
            </a:prstGeom>
          </p:spPr>
        </p:pic>
      </p:grpSp>
      <p:pic>
        <p:nvPicPr>
          <p:cNvPr id="79" name="Picture 78" descr="A picture containing indoor, coffee maker, sitting&#10;&#10;Description automatically generated">
            <a:extLst>
              <a:ext uri="{FF2B5EF4-FFF2-40B4-BE49-F238E27FC236}">
                <a16:creationId xmlns:a16="http://schemas.microsoft.com/office/drawing/2014/main" id="{DC332D20-D60F-AA4E-BDA2-83BBDAA80D53}"/>
              </a:ext>
            </a:extLst>
          </p:cNvPr>
          <p:cNvPicPr/>
          <p:nvPr/>
        </p:nvPicPr>
        <p:blipFill rotWithShape="1">
          <a:blip r:embed="rId3"/>
          <a:srcRect r="49528"/>
          <a:stretch/>
        </p:blipFill>
        <p:spPr>
          <a:xfrm>
            <a:off x="3311439" y="3051720"/>
            <a:ext cx="2844255" cy="1589432"/>
          </a:xfrm>
          <a:prstGeom prst="rect">
            <a:avLst/>
          </a:prstGeom>
        </p:spPr>
      </p:pic>
      <p:pic>
        <p:nvPicPr>
          <p:cNvPr id="80" name="Picture 79" descr="A picture containing indoor, coffee maker, sitting&#10;&#10;Description automatically generated">
            <a:extLst>
              <a:ext uri="{FF2B5EF4-FFF2-40B4-BE49-F238E27FC236}">
                <a16:creationId xmlns:a16="http://schemas.microsoft.com/office/drawing/2014/main" id="{E34F88D6-56DE-BC4B-B314-E7F0D2A3B7F1}"/>
              </a:ext>
            </a:extLst>
          </p:cNvPr>
          <p:cNvPicPr/>
          <p:nvPr/>
        </p:nvPicPr>
        <p:blipFill rotWithShape="1">
          <a:blip r:embed="rId3"/>
          <a:srcRect l="46074"/>
          <a:stretch/>
        </p:blipFill>
        <p:spPr>
          <a:xfrm>
            <a:off x="4897288" y="5002469"/>
            <a:ext cx="2762632" cy="1444938"/>
          </a:xfrm>
          <a:prstGeom prst="rect">
            <a:avLst/>
          </a:prstGeom>
        </p:spPr>
      </p:pic>
      <p:pic>
        <p:nvPicPr>
          <p:cNvPr id="5" name="Picture 4" descr="A piece of wood&#10;&#10;Description automatically generated">
            <a:extLst>
              <a:ext uri="{FF2B5EF4-FFF2-40B4-BE49-F238E27FC236}">
                <a16:creationId xmlns:a16="http://schemas.microsoft.com/office/drawing/2014/main" id="{E0B8704E-5F77-491B-BCAE-132F68FD24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234" r="3709"/>
          <a:stretch/>
        </p:blipFill>
        <p:spPr>
          <a:xfrm>
            <a:off x="6420367" y="3051720"/>
            <a:ext cx="2544678" cy="158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8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17689</TotalTime>
  <Words>1237</Words>
  <Application>Microsoft Macintosh PowerPoint</Application>
  <PresentationFormat>On-screen Show (4:3)</PresentationFormat>
  <Paragraphs>191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Apple Chancery</vt:lpstr>
      <vt:lpstr>Arial</vt:lpstr>
      <vt:lpstr>Calibri</vt:lpstr>
      <vt:lpstr>Symbol</vt:lpstr>
      <vt:lpstr>Times New Roman</vt:lpstr>
      <vt:lpstr>Office Theme</vt:lpstr>
      <vt:lpstr>Machine Learning on High-Throughput Databases of Irradiation Response and Corrosion Properties of Selected Compositionally Complex Alloys for Structural Nuclear Materials</vt:lpstr>
      <vt:lpstr>Funding Acknowledgements</vt:lpstr>
      <vt:lpstr>Outline</vt:lpstr>
      <vt:lpstr>Project Overview</vt:lpstr>
      <vt:lpstr>Materials Systems</vt:lpstr>
      <vt:lpstr>Potential Impact</vt:lpstr>
      <vt:lpstr>Outline</vt:lpstr>
      <vt:lpstr>High-Throughput Alloy Processing </vt:lpstr>
      <vt:lpstr>High-Throughput Ion Irradiation</vt:lpstr>
      <vt:lpstr>High-Throughput Corrosion</vt:lpstr>
      <vt:lpstr>High-Throughput Characterization of Radiation/Corrosion Effects</vt:lpstr>
      <vt:lpstr>High-Throughput Simulated Features</vt:lpstr>
      <vt:lpstr>Machine Learning</vt:lpstr>
      <vt:lpstr>Detailed Characterization</vt:lpstr>
      <vt:lpstr>NSUF Facilities Use</vt:lpstr>
      <vt:lpstr>Outline</vt:lpstr>
      <vt:lpstr>Present Status</vt:lpstr>
      <vt:lpstr>Thank You for Your Attention  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 Mayeshiba</dc:creator>
  <cp:lastModifiedBy>Dane Morgan</cp:lastModifiedBy>
  <cp:revision>1710</cp:revision>
  <dcterms:created xsi:type="dcterms:W3CDTF">2016-02-12T18:56:30Z</dcterms:created>
  <dcterms:modified xsi:type="dcterms:W3CDTF">2020-11-05T14:53:58Z</dcterms:modified>
</cp:coreProperties>
</file>