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451" r:id="rId3"/>
    <p:sldId id="452" r:id="rId4"/>
    <p:sldId id="453" r:id="rId5"/>
    <p:sldId id="454" r:id="rId6"/>
    <p:sldId id="455" r:id="rId7"/>
    <p:sldId id="457" r:id="rId8"/>
    <p:sldId id="468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9" r:id="rId20"/>
    <p:sldId id="4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dabney" initials="t" lastIdx="1" clrIdx="0">
    <p:extLst>
      <p:ext uri="{19B8F6BF-5375-455C-9EA6-DF929625EA0E}">
        <p15:presenceInfo xmlns:p15="http://schemas.microsoft.com/office/powerpoint/2012/main" userId="S-1-5-21-3244188599-301892486-250641936-705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FF"/>
    <a:srgbClr val="00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76374" autoAdjust="0"/>
  </p:normalViewPr>
  <p:slideViewPr>
    <p:cSldViewPr snapToGrid="0">
      <p:cViewPr varScale="1">
        <p:scale>
          <a:sx n="84" d="100"/>
          <a:sy n="84" d="100"/>
        </p:scale>
        <p:origin x="1716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5T16:25:13.213" idx="1">
    <p:pos x="10" y="10"/>
    <p:text>Cr/Zr alloy is unpolished in this scenario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1B0A9-D1A7-43BB-A5CB-66747BCE784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9376C-9E2C-4C22-8418-EBB47160F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2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89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94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56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9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70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51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91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96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98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9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03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5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8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0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8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1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376C-9E2C-4C22-8418-EBB47160F7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7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5701" y="-19050"/>
            <a:ext cx="12228020" cy="68953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J 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7173" y="990600"/>
            <a:ext cx="12224413" cy="3276600"/>
          </a:xfrm>
          <a:prstGeom prst="rect">
            <a:avLst/>
          </a:prstGeom>
          <a:gradFill flip="none" rotWithShape="1">
            <a:gsLst>
              <a:gs pos="0">
                <a:srgbClr val="D2C59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956612" y="1190220"/>
            <a:ext cx="10261600" cy="1398432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1820212" y="2739978"/>
            <a:ext cx="8534400" cy="12717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2" descr="C:\Users\David\Desktop\systeMECH\Consulting\Sridharan\Presentations\Templates\UWlogo_fl_4c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99231" y="5778546"/>
            <a:ext cx="3056718" cy="816972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E6B33F-2CDD-4C14-B589-0781D3947F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5774" y="5778546"/>
            <a:ext cx="1724025" cy="1000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11D08-144E-4C99-B6D3-0351046498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97433" y="5875349"/>
            <a:ext cx="1995199" cy="779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486FDD-BF3B-42A2-966A-1A3EDEC520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10266" y="5883298"/>
            <a:ext cx="3647701" cy="7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7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706" y="-12879"/>
            <a:ext cx="12191999" cy="5462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2C59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Rectangle 22"/>
          <p:cNvSpPr/>
          <p:nvPr userDrawn="1"/>
        </p:nvSpPr>
        <p:spPr>
          <a:xfrm>
            <a:off x="-17172" y="6524389"/>
            <a:ext cx="12191999" cy="346491"/>
          </a:xfrm>
          <a:prstGeom prst="rect">
            <a:avLst/>
          </a:prstGeom>
          <a:gradFill flip="none" rotWithShape="1">
            <a:gsLst>
              <a:gs pos="0">
                <a:srgbClr val="D2C59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 Black" pitchFamily="34" charset="0"/>
            </a:endParaRPr>
          </a:p>
        </p:txBody>
      </p:sp>
      <p:sp>
        <p:nvSpPr>
          <p:cNvPr id="33" name="Title Placeholder 1"/>
          <p:cNvSpPr>
            <a:spLocks noGrp="1"/>
          </p:cNvSpPr>
          <p:nvPr>
            <p:ph type="title"/>
          </p:nvPr>
        </p:nvSpPr>
        <p:spPr>
          <a:xfrm>
            <a:off x="609600" y="31327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237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F3F3F"/>
                </a:solidFill>
                <a:latin typeface="Arial Black" pitchFamily="34" charset="0"/>
              </a:defRPr>
            </a:lvl1pPr>
          </a:lstStyle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779" y="6523778"/>
            <a:ext cx="4816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F3F3F"/>
                </a:solidFill>
                <a:latin typeface="Arial Black" pitchFamily="34" charset="0"/>
              </a:defRPr>
            </a:lvl1pPr>
          </a:lstStyle>
          <a:p>
            <a:r>
              <a:rPr lang="en-US" dirty="0"/>
              <a:t>NSUF Annual Review Meeting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237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F3F3F"/>
                </a:solidFill>
                <a:latin typeface="Arial Black" pitchFamily="34" charset="0"/>
              </a:defRPr>
            </a:lvl1pPr>
          </a:lstStyle>
          <a:p>
            <a:fld id="{8A61FB31-DE6C-479F-8D82-ED8B811666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4" name="Picture 2" descr="C:\Users\David\Desktop\systeMECH\Consulting\Sridharan\Presentations\Templates\UWlogo_fl_4c.png">
            <a:extLst>
              <a:ext uri="{FF2B5EF4-FFF2-40B4-BE49-F238E27FC236}">
                <a16:creationId xmlns:a16="http://schemas.microsoft.com/office/drawing/2014/main" id="{C87D246F-2A19-4CC7-8A0F-E5778CA180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3440" y="58450"/>
            <a:ext cx="1813726" cy="497773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A9C3B3-BEB3-4736-A72F-6A0F1DE3AD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2179" y="136361"/>
            <a:ext cx="723762" cy="4198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A6C7B8-0356-42F6-92B1-168CEF010B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3511" y="143340"/>
            <a:ext cx="1144059" cy="4467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3C7C25-F0E3-44B5-B26E-25051B3F43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4742" y="143340"/>
            <a:ext cx="2115462" cy="4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0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17173" y="-12879"/>
            <a:ext cx="12191999" cy="5462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2C59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-17172" y="6524389"/>
            <a:ext cx="12191999" cy="346491"/>
          </a:xfrm>
          <a:prstGeom prst="rect">
            <a:avLst/>
          </a:prstGeom>
          <a:gradFill flip="none" rotWithShape="1">
            <a:gsLst>
              <a:gs pos="0">
                <a:srgbClr val="D2C59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 Black" pitchFamily="34" charset="0"/>
            </a:endParaRPr>
          </a:p>
        </p:txBody>
      </p:sp>
      <p:sp>
        <p:nvSpPr>
          <p:cNvPr id="37" name="Title Placeholder 1"/>
          <p:cNvSpPr txBox="1">
            <a:spLocks/>
          </p:cNvSpPr>
          <p:nvPr userDrawn="1"/>
        </p:nvSpPr>
        <p:spPr>
          <a:xfrm>
            <a:off x="609600" y="31327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237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F3F3F"/>
                </a:solidFill>
                <a:latin typeface="Arial Black" pitchFamily="34" charset="0"/>
              </a:defRPr>
            </a:lvl1pPr>
          </a:lstStyle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377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F3F3F"/>
                </a:solidFill>
                <a:latin typeface="Arial Black" pitchFamily="34" charset="0"/>
              </a:defRPr>
            </a:lvl1pPr>
          </a:lstStyle>
          <a:p>
            <a:r>
              <a:rPr lang="en-US"/>
              <a:t>Meeting name</a:t>
            </a:r>
            <a:endParaRPr lang="en-US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237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F3F3F"/>
                </a:solidFill>
                <a:latin typeface="Arial Black" pitchFamily="34" charset="0"/>
              </a:defRPr>
            </a:lvl1pPr>
          </a:lstStyle>
          <a:p>
            <a:fld id="{8A61FB31-DE6C-479F-8D82-ED8B811666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Content Placeholder 2"/>
          <p:cNvSpPr txBox="1">
            <a:spLocks/>
          </p:cNvSpPr>
          <p:nvPr userDrawn="1"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 Black" pitchFamily="34" charset="0"/>
              </a:defRPr>
            </a:lvl1pPr>
            <a:lvl2pPr>
              <a:defRPr sz="1800">
                <a:latin typeface="Arial Black" pitchFamily="34" charset="0"/>
              </a:defRPr>
            </a:lvl2pPr>
            <a:lvl3pPr>
              <a:defRPr sz="1600">
                <a:latin typeface="Arial Black" pitchFamily="34" charset="0"/>
              </a:defRPr>
            </a:lvl3pPr>
            <a:lvl4pPr>
              <a:defRPr sz="1400">
                <a:latin typeface="Arial Black" pitchFamily="34" charset="0"/>
              </a:defRPr>
            </a:lvl4pPr>
            <a:lvl5pPr>
              <a:defRPr sz="1400">
                <a:latin typeface="Arial Black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2" name="Picture 3" descr="C:\Users\David\Desktop\systeMECH\Consulting\Sridharan\Presentations\Templates\AR0001H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58434" y="-11788"/>
            <a:ext cx="1543743" cy="539333"/>
          </a:xfrm>
          <a:prstGeom prst="rect">
            <a:avLst/>
          </a:prstGeom>
          <a:noFill/>
        </p:spPr>
      </p:pic>
      <p:pic>
        <p:nvPicPr>
          <p:cNvPr id="43" name="Picture 4" descr="C:\Users\David\Desktop\systeMECH\Consulting\Sridharan\Presentations\Templates\NEUP Logo-gold.pn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40000"/>
          </a:blip>
          <a:srcRect/>
          <a:stretch>
            <a:fillRect/>
          </a:stretch>
        </p:blipFill>
        <p:spPr bwMode="auto">
          <a:xfrm>
            <a:off x="10631542" y="74231"/>
            <a:ext cx="1305743" cy="400012"/>
          </a:xfrm>
          <a:prstGeom prst="rect">
            <a:avLst/>
          </a:prstGeom>
          <a:noFill/>
        </p:spPr>
      </p:pic>
      <p:pic>
        <p:nvPicPr>
          <p:cNvPr id="44" name="Picture 2" descr="C:\Users\David\Desktop\systeMECH\Consulting\Sridharan\Presentations\Templates\UWlogo_fl_4c.png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0173" y="35627"/>
            <a:ext cx="1833291" cy="468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997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1" y="390144"/>
            <a:ext cx="11294077" cy="3194304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Investigation of Degradation Mechanisms of Cr-coated Zirconium Alloy Cladding in Reactivity Initiated Accidents (RIA)</a:t>
            </a:r>
            <a:br>
              <a:rPr lang="en-US" b="1" dirty="0"/>
            </a:br>
            <a:br>
              <a:rPr lang="en-US" b="1" dirty="0"/>
            </a:br>
            <a:r>
              <a:rPr lang="en-US" sz="2000" cap="small" dirty="0"/>
              <a:t>FC-2.5 (NSUF Separate Effects Testing in TREAT using Standard Test Capsule)</a:t>
            </a:r>
            <a:br>
              <a:rPr lang="en-US" sz="2000" cap="small" dirty="0"/>
            </a:br>
            <a:r>
              <a:rPr lang="en-US" sz="2000" cap="small" dirty="0"/>
              <a:t>Department of Energy Number: DE-NE0008961</a:t>
            </a:r>
            <a:br>
              <a:rPr lang="en-US" sz="2000" cap="small" dirty="0"/>
            </a:br>
            <a:r>
              <a:rPr lang="en-US" sz="2000" cap="small" dirty="0"/>
              <a:t>Project Period: October 2020 – September 2024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410" y="3674076"/>
            <a:ext cx="10964562" cy="1888524"/>
          </a:xfrm>
        </p:spPr>
        <p:txBody>
          <a:bodyPr/>
          <a:lstStyle/>
          <a:p>
            <a:r>
              <a:rPr lang="en-US" sz="2000" dirty="0"/>
              <a:t>Dr. </a:t>
            </a:r>
            <a:r>
              <a:rPr lang="en-US" sz="2000" dirty="0" err="1"/>
              <a:t>Hwasung</a:t>
            </a:r>
            <a:r>
              <a:rPr lang="en-US" sz="2000" dirty="0"/>
              <a:t> </a:t>
            </a:r>
            <a:r>
              <a:rPr lang="en-US" sz="2000" dirty="0" err="1"/>
              <a:t>Yeom</a:t>
            </a:r>
            <a:endParaRPr lang="en-US" sz="2000" dirty="0"/>
          </a:p>
          <a:p>
            <a:r>
              <a:rPr lang="en-US" sz="2000" dirty="0">
                <a:solidFill>
                  <a:srgbClr val="0000FF"/>
                </a:solidFill>
              </a:rPr>
              <a:t>University of Wisconsin, Madison</a:t>
            </a:r>
          </a:p>
          <a:p>
            <a:endParaRPr lang="en-US" sz="2000" dirty="0"/>
          </a:p>
          <a:p>
            <a:r>
              <a:rPr lang="en-US" sz="2000" dirty="0"/>
              <a:t>NSUF Annual Review Meeting</a:t>
            </a:r>
          </a:p>
          <a:p>
            <a:r>
              <a:rPr lang="en-US" sz="2000" dirty="0"/>
              <a:t>November 9</a:t>
            </a:r>
            <a:r>
              <a:rPr lang="en-US" sz="2000" baseline="30000" dirty="0"/>
              <a:t>th</a:t>
            </a:r>
            <a:r>
              <a:rPr lang="en-US" sz="2000" dirty="0"/>
              <a:t> – 10</a:t>
            </a:r>
            <a:r>
              <a:rPr lang="en-US" sz="2000" baseline="30000" dirty="0"/>
              <a:t>th</a:t>
            </a:r>
            <a:r>
              <a:rPr lang="en-US" sz="2000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11352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BA0E-C103-4159-86B1-FB902451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Irradiation Capsule Design and Fabrication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D2FAF-8173-4FA9-892B-C80A9F6707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528AB-5FEC-4D8F-A794-397798CC7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3910E-3F56-4266-8D84-37A86A8B9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C79E15B9-2A0D-471D-A9F1-12B7735E1C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5"/>
          <a:stretch/>
        </p:blipFill>
        <p:spPr bwMode="auto">
          <a:xfrm>
            <a:off x="614851" y="1351851"/>
            <a:ext cx="5136280" cy="4446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443D1E4-1CCD-4F51-905C-2010DF05E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37080"/>
              </p:ext>
            </p:extLst>
          </p:nvPr>
        </p:nvGraphicFramePr>
        <p:xfrm>
          <a:off x="5398516" y="4984050"/>
          <a:ext cx="6678167" cy="814706"/>
        </p:xfrm>
        <a:graphic>
          <a:graphicData uri="http://schemas.openxmlformats.org/drawingml/2006/table">
            <a:tbl>
              <a:tblPr firstRow="1" firstCol="1" bandRow="1"/>
              <a:tblGrid>
                <a:gridCol w="957085">
                  <a:extLst>
                    <a:ext uri="{9D8B030D-6E8A-4147-A177-3AD203B41FA5}">
                      <a16:colId xmlns:a16="http://schemas.microsoft.com/office/drawing/2014/main" val="680005654"/>
                    </a:ext>
                  </a:extLst>
                </a:gridCol>
                <a:gridCol w="839235">
                  <a:extLst>
                    <a:ext uri="{9D8B030D-6E8A-4147-A177-3AD203B41FA5}">
                      <a16:colId xmlns:a16="http://schemas.microsoft.com/office/drawing/2014/main" val="1746336338"/>
                    </a:ext>
                  </a:extLst>
                </a:gridCol>
                <a:gridCol w="1092791">
                  <a:extLst>
                    <a:ext uri="{9D8B030D-6E8A-4147-A177-3AD203B41FA5}">
                      <a16:colId xmlns:a16="http://schemas.microsoft.com/office/drawing/2014/main" val="2912247432"/>
                    </a:ext>
                  </a:extLst>
                </a:gridCol>
                <a:gridCol w="889947">
                  <a:extLst>
                    <a:ext uri="{9D8B030D-6E8A-4147-A177-3AD203B41FA5}">
                      <a16:colId xmlns:a16="http://schemas.microsoft.com/office/drawing/2014/main" val="3121941817"/>
                    </a:ext>
                  </a:extLst>
                </a:gridCol>
                <a:gridCol w="948390">
                  <a:extLst>
                    <a:ext uri="{9D8B030D-6E8A-4147-A177-3AD203B41FA5}">
                      <a16:colId xmlns:a16="http://schemas.microsoft.com/office/drawing/2014/main" val="1331444788"/>
                    </a:ext>
                  </a:extLst>
                </a:gridCol>
                <a:gridCol w="732937">
                  <a:extLst>
                    <a:ext uri="{9D8B030D-6E8A-4147-A177-3AD203B41FA5}">
                      <a16:colId xmlns:a16="http://schemas.microsoft.com/office/drawing/2014/main" val="1765004903"/>
                    </a:ext>
                  </a:extLst>
                </a:gridCol>
                <a:gridCol w="1217782">
                  <a:extLst>
                    <a:ext uri="{9D8B030D-6E8A-4147-A177-3AD203B41FA5}">
                      <a16:colId xmlns:a16="http://schemas.microsoft.com/office/drawing/2014/main" val="9340557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 Design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Cladding materials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Cladding total length (mm)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Cladding OD (mm)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Cladding ID (mm)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Pellet Material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Pellet OD (mm)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644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NSUF-RIA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Zircaloy-4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UO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8.23* (Nominal pellet dimension)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77105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DB39A94-D60C-4197-A82A-35D44E0AA1BC}"/>
              </a:ext>
            </a:extLst>
          </p:cNvPr>
          <p:cNvSpPr txBox="1"/>
          <p:nvPr/>
        </p:nvSpPr>
        <p:spPr>
          <a:xfrm>
            <a:off x="329184" y="5898394"/>
            <a:ext cx="523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Schematic designs of MARCH-SERTTA experiment module [</a:t>
            </a:r>
            <a:r>
              <a:rPr lang="en-US" b="1" dirty="0" err="1">
                <a:solidFill>
                  <a:srgbClr val="0000FF"/>
                </a:solidFill>
              </a:rPr>
              <a:t>Kamerman</a:t>
            </a:r>
            <a:r>
              <a:rPr lang="en-US" b="1" dirty="0">
                <a:solidFill>
                  <a:srgbClr val="0000FF"/>
                </a:solidFill>
              </a:rPr>
              <a:t>, 2019] 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99F4CEB-A6A2-4386-8BDC-537867DAA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119" y="1252212"/>
            <a:ext cx="6513576" cy="3475785"/>
          </a:xfrm>
        </p:spPr>
        <p:txBody>
          <a:bodyPr/>
          <a:lstStyle/>
          <a:p>
            <a:r>
              <a:rPr lang="en-US" sz="2300" dirty="0"/>
              <a:t>The proposed NSUF-RIA test series will be performed using INL’s MARCH-SERTTA test train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coated cladding tubes will be loaded with UO2 pellets and endcaps will be welded onto the cladding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On-line monitoring: rod internal pressure, cladding axial expansion, capsule pressure, water temperature, cladding temperature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8CED8-4983-4723-89C4-8FCDAF293FB8}"/>
              </a:ext>
            </a:extLst>
          </p:cNvPr>
          <p:cNvSpPr txBox="1"/>
          <p:nvPr/>
        </p:nvSpPr>
        <p:spPr>
          <a:xfrm>
            <a:off x="6118099" y="5898394"/>
            <a:ext cx="56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Dimensions of fueled coated cladding samples</a:t>
            </a:r>
          </a:p>
        </p:txBody>
      </p:sp>
    </p:spTree>
    <p:extLst>
      <p:ext uri="{BB962C8B-B14F-4D97-AF65-F5344CB8AC3E}">
        <p14:creationId xmlns:p14="http://schemas.microsoft.com/office/powerpoint/2010/main" val="336451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23E3-9D02-464C-AF34-ACC81D3E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 Testing for Cr-coated Cladding Tubes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4D6AC-676A-47EC-A850-0951D0EFC3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FE2F2-A1AD-489F-A65A-0AC02812A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90B4F-8B59-4B9F-9314-F4B5B0733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61DAD09-1D84-4F95-83E3-C13FBF4C5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1" y="1265120"/>
            <a:ext cx="12027409" cy="856288"/>
          </a:xfrm>
        </p:spPr>
        <p:txBody>
          <a:bodyPr/>
          <a:lstStyle/>
          <a:p>
            <a:r>
              <a:rPr lang="en-US" sz="2300" dirty="0"/>
              <a:t>The irradiation campaign is designed to investigate transient fuel behavior related to cladding ballooning and rupture, melting of cladding, and cladding-coolant interaction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3DA4174-8717-4E4F-937B-62DA5B3F4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806667"/>
              </p:ext>
            </p:extLst>
          </p:nvPr>
        </p:nvGraphicFramePr>
        <p:xfrm>
          <a:off x="338329" y="2223283"/>
          <a:ext cx="11244071" cy="4198620"/>
        </p:xfrm>
        <a:graphic>
          <a:graphicData uri="http://schemas.openxmlformats.org/drawingml/2006/table">
            <a:tbl>
              <a:tblPr firstRow="1" firstCol="1" bandRow="1"/>
              <a:tblGrid>
                <a:gridCol w="1342247">
                  <a:extLst>
                    <a:ext uri="{9D8B030D-6E8A-4147-A177-3AD203B41FA5}">
                      <a16:colId xmlns:a16="http://schemas.microsoft.com/office/drawing/2014/main" val="3629998630"/>
                    </a:ext>
                  </a:extLst>
                </a:gridCol>
                <a:gridCol w="3327012">
                  <a:extLst>
                    <a:ext uri="{9D8B030D-6E8A-4147-A177-3AD203B41FA5}">
                      <a16:colId xmlns:a16="http://schemas.microsoft.com/office/drawing/2014/main" val="2646362510"/>
                    </a:ext>
                  </a:extLst>
                </a:gridCol>
                <a:gridCol w="1188219">
                  <a:extLst>
                    <a:ext uri="{9D8B030D-6E8A-4147-A177-3AD203B41FA5}">
                      <a16:colId xmlns:a16="http://schemas.microsoft.com/office/drawing/2014/main" val="2776178727"/>
                    </a:ext>
                  </a:extLst>
                </a:gridCol>
                <a:gridCol w="1267434">
                  <a:extLst>
                    <a:ext uri="{9D8B030D-6E8A-4147-A177-3AD203B41FA5}">
                      <a16:colId xmlns:a16="http://schemas.microsoft.com/office/drawing/2014/main" val="629102421"/>
                    </a:ext>
                  </a:extLst>
                </a:gridCol>
                <a:gridCol w="1505078">
                  <a:extLst>
                    <a:ext uri="{9D8B030D-6E8A-4147-A177-3AD203B41FA5}">
                      <a16:colId xmlns:a16="http://schemas.microsoft.com/office/drawing/2014/main" val="1740348547"/>
                    </a:ext>
                  </a:extLst>
                </a:gridCol>
                <a:gridCol w="875761">
                  <a:extLst>
                    <a:ext uri="{9D8B030D-6E8A-4147-A177-3AD203B41FA5}">
                      <a16:colId xmlns:a16="http://schemas.microsoft.com/office/drawing/2014/main" val="1914665324"/>
                    </a:ext>
                  </a:extLst>
                </a:gridCol>
                <a:gridCol w="1738320">
                  <a:extLst>
                    <a:ext uri="{9D8B030D-6E8A-4147-A177-3AD203B41FA5}">
                      <a16:colId xmlns:a16="http://schemas.microsoft.com/office/drawing/2014/main" val="3024168798"/>
                    </a:ext>
                  </a:extLst>
                </a:gridCol>
              </a:tblGrid>
              <a:tr h="654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Test ID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Test Purpose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Sample ID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Target PCT (°C)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Estimated Energy Deposition (J/g)*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Rodlet Pressure (MPa)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Anticipated Failure Mechanism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858745"/>
                  </a:ext>
                </a:extLst>
              </a:tr>
              <a:tr h="431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NSUF-RIA-1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Quantifying eutectic melting, oxidation of CS Cr coating, DNB &amp; film boiling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CS-Cr-Zr-1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&gt;1332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Partial melting due to Cr/Zr eutectic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233976"/>
                  </a:ext>
                </a:extLst>
              </a:tr>
              <a:tr h="431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NSUF-RIA-2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Effect of Cr diffusion on ballooning &amp; burst response in CS coating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CS-Cr-Zr-2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&lt;1200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850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Ballooning and Burst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711079"/>
                  </a:ext>
                </a:extLst>
              </a:tr>
              <a:tr h="431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NSUF-RIA-3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Effect of Cr/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Zr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eutectic melting on ballooning &amp; burst behavior in CS coating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CS-Cr-Zr-3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1332&lt;T&lt;1800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Ballooning and Burst + Partial melting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401454"/>
                  </a:ext>
                </a:extLst>
              </a:tr>
              <a:tr h="431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NSUF-RIA-4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CS Cr coated cladding melting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CS-Cr-Zr-4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&gt;1800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1300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Ballooning and Burst + Extensive melting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989349"/>
                  </a:ext>
                </a:extLst>
              </a:tr>
              <a:tr h="431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NSUF-RIA-5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Quantifying eutectic melting, oxidation of PVD Cr coating, DNB &amp; film boiling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PVD-Cr-Zr-1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&gt;1332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Partial melting due to Cr/Zr eutectic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61645"/>
                  </a:ext>
                </a:extLst>
              </a:tr>
              <a:tr h="431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NSUF-RIA-6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Effect of Cr diffusion on ballooning &amp; burst response in PVD coating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PVD-Cr-Zr-2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&lt;1200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850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Ballooning and Burst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079150"/>
                  </a:ext>
                </a:extLst>
              </a:tr>
              <a:tr h="431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NSUF-RIA-7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Effect of Cr/Zr eutectic melting on ballooning &amp; burst behavior in PVD coating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PVD-Cr-Zr-3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1332&lt;T&lt;1800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Ballooning and Burst + Partial melting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949302"/>
                  </a:ext>
                </a:extLst>
              </a:tr>
              <a:tr h="431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NSUF-RIA-8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PVD Cr coated cladding melting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PVD-Cr-Zr-4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&gt;1800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1300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Ballooning and Burst + Extensive melting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496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31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9103E-6DD7-488C-8746-1D160AAC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8723"/>
            <a:ext cx="10972800" cy="1143000"/>
          </a:xfrm>
        </p:spPr>
        <p:txBody>
          <a:bodyPr/>
          <a:lstStyle/>
          <a:p>
            <a:r>
              <a:rPr lang="en-US" dirty="0"/>
              <a:t>Hypothetical Response of Cr-coated Claddings in RIA Tests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780AB-8045-4647-8B6C-8A5F4FD675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72F62-7546-4E90-AA0E-800C590CA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B67DB-0116-4CE7-AEE4-1D32A986D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90F05C-4518-407A-BAED-6CE287A34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8" b="3459"/>
          <a:stretch/>
        </p:blipFill>
        <p:spPr>
          <a:xfrm>
            <a:off x="101092" y="2128802"/>
            <a:ext cx="3861816" cy="2885635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718EB35-2812-4386-89D3-947BBA188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808" y="1726226"/>
            <a:ext cx="8013193" cy="4464262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>
                <a:solidFill>
                  <a:srgbClr val="0000FF"/>
                </a:solidFill>
              </a:rPr>
              <a:t>In this late phase transient, it is difficult to anticipate the failure modes due to the multifactorial effects of Cr coating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dirty="0"/>
              <a:t>The Cr coatings mitigates cladding-coolant interaction (i.e., oxidation of cladding OD)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dirty="0"/>
              <a:t>Adhesion strength at coating/substrate interface would be changed by Cr-</a:t>
            </a:r>
            <a:r>
              <a:rPr lang="en-US" sz="2300" dirty="0" err="1"/>
              <a:t>Zr</a:t>
            </a:r>
            <a:r>
              <a:rPr lang="en-US" sz="2300" dirty="0"/>
              <a:t> intermetallic compound formation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dirty="0"/>
              <a:t>Mechanical properties of the coated cladding would be altered by Cr-</a:t>
            </a:r>
            <a:r>
              <a:rPr lang="en-US" sz="2300" dirty="0" err="1"/>
              <a:t>Zr</a:t>
            </a:r>
            <a:r>
              <a:rPr lang="en-US" sz="2300" dirty="0"/>
              <a:t> interdiffusion and partial melting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dirty="0"/>
              <a:t>Rewetting behavior of coated cladding are different from uncoated </a:t>
            </a:r>
            <a:r>
              <a:rPr lang="en-US" sz="2300" dirty="0" err="1"/>
              <a:t>Zr</a:t>
            </a:r>
            <a:r>
              <a:rPr lang="en-US" sz="2300" dirty="0"/>
              <a:t>-alloy due to evolution of surface characteristics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6AC90-FF4B-45A2-9F71-AEA9B74EB597}"/>
              </a:ext>
            </a:extLst>
          </p:cNvPr>
          <p:cNvSpPr txBox="1"/>
          <p:nvPr/>
        </p:nvSpPr>
        <p:spPr>
          <a:xfrm>
            <a:off x="1" y="5122776"/>
            <a:ext cx="417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Cr-</a:t>
            </a:r>
            <a:r>
              <a:rPr lang="en-US" b="1" dirty="0" err="1">
                <a:solidFill>
                  <a:srgbClr val="0000FF"/>
                </a:solidFill>
              </a:rPr>
              <a:t>Zr</a:t>
            </a:r>
            <a:r>
              <a:rPr lang="en-US" b="1" dirty="0">
                <a:solidFill>
                  <a:srgbClr val="0000FF"/>
                </a:solidFill>
              </a:rPr>
              <a:t> binary phase diagram redrawn from published data [K. Zeng, 1993] </a:t>
            </a:r>
          </a:p>
        </p:txBody>
      </p:sp>
    </p:spTree>
    <p:extLst>
      <p:ext uri="{BB962C8B-B14F-4D97-AF65-F5344CB8AC3E}">
        <p14:creationId xmlns:p14="http://schemas.microsoft.com/office/powerpoint/2010/main" val="285557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FF86-38D8-4DAE-A3AA-9530922B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2147"/>
            <a:ext cx="10972800" cy="1143000"/>
          </a:xfrm>
        </p:spPr>
        <p:txBody>
          <a:bodyPr/>
          <a:lstStyle/>
          <a:p>
            <a:r>
              <a:rPr lang="en-US" dirty="0"/>
              <a:t>Morphology of Cr-coated ZIRLO</a:t>
            </a:r>
            <a:r>
              <a:rPr lang="en-US" baseline="30000" dirty="0"/>
              <a:t>® </a:t>
            </a:r>
            <a:r>
              <a:rPr lang="en-US" dirty="0"/>
              <a:t>Tubes at Flowing Steam (above Cr/</a:t>
            </a:r>
            <a:r>
              <a:rPr lang="en-US" dirty="0" err="1"/>
              <a:t>Zr</a:t>
            </a:r>
            <a:r>
              <a:rPr lang="en-US" dirty="0"/>
              <a:t> Eutectic Point)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CDCCE-3E5E-4B36-92BD-D6BEF5D94C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C9934-7144-4657-BFB5-22A48A942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636F0-C645-4AB3-8EAD-E31A6E425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D84C0C-EA46-4A96-8A25-365D992E1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53" y="1552556"/>
            <a:ext cx="10171522" cy="42024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F5EE90-3E83-4B56-B56F-BE385832B04C}"/>
              </a:ext>
            </a:extLst>
          </p:cNvPr>
          <p:cNvSpPr/>
          <p:nvPr/>
        </p:nvSpPr>
        <p:spPr>
          <a:xfrm>
            <a:off x="793421" y="5939324"/>
            <a:ext cx="10605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 Black" panose="020B0A04020102020204" pitchFamily="34" charset="0"/>
              </a:rPr>
              <a:t>Geometric change of a Cr-coated </a:t>
            </a:r>
            <a:r>
              <a:rPr lang="en-US" sz="2000" dirty="0" err="1">
                <a:solidFill>
                  <a:srgbClr val="0000FF"/>
                </a:solidFill>
                <a:latin typeface="Arial Black" panose="020B0A04020102020204" pitchFamily="34" charset="0"/>
              </a:rPr>
              <a:t>Zr</a:t>
            </a:r>
            <a:r>
              <a:rPr lang="en-US" sz="2000" dirty="0">
                <a:solidFill>
                  <a:srgbClr val="0000FF"/>
                </a:solidFill>
                <a:latin typeface="Arial Black" panose="020B0A04020102020204" pitchFamily="34" charset="0"/>
              </a:rPr>
              <a:t>-alloy tube at the high temperature </a:t>
            </a:r>
          </a:p>
        </p:txBody>
      </p:sp>
    </p:spTree>
    <p:extLst>
      <p:ext uri="{BB962C8B-B14F-4D97-AF65-F5344CB8AC3E}">
        <p14:creationId xmlns:p14="http://schemas.microsoft.com/office/powerpoint/2010/main" val="123998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A2A6-B285-4A46-8B02-47146322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3859"/>
            <a:ext cx="10972800" cy="1143000"/>
          </a:xfrm>
        </p:spPr>
        <p:txBody>
          <a:bodyPr/>
          <a:lstStyle/>
          <a:p>
            <a:r>
              <a:rPr lang="en-US" dirty="0"/>
              <a:t>Evolution of Microstructure of Cr coated </a:t>
            </a:r>
            <a:r>
              <a:rPr lang="en-US" dirty="0" err="1"/>
              <a:t>Zr</a:t>
            </a:r>
            <a:r>
              <a:rPr lang="en-US" dirty="0"/>
              <a:t> at 1425 °C Steam Environment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BCD88-1465-4404-983F-93814EECE5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FC591-12E0-4841-845F-08123BC2C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BAF6A-31DE-47C9-B04A-E8E1B0B5E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B64B7-6C11-4F8B-87ED-B9D562A72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"/>
          <a:stretch/>
        </p:blipFill>
        <p:spPr>
          <a:xfrm>
            <a:off x="186864" y="1456275"/>
            <a:ext cx="6386735" cy="2203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AC4E18-3714-4A21-B1C5-0B720BBC80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42"/>
          <a:stretch/>
        </p:blipFill>
        <p:spPr>
          <a:xfrm>
            <a:off x="96164" y="3887098"/>
            <a:ext cx="969869" cy="2286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EDF9EE2-B1E9-4018-B422-AD5C4CC9C621}"/>
              </a:ext>
            </a:extLst>
          </p:cNvPr>
          <p:cNvGrpSpPr/>
          <p:nvPr/>
        </p:nvGrpSpPr>
        <p:grpSpPr>
          <a:xfrm>
            <a:off x="1066856" y="3887098"/>
            <a:ext cx="969869" cy="2568079"/>
            <a:chOff x="1170862" y="4019220"/>
            <a:chExt cx="969869" cy="25680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D2D1B-67DE-48C7-849C-3AB706AABAF2}"/>
                </a:ext>
              </a:extLst>
            </p:cNvPr>
            <p:cNvSpPr txBox="1"/>
            <p:nvPr/>
          </p:nvSpPr>
          <p:spPr>
            <a:xfrm>
              <a:off x="1437628" y="6248745"/>
              <a:ext cx="4363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(1)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468589-8ABF-4705-9B54-F8DE8A1DE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9" r="66593"/>
            <a:stretch/>
          </p:blipFill>
          <p:spPr>
            <a:xfrm>
              <a:off x="1170862" y="4019220"/>
              <a:ext cx="969869" cy="2286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810B7A-AFB1-4C09-B269-D1624BA11616}"/>
              </a:ext>
            </a:extLst>
          </p:cNvPr>
          <p:cNvGrpSpPr/>
          <p:nvPr/>
        </p:nvGrpSpPr>
        <p:grpSpPr>
          <a:xfrm>
            <a:off x="3005067" y="3879520"/>
            <a:ext cx="976592" cy="2575657"/>
            <a:chOff x="3109073" y="4011642"/>
            <a:chExt cx="976592" cy="25756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BAFC49-70D5-4629-AC18-F206118097CC}"/>
                </a:ext>
              </a:extLst>
            </p:cNvPr>
            <p:cNvSpPr txBox="1"/>
            <p:nvPr/>
          </p:nvSpPr>
          <p:spPr>
            <a:xfrm>
              <a:off x="3333942" y="6248745"/>
              <a:ext cx="4363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(3)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9F2CF6-A091-4792-97B8-735D1BFA8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1" r="33566"/>
            <a:stretch/>
          </p:blipFill>
          <p:spPr>
            <a:xfrm>
              <a:off x="3109073" y="4011642"/>
              <a:ext cx="976592" cy="2286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5FE9AA-CCC1-4770-8894-459E9094B5CB}"/>
              </a:ext>
            </a:extLst>
          </p:cNvPr>
          <p:cNvGrpSpPr/>
          <p:nvPr/>
        </p:nvGrpSpPr>
        <p:grpSpPr>
          <a:xfrm>
            <a:off x="3981659" y="3880785"/>
            <a:ext cx="919723" cy="2574392"/>
            <a:chOff x="4085665" y="4012907"/>
            <a:chExt cx="919723" cy="25743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A3BA59-70A1-4812-8F57-18CD645425B7}"/>
                </a:ext>
              </a:extLst>
            </p:cNvPr>
            <p:cNvSpPr txBox="1"/>
            <p:nvPr/>
          </p:nvSpPr>
          <p:spPr>
            <a:xfrm>
              <a:off x="4282100" y="6248745"/>
              <a:ext cx="4363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(4)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5E3E004-0DA8-47F9-BD6C-F34D2CD834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82" r="17726"/>
            <a:stretch/>
          </p:blipFill>
          <p:spPr>
            <a:xfrm>
              <a:off x="4085665" y="4012907"/>
              <a:ext cx="919723" cy="22860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55E57D0-84D0-472F-923B-4AB601081F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0" r="295"/>
          <a:stretch/>
        </p:blipFill>
        <p:spPr>
          <a:xfrm>
            <a:off x="4901382" y="3879520"/>
            <a:ext cx="1014819" cy="2286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C5642-E9A1-4551-AA8B-DA325AC94A87}"/>
              </a:ext>
            </a:extLst>
          </p:cNvPr>
          <p:cNvGrpSpPr/>
          <p:nvPr/>
        </p:nvGrpSpPr>
        <p:grpSpPr>
          <a:xfrm>
            <a:off x="2036724" y="3879520"/>
            <a:ext cx="968343" cy="2575657"/>
            <a:chOff x="2140730" y="4011642"/>
            <a:chExt cx="968343" cy="257565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590240C-CA60-415F-9B30-A2DA7B4C4043}"/>
                </a:ext>
              </a:extLst>
            </p:cNvPr>
            <p:cNvGrpSpPr/>
            <p:nvPr/>
          </p:nvGrpSpPr>
          <p:grpSpPr>
            <a:xfrm>
              <a:off x="2140730" y="4011642"/>
              <a:ext cx="968343" cy="2575657"/>
              <a:chOff x="2140730" y="4011642"/>
              <a:chExt cx="968343" cy="257565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8A5897-158E-4E4C-A41B-933AC88310A4}"/>
                  </a:ext>
                </a:extLst>
              </p:cNvPr>
              <p:cNvSpPr txBox="1"/>
              <p:nvPr/>
            </p:nvSpPr>
            <p:spPr>
              <a:xfrm>
                <a:off x="2385785" y="6248745"/>
                <a:ext cx="4363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00FF"/>
                    </a:solidFill>
                  </a:rPr>
                  <a:t>(2)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7B72D9B-39DC-43F4-80D0-A29750AC92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97" r="50272"/>
              <a:stretch/>
            </p:blipFill>
            <p:spPr>
              <a:xfrm>
                <a:off x="2140730" y="4011642"/>
                <a:ext cx="968343" cy="2286000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E4F987-37A1-4548-802A-8256D816A957}"/>
                </a:ext>
              </a:extLst>
            </p:cNvPr>
            <p:cNvSpPr txBox="1"/>
            <p:nvPr/>
          </p:nvSpPr>
          <p:spPr>
            <a:xfrm>
              <a:off x="2309813" y="4188600"/>
              <a:ext cx="66436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100" dirty="0"/>
                <a:t>1425 °C </a:t>
              </a: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03E9C31-6B40-4E3D-9A6A-DC2834890E6F}"/>
              </a:ext>
            </a:extLst>
          </p:cNvPr>
          <p:cNvSpPr txBox="1">
            <a:spLocks/>
          </p:cNvSpPr>
          <p:nvPr/>
        </p:nvSpPr>
        <p:spPr>
          <a:xfrm>
            <a:off x="5821106" y="4272889"/>
            <a:ext cx="6386734" cy="2071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arenBoth"/>
            </a:pPr>
            <a:r>
              <a:rPr lang="en-US" sz="2000" dirty="0"/>
              <a:t>Formation of Cr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, ZrCr</a:t>
            </a:r>
            <a:r>
              <a:rPr lang="en-US" sz="2000" baseline="-25000" dirty="0"/>
              <a:t>2</a:t>
            </a:r>
            <a:r>
              <a:rPr lang="en-US" sz="2000" dirty="0"/>
              <a:t>, Cr/</a:t>
            </a:r>
            <a:r>
              <a:rPr lang="en-US" sz="2000" dirty="0" err="1"/>
              <a:t>Zr</a:t>
            </a:r>
            <a:r>
              <a:rPr lang="en-US" sz="2000" dirty="0"/>
              <a:t> solid solution</a:t>
            </a:r>
          </a:p>
          <a:p>
            <a:pPr marL="342900" indent="-342900">
              <a:buAutoNum type="arabicParenBoth"/>
            </a:pPr>
            <a:r>
              <a:rPr lang="en-US" sz="2000" dirty="0"/>
              <a:t>Cr-</a:t>
            </a:r>
            <a:r>
              <a:rPr lang="en-US" sz="2000" dirty="0" err="1"/>
              <a:t>Zr</a:t>
            </a:r>
            <a:r>
              <a:rPr lang="en-US" sz="2000" dirty="0"/>
              <a:t> eutectic melting at the solid solution</a:t>
            </a:r>
          </a:p>
          <a:p>
            <a:pPr marL="342900" indent="-342900">
              <a:buAutoNum type="arabicParenBoth"/>
            </a:pPr>
            <a:r>
              <a:rPr lang="en-US" sz="2000" dirty="0" err="1"/>
              <a:t>Zr</a:t>
            </a:r>
            <a:r>
              <a:rPr lang="en-US" sz="2000" dirty="0"/>
              <a:t> &amp; Cr consumed by liquid</a:t>
            </a:r>
          </a:p>
          <a:p>
            <a:pPr marL="342900" indent="-342900">
              <a:buFont typeface="Arial" panose="020B0604020202020204" pitchFamily="34" charset="0"/>
              <a:buAutoNum type="arabicParenBoth"/>
            </a:pPr>
            <a:r>
              <a:rPr lang="en-US" sz="2000" dirty="0" err="1"/>
              <a:t>Zr</a:t>
            </a:r>
            <a:r>
              <a:rPr lang="en-US" sz="2000" dirty="0"/>
              <a:t> preferentially oxidized in ZrCr</a:t>
            </a:r>
            <a:r>
              <a:rPr lang="en-US" sz="2000" baseline="-25000" dirty="0"/>
              <a:t>2</a:t>
            </a:r>
            <a:r>
              <a:rPr lang="en-US" sz="2000" dirty="0"/>
              <a:t> and </a:t>
            </a:r>
            <a:r>
              <a:rPr lang="en-US" sz="2000" dirty="0" err="1"/>
              <a:t>Zr</a:t>
            </a:r>
            <a:r>
              <a:rPr lang="en-US" sz="2000" dirty="0"/>
              <a:t>/Cr liquid, pushing the ZrCr</a:t>
            </a:r>
            <a:r>
              <a:rPr lang="en-US" sz="2000" baseline="-25000" dirty="0"/>
              <a:t>2</a:t>
            </a:r>
            <a:r>
              <a:rPr lang="en-US" sz="2000" dirty="0"/>
              <a:t> front inwards, resulting in ZrO</a:t>
            </a:r>
            <a:r>
              <a:rPr lang="en-US" sz="2000" baseline="-25000" dirty="0"/>
              <a:t>2</a:t>
            </a:r>
            <a:r>
              <a:rPr lang="en-US" sz="2000" dirty="0"/>
              <a:t> and </a:t>
            </a:r>
            <a:r>
              <a:rPr lang="en-US" sz="2000" dirty="0" err="1"/>
              <a:t>Zr</a:t>
            </a:r>
            <a:r>
              <a:rPr lang="en-US" sz="2000" dirty="0"/>
              <a:t>(O) under Cr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4E393E-B994-408A-8401-7D5FA7C555B7}"/>
              </a:ext>
            </a:extLst>
          </p:cNvPr>
          <p:cNvSpPr/>
          <p:nvPr/>
        </p:nvSpPr>
        <p:spPr>
          <a:xfrm>
            <a:off x="1124133" y="4934744"/>
            <a:ext cx="865308" cy="168275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Cr/</a:t>
            </a:r>
            <a:r>
              <a:rPr lang="en-US" sz="800" b="1" dirty="0" err="1">
                <a:solidFill>
                  <a:schemeClr val="tx1"/>
                </a:solidFill>
              </a:rPr>
              <a:t>Zr</a:t>
            </a:r>
            <a:r>
              <a:rPr lang="en-US" sz="800" b="1" dirty="0">
                <a:solidFill>
                  <a:schemeClr val="tx1"/>
                </a:solidFill>
              </a:rPr>
              <a:t> solution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3F9347-1077-4054-BD39-E8D843FF1BCF}"/>
              </a:ext>
            </a:extLst>
          </p:cNvPr>
          <p:cNvSpPr txBox="1"/>
          <p:nvPr/>
        </p:nvSpPr>
        <p:spPr>
          <a:xfrm>
            <a:off x="4265561" y="3576941"/>
            <a:ext cx="308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After 1425 °C for 5 min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761FD7-FA66-4198-93EA-EC8543E2319C}"/>
              </a:ext>
            </a:extLst>
          </p:cNvPr>
          <p:cNvSpPr txBox="1"/>
          <p:nvPr/>
        </p:nvSpPr>
        <p:spPr>
          <a:xfrm>
            <a:off x="3489898" y="3871812"/>
            <a:ext cx="95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time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419E5FE5-63F0-4E25-A6B6-1053171F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0" y="1779886"/>
            <a:ext cx="5412312" cy="1585105"/>
          </a:xfrm>
        </p:spPr>
        <p:txBody>
          <a:bodyPr/>
          <a:lstStyle/>
          <a:p>
            <a:pPr marL="0" indent="0">
              <a:buNone/>
            </a:pPr>
            <a:r>
              <a:rPr lang="en-US" sz="2300" b="1" i="1" dirty="0">
                <a:solidFill>
                  <a:srgbClr val="C00000"/>
                </a:solidFill>
              </a:rPr>
              <a:t>Phase evolution of Cr-coated </a:t>
            </a:r>
            <a:r>
              <a:rPr lang="en-US" sz="2300" b="1" i="1" dirty="0" err="1">
                <a:solidFill>
                  <a:srgbClr val="C00000"/>
                </a:solidFill>
              </a:rPr>
              <a:t>Zr</a:t>
            </a:r>
            <a:r>
              <a:rPr lang="en-US" sz="2300" b="1" i="1" dirty="0">
                <a:solidFill>
                  <a:srgbClr val="C00000"/>
                </a:solidFill>
              </a:rPr>
              <a:t> at very high temperature oxidation is much more complicated than uncoated </a:t>
            </a:r>
            <a:r>
              <a:rPr lang="en-US" sz="2300" b="1" i="1" dirty="0" err="1">
                <a:solidFill>
                  <a:srgbClr val="C00000"/>
                </a:solidFill>
              </a:rPr>
              <a:t>Zr</a:t>
            </a:r>
            <a:endParaRPr lang="en-US" sz="23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39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BE09-FBDA-443F-8A68-263E9367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8723"/>
            <a:ext cx="10972800" cy="1143000"/>
          </a:xfrm>
        </p:spPr>
        <p:txBody>
          <a:bodyPr/>
          <a:lstStyle/>
          <a:p>
            <a:r>
              <a:rPr lang="en-US" dirty="0"/>
              <a:t>Material Characterization and Mechanical Test after TREAT Testing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B2FF4-4694-4800-8CDF-2E400E4B71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860DE-2E3D-450F-ADC1-D923654A1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CAEAB-98E3-41D1-8867-2FF093C53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FFA8F53-3C7D-4F5F-B5CA-7C06869CD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726226"/>
            <a:ext cx="11862817" cy="44642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300" dirty="0"/>
              <a:t>Non-destructive neutron radiography</a:t>
            </a:r>
          </a:p>
          <a:p>
            <a:pPr marL="857250" lvl="1" indent="-457200"/>
            <a:r>
              <a:rPr lang="en-US" sz="2100" dirty="0"/>
              <a:t>Fuel relocation, void formation, pellet cracking, and fuel melting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Visual inspection</a:t>
            </a:r>
          </a:p>
          <a:p>
            <a:pPr marL="857250" lvl="1" indent="-457200"/>
            <a:r>
              <a:rPr lang="en-US" sz="2100" dirty="0"/>
              <a:t>Visible defect or failures (coating delamination, ballooning strain, burst opening size)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Mechanical tests</a:t>
            </a:r>
          </a:p>
          <a:p>
            <a:pPr marL="857250" lvl="1" indent="-457200"/>
            <a:r>
              <a:rPr lang="en-US" sz="2100" dirty="0"/>
              <a:t>3-point bend test, ring compression test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Microstructural analysis</a:t>
            </a:r>
          </a:p>
          <a:p>
            <a:pPr marL="857250" lvl="1" indent="-457200"/>
            <a:r>
              <a:rPr lang="en-US" sz="2100" dirty="0"/>
              <a:t>SEM fractography</a:t>
            </a:r>
          </a:p>
          <a:p>
            <a:pPr marL="857250" lvl="1" indent="-457200"/>
            <a:r>
              <a:rPr lang="en-US" sz="2100" dirty="0"/>
              <a:t>Cross-sectional optical microscopy and SEM</a:t>
            </a:r>
          </a:p>
          <a:p>
            <a:pPr marL="857250" lvl="1" indent="-457200"/>
            <a:r>
              <a:rPr lang="en-US" sz="2100" dirty="0"/>
              <a:t>Electron Probe Microanalysis (EPMA)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FE314-ED6A-4437-B31C-78B7118E5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158" y="3429000"/>
            <a:ext cx="1068180" cy="31173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8D41DE-565D-441E-A7BB-3D8B778E00D9}"/>
              </a:ext>
            </a:extLst>
          </p:cNvPr>
          <p:cNvSpPr txBox="1"/>
          <p:nvPr/>
        </p:nvSpPr>
        <p:spPr>
          <a:xfrm>
            <a:off x="7110223" y="5537109"/>
            <a:ext cx="2916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3D neutron computed tomography of TREAT Test capsule [INL] </a:t>
            </a:r>
          </a:p>
        </p:txBody>
      </p:sp>
    </p:spTree>
    <p:extLst>
      <p:ext uri="{BB962C8B-B14F-4D97-AF65-F5344CB8AC3E}">
        <p14:creationId xmlns:p14="http://schemas.microsoft.com/office/powerpoint/2010/main" val="386686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84E49-C792-48BF-B6D6-2DBDDA43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Test Matrix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91C25-4C99-4C98-9501-0B5160DB09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95EA3-10AA-4B07-B17D-FA201A009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6BF77-513F-403E-A09D-F1B5C4416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372A7-C9A4-449A-AA69-E4C0EE79C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54"/>
          <a:stretch/>
        </p:blipFill>
        <p:spPr>
          <a:xfrm>
            <a:off x="1003554" y="1456275"/>
            <a:ext cx="10184892" cy="48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4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ED8F-9E3D-4133-A824-05F35DFB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7867"/>
            <a:ext cx="10972800" cy="1143000"/>
          </a:xfrm>
        </p:spPr>
        <p:txBody>
          <a:bodyPr/>
          <a:lstStyle/>
          <a:p>
            <a:r>
              <a:rPr lang="en-US" dirty="0"/>
              <a:t>Analysis and Modeling of Failure Mechanism of Cr-coated Cladding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E4DC7-21A5-4095-8793-485C66FE34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9D496-2D1C-436F-B4FC-D6DDB3873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F6475-9E2E-4A41-A08D-B424A140A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719FB15-35C9-4994-BB36-C22A17191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3" y="1620867"/>
            <a:ext cx="11862817" cy="4759266"/>
          </a:xfrm>
        </p:spPr>
        <p:txBody>
          <a:bodyPr/>
          <a:lstStyle/>
          <a:p>
            <a:r>
              <a:rPr lang="en-US" sz="3000" dirty="0"/>
              <a:t>Integration of the experimental data, interpretation, and documentation</a:t>
            </a:r>
          </a:p>
          <a:p>
            <a:r>
              <a:rPr lang="en-US" sz="3000" dirty="0"/>
              <a:t>Development of swelling and burst model</a:t>
            </a:r>
          </a:p>
          <a:p>
            <a:r>
              <a:rPr lang="en-US" sz="3000" dirty="0"/>
              <a:t>Clad-to-coolant heat transfer characteristics and modeling of rewetting phenomena</a:t>
            </a:r>
          </a:p>
          <a:p>
            <a:r>
              <a:rPr lang="en-US" sz="3000" dirty="0"/>
              <a:t>Initial modeling work will be performed for uncoated </a:t>
            </a:r>
            <a:r>
              <a:rPr lang="en-US" sz="3000" dirty="0" err="1"/>
              <a:t>Zr</a:t>
            </a:r>
            <a:r>
              <a:rPr lang="en-US" sz="3000" dirty="0"/>
              <a:t>-alloy cladding tube using a rich database</a:t>
            </a:r>
          </a:p>
          <a:p>
            <a:r>
              <a:rPr lang="en-US" sz="3000" dirty="0"/>
              <a:t>The experimental findings will be incorporated into the BISON fuel performance code</a:t>
            </a:r>
          </a:p>
        </p:txBody>
      </p:sp>
    </p:spTree>
    <p:extLst>
      <p:ext uri="{BB962C8B-B14F-4D97-AF65-F5344CB8AC3E}">
        <p14:creationId xmlns:p14="http://schemas.microsoft.com/office/powerpoint/2010/main" val="3231238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AE38-24F2-4B38-A481-FD919611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C8EDB-8A9C-4D44-A8FB-C34B9E2DF7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993AD-282D-41F0-978B-E6A5CE265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DEC23-B24D-4CEF-A0D8-226E27FA8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55CA61-B81B-4C1F-A195-14BB21DA7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488711"/>
              </p:ext>
            </p:extLst>
          </p:nvPr>
        </p:nvGraphicFramePr>
        <p:xfrm>
          <a:off x="1102235" y="1965960"/>
          <a:ext cx="9987530" cy="4373940"/>
        </p:xfrm>
        <a:graphic>
          <a:graphicData uri="http://schemas.openxmlformats.org/drawingml/2006/table">
            <a:tbl>
              <a:tblPr firstRow="1" firstCol="1" bandRow="1"/>
              <a:tblGrid>
                <a:gridCol w="1805926">
                  <a:extLst>
                    <a:ext uri="{9D8B030D-6E8A-4147-A177-3AD203B41FA5}">
                      <a16:colId xmlns:a16="http://schemas.microsoft.com/office/drawing/2014/main" val="257000954"/>
                    </a:ext>
                  </a:extLst>
                </a:gridCol>
                <a:gridCol w="509884">
                  <a:extLst>
                    <a:ext uri="{9D8B030D-6E8A-4147-A177-3AD203B41FA5}">
                      <a16:colId xmlns:a16="http://schemas.microsoft.com/office/drawing/2014/main" val="3192702199"/>
                    </a:ext>
                  </a:extLst>
                </a:gridCol>
                <a:gridCol w="509884">
                  <a:extLst>
                    <a:ext uri="{9D8B030D-6E8A-4147-A177-3AD203B41FA5}">
                      <a16:colId xmlns:a16="http://schemas.microsoft.com/office/drawing/2014/main" val="378611495"/>
                    </a:ext>
                  </a:extLst>
                </a:gridCol>
                <a:gridCol w="510950">
                  <a:extLst>
                    <a:ext uri="{9D8B030D-6E8A-4147-A177-3AD203B41FA5}">
                      <a16:colId xmlns:a16="http://schemas.microsoft.com/office/drawing/2014/main" val="1982082769"/>
                    </a:ext>
                  </a:extLst>
                </a:gridCol>
                <a:gridCol w="510950">
                  <a:extLst>
                    <a:ext uri="{9D8B030D-6E8A-4147-A177-3AD203B41FA5}">
                      <a16:colId xmlns:a16="http://schemas.microsoft.com/office/drawing/2014/main" val="4249796996"/>
                    </a:ext>
                  </a:extLst>
                </a:gridCol>
                <a:gridCol w="510950">
                  <a:extLst>
                    <a:ext uri="{9D8B030D-6E8A-4147-A177-3AD203B41FA5}">
                      <a16:colId xmlns:a16="http://schemas.microsoft.com/office/drawing/2014/main" val="1965659141"/>
                    </a:ext>
                  </a:extLst>
                </a:gridCol>
                <a:gridCol w="510950">
                  <a:extLst>
                    <a:ext uri="{9D8B030D-6E8A-4147-A177-3AD203B41FA5}">
                      <a16:colId xmlns:a16="http://schemas.microsoft.com/office/drawing/2014/main" val="2478174776"/>
                    </a:ext>
                  </a:extLst>
                </a:gridCol>
                <a:gridCol w="510950">
                  <a:extLst>
                    <a:ext uri="{9D8B030D-6E8A-4147-A177-3AD203B41FA5}">
                      <a16:colId xmlns:a16="http://schemas.microsoft.com/office/drawing/2014/main" val="748965848"/>
                    </a:ext>
                  </a:extLst>
                </a:gridCol>
                <a:gridCol w="510950">
                  <a:extLst>
                    <a:ext uri="{9D8B030D-6E8A-4147-A177-3AD203B41FA5}">
                      <a16:colId xmlns:a16="http://schemas.microsoft.com/office/drawing/2014/main" val="1009080342"/>
                    </a:ext>
                  </a:extLst>
                </a:gridCol>
                <a:gridCol w="510950">
                  <a:extLst>
                    <a:ext uri="{9D8B030D-6E8A-4147-A177-3AD203B41FA5}">
                      <a16:colId xmlns:a16="http://schemas.microsoft.com/office/drawing/2014/main" val="267006795"/>
                    </a:ext>
                  </a:extLst>
                </a:gridCol>
                <a:gridCol w="510950">
                  <a:extLst>
                    <a:ext uri="{9D8B030D-6E8A-4147-A177-3AD203B41FA5}">
                      <a16:colId xmlns:a16="http://schemas.microsoft.com/office/drawing/2014/main" val="653651047"/>
                    </a:ext>
                  </a:extLst>
                </a:gridCol>
                <a:gridCol w="510950">
                  <a:extLst>
                    <a:ext uri="{9D8B030D-6E8A-4147-A177-3AD203B41FA5}">
                      <a16:colId xmlns:a16="http://schemas.microsoft.com/office/drawing/2014/main" val="1476815191"/>
                    </a:ext>
                  </a:extLst>
                </a:gridCol>
                <a:gridCol w="510950">
                  <a:extLst>
                    <a:ext uri="{9D8B030D-6E8A-4147-A177-3AD203B41FA5}">
                      <a16:colId xmlns:a16="http://schemas.microsoft.com/office/drawing/2014/main" val="3340944469"/>
                    </a:ext>
                  </a:extLst>
                </a:gridCol>
                <a:gridCol w="510950">
                  <a:extLst>
                    <a:ext uri="{9D8B030D-6E8A-4147-A177-3AD203B41FA5}">
                      <a16:colId xmlns:a16="http://schemas.microsoft.com/office/drawing/2014/main" val="762635404"/>
                    </a:ext>
                  </a:extLst>
                </a:gridCol>
                <a:gridCol w="510950">
                  <a:extLst>
                    <a:ext uri="{9D8B030D-6E8A-4147-A177-3AD203B41FA5}">
                      <a16:colId xmlns:a16="http://schemas.microsoft.com/office/drawing/2014/main" val="472660162"/>
                    </a:ext>
                  </a:extLst>
                </a:gridCol>
                <a:gridCol w="515218">
                  <a:extLst>
                    <a:ext uri="{9D8B030D-6E8A-4147-A177-3AD203B41FA5}">
                      <a16:colId xmlns:a16="http://schemas.microsoft.com/office/drawing/2014/main" val="2419636197"/>
                    </a:ext>
                  </a:extLst>
                </a:gridCol>
                <a:gridCol w="515218">
                  <a:extLst>
                    <a:ext uri="{9D8B030D-6E8A-4147-A177-3AD203B41FA5}">
                      <a16:colId xmlns:a16="http://schemas.microsoft.com/office/drawing/2014/main" val="3136182995"/>
                    </a:ext>
                  </a:extLst>
                </a:gridCol>
              </a:tblGrid>
              <a:tr h="19187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Project Technical Task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Year 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Year 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Year 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Year 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533864"/>
                  </a:ext>
                </a:extLst>
              </a:tr>
              <a:tr h="249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757660"/>
                  </a:ext>
                </a:extLst>
              </a:tr>
              <a:tr h="441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Cr-coated cladding fabrication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11012"/>
                  </a:ext>
                </a:extLst>
              </a:tr>
              <a:tr h="441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Transient irradiation tests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225996"/>
                  </a:ext>
                </a:extLst>
              </a:tr>
              <a:tr h="441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Neutron radiography and visual inspection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38827"/>
                  </a:ext>
                </a:extLst>
              </a:tr>
              <a:tr h="4029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Mechanical tests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87329"/>
                  </a:ext>
                </a:extLst>
              </a:tr>
              <a:tr h="2206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SEM fractography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68922"/>
                  </a:ext>
                </a:extLst>
              </a:tr>
              <a:tr h="441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Microstructural analysis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572716"/>
                  </a:ext>
                </a:extLst>
              </a:tr>
              <a:tr h="441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Data analysis and modeling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25685"/>
                  </a:ext>
                </a:extLst>
              </a:tr>
              <a:tr h="2206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Year 1 annual report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594435"/>
                  </a:ext>
                </a:extLst>
              </a:tr>
              <a:tr h="2206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Year 2 annual report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346176"/>
                  </a:ext>
                </a:extLst>
              </a:tr>
              <a:tr h="2206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Year 3 annual report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79401"/>
                  </a:ext>
                </a:extLst>
              </a:tr>
              <a:tr h="441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Year 4 annual and final report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×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479751"/>
                  </a:ext>
                </a:extLst>
              </a:tr>
            </a:tbl>
          </a:graphicData>
        </a:graphic>
      </p:graphicFrame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87C57F6-668E-4BAF-8E99-9B693646F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3" y="1196869"/>
            <a:ext cx="11862817" cy="7690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project will be carried out over a </a:t>
            </a:r>
            <a:r>
              <a:rPr lang="en-US" dirty="0">
                <a:solidFill>
                  <a:srgbClr val="0000FF"/>
                </a:solidFill>
              </a:rPr>
              <a:t>four-year</a:t>
            </a:r>
            <a:r>
              <a:rPr lang="en-US" dirty="0"/>
              <a:t> period, including sample preparation, shipping, transient irradiation vehicle construction, transient irradiation, and post-irradiation examination and testing</a:t>
            </a:r>
          </a:p>
        </p:txBody>
      </p:sp>
    </p:spTree>
    <p:extLst>
      <p:ext uri="{BB962C8B-B14F-4D97-AF65-F5344CB8AC3E}">
        <p14:creationId xmlns:p14="http://schemas.microsoft.com/office/powerpoint/2010/main" val="3521187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3768-84DE-4110-B01B-B7AB0CFF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AF6C1-812F-4227-B88D-C7EBAAC12E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7E742-0730-4B54-957D-4728BCAA8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25F55-F07E-435D-863A-2885D90DD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A3A6386-7750-41BF-AA61-785837E4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985"/>
            <a:ext cx="10972800" cy="4238896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800" dirty="0"/>
              <a:t>Responses of </a:t>
            </a:r>
            <a:r>
              <a:rPr lang="en-US" sz="2800" dirty="0">
                <a:solidFill>
                  <a:srgbClr val="00B050"/>
                </a:solidFill>
              </a:rPr>
              <a:t>Cr-coated </a:t>
            </a:r>
            <a:r>
              <a:rPr lang="en-US" sz="2800" dirty="0" err="1">
                <a:solidFill>
                  <a:srgbClr val="00B050"/>
                </a:solidFill>
              </a:rPr>
              <a:t>Zr</a:t>
            </a:r>
            <a:r>
              <a:rPr lang="en-US" sz="2800" dirty="0">
                <a:solidFill>
                  <a:srgbClr val="00B050"/>
                </a:solidFill>
              </a:rPr>
              <a:t>-alloy claddings </a:t>
            </a:r>
            <a:r>
              <a:rPr lang="en-US" sz="2800" dirty="0"/>
              <a:t>under prototypical </a:t>
            </a:r>
            <a:r>
              <a:rPr lang="en-US" sz="2800" dirty="0">
                <a:solidFill>
                  <a:srgbClr val="00B050"/>
                </a:solidFill>
              </a:rPr>
              <a:t>Reactivity- Initiated Accident (RIA) </a:t>
            </a:r>
            <a:r>
              <a:rPr lang="en-US" sz="2800" dirty="0"/>
              <a:t>conditions in comparison with uncoated </a:t>
            </a:r>
            <a:r>
              <a:rPr lang="en-US" sz="2800" dirty="0" err="1"/>
              <a:t>Zr</a:t>
            </a:r>
            <a:r>
              <a:rPr lang="en-US" sz="2800" dirty="0"/>
              <a:t>-alloy cladding will be investigated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Cr coatings deposited by </a:t>
            </a:r>
            <a:r>
              <a:rPr lang="en-US" sz="2800" dirty="0">
                <a:solidFill>
                  <a:srgbClr val="0000FF"/>
                </a:solidFill>
              </a:rPr>
              <a:t>cold spray process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0000FF"/>
                </a:solidFill>
              </a:rPr>
              <a:t>PVD process</a:t>
            </a:r>
            <a:r>
              <a:rPr lang="en-US" sz="2800" dirty="0"/>
              <a:t>, adopted by Westinghouse Electric Company and </a:t>
            </a:r>
            <a:r>
              <a:rPr lang="en-US" sz="2800" dirty="0" err="1"/>
              <a:t>Framatome</a:t>
            </a:r>
            <a:r>
              <a:rPr lang="en-US" sz="2800" dirty="0"/>
              <a:t> will be produced at UW and UIUC and then tested in </a:t>
            </a:r>
            <a:r>
              <a:rPr lang="en-US" sz="2800" dirty="0">
                <a:solidFill>
                  <a:srgbClr val="0000FF"/>
                </a:solidFill>
              </a:rPr>
              <a:t>TREAT facility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The results of the project will be used for anticipated licensing applications to NRC, thereby </a:t>
            </a:r>
            <a:r>
              <a:rPr lang="en-US" sz="2800" dirty="0">
                <a:solidFill>
                  <a:srgbClr val="C00000"/>
                </a:solidFill>
              </a:rPr>
              <a:t>accelerating deployment of Cr-coated ATF concepts in U.S. commercial power reactors</a:t>
            </a:r>
          </a:p>
        </p:txBody>
      </p:sp>
    </p:spTree>
    <p:extLst>
      <p:ext uri="{BB962C8B-B14F-4D97-AF65-F5344CB8AC3E}">
        <p14:creationId xmlns:p14="http://schemas.microsoft.com/office/powerpoint/2010/main" val="420542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ED55-2783-43F2-A9C6-98503363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Directors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9156F-F4BD-4C24-9684-A29956C4BB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F5C4A-6104-4848-B436-8F7A779C1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B052C-A86D-4410-9197-A2BB90E24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EA472-FBCC-408F-B127-357E55CED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Dr. Daniel </a:t>
            </a:r>
            <a:r>
              <a:rPr lang="en-US" sz="3200" b="1" dirty="0" err="1"/>
              <a:t>Wachs</a:t>
            </a:r>
            <a:r>
              <a:rPr lang="en-US" sz="3200" dirty="0"/>
              <a:t>	</a:t>
            </a:r>
          </a:p>
          <a:p>
            <a:pPr lvl="1"/>
            <a:r>
              <a:rPr lang="en-US" sz="2800" dirty="0"/>
              <a:t>Technical POC</a:t>
            </a:r>
          </a:p>
          <a:p>
            <a:pPr lvl="1"/>
            <a:r>
              <a:rPr lang="en-US" sz="2800" dirty="0"/>
              <a:t>Idaho National Laboratory</a:t>
            </a:r>
          </a:p>
          <a:p>
            <a:pPr lvl="1"/>
            <a:endParaRPr lang="en-US" sz="2800" dirty="0"/>
          </a:p>
          <a:p>
            <a:r>
              <a:rPr lang="en-US" sz="3200" b="1" dirty="0"/>
              <a:t>Dr. Kenneth </a:t>
            </a:r>
            <a:r>
              <a:rPr lang="en-US" sz="3200" b="1" dirty="0" err="1"/>
              <a:t>Kellar</a:t>
            </a:r>
            <a:endParaRPr lang="en-US" sz="3200" b="1" dirty="0"/>
          </a:p>
          <a:p>
            <a:pPr lvl="1"/>
            <a:r>
              <a:rPr lang="en-US" sz="2800" dirty="0"/>
              <a:t>Federal POC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8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4E135-F8F5-4D0B-A377-9F49B5D017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2ED9C-A198-4CE9-8D34-8CFF39D21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68553-1F94-4666-8C9B-38EAF755E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92EEDB-8B28-4413-9BBD-7A642666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425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2113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F080-6BCF-4D2E-82F8-9E1CEB47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Collaborators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FD903-5F2E-4730-BF9C-6FE6151537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4D241-A4EB-4281-92F6-D806207C3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DEBB5-306C-4DC7-A5B8-B04F81C96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3649C7F-B9C6-46B7-B109-AA05DD4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6275"/>
            <a:ext cx="10972800" cy="4663878"/>
          </a:xfrm>
        </p:spPr>
        <p:txBody>
          <a:bodyPr/>
          <a:lstStyle/>
          <a:p>
            <a:r>
              <a:rPr lang="en-US" sz="2800" b="1" dirty="0"/>
              <a:t>University of Wisconsin, Madison (UW, Lead organization)</a:t>
            </a:r>
            <a:endParaRPr lang="en-US" sz="2400" dirty="0"/>
          </a:p>
          <a:p>
            <a:pPr lvl="1"/>
            <a:r>
              <a:rPr lang="en-US" sz="2400" dirty="0"/>
              <a:t>Dr. </a:t>
            </a:r>
            <a:r>
              <a:rPr lang="en-US" sz="2400" dirty="0" err="1"/>
              <a:t>Hwasung</a:t>
            </a:r>
            <a:r>
              <a:rPr lang="en-US" sz="2400" dirty="0"/>
              <a:t> (Sung) </a:t>
            </a:r>
            <a:r>
              <a:rPr lang="en-US" sz="2400" dirty="0" err="1"/>
              <a:t>Yeom</a:t>
            </a:r>
            <a:r>
              <a:rPr lang="en-US" sz="2400" dirty="0"/>
              <a:t> (Lead PI)</a:t>
            </a:r>
          </a:p>
          <a:p>
            <a:pPr lvl="1"/>
            <a:r>
              <a:rPr lang="en-US" sz="2400" dirty="0"/>
              <a:t>Dr. Kumar Sridharan</a:t>
            </a:r>
          </a:p>
          <a:p>
            <a:pPr lvl="1"/>
            <a:r>
              <a:rPr lang="en-US" sz="2400" dirty="0"/>
              <a:t>Tyler Dabney (graduate student)</a:t>
            </a:r>
          </a:p>
          <a:p>
            <a:r>
              <a:rPr lang="en-US" sz="2800" b="1" dirty="0"/>
              <a:t>University of Illinois, Urbana-Champaign (UIUC)</a:t>
            </a:r>
          </a:p>
          <a:p>
            <a:pPr lvl="1"/>
            <a:r>
              <a:rPr lang="en-US" sz="2400" dirty="0"/>
              <a:t>Dr. Brent Heuser</a:t>
            </a:r>
          </a:p>
          <a:p>
            <a:r>
              <a:rPr lang="en-US" sz="2800" b="1" dirty="0"/>
              <a:t>Nuclear Regulatory Commission (U.S. NRC)</a:t>
            </a:r>
          </a:p>
          <a:p>
            <a:pPr lvl="1"/>
            <a:r>
              <a:rPr lang="en-US" sz="2400" dirty="0"/>
              <a:t>Ms. Michelle Bales</a:t>
            </a:r>
          </a:p>
          <a:p>
            <a:r>
              <a:rPr lang="en-US" sz="2800" b="1" dirty="0"/>
              <a:t>NSUF Technical Lead (INL)</a:t>
            </a:r>
          </a:p>
          <a:p>
            <a:pPr lvl="1"/>
            <a:r>
              <a:rPr lang="en-US" sz="2400" dirty="0"/>
              <a:t>Mr. David </a:t>
            </a:r>
            <a:r>
              <a:rPr lang="en-US" sz="2400" dirty="0" err="1"/>
              <a:t>Kamerman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907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82C10-C4AA-46AA-8556-4377AE93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64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 Gaps for Response of ATF Cr-coated </a:t>
            </a:r>
            <a:r>
              <a:rPr lang="en-US" dirty="0" err="1"/>
              <a:t>Zr</a:t>
            </a:r>
            <a:r>
              <a:rPr lang="en-US" dirty="0"/>
              <a:t>-alloy Cladding under Power Transient Conditions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0A875-0468-450A-AEC9-7C3F18C0D5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A8EAF-AC26-423A-94AA-A77766163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AEBCE-216B-4BAD-930C-F50737F0B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55A3F-8937-421B-BD30-9198CA250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44" y="2281448"/>
            <a:ext cx="4811480" cy="2608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03422C-15E8-4588-BF84-24348559D609}"/>
              </a:ext>
            </a:extLst>
          </p:cNvPr>
          <p:cNvSpPr txBox="1"/>
          <p:nvPr/>
        </p:nvSpPr>
        <p:spPr>
          <a:xfrm>
            <a:off x="466591" y="5016230"/>
            <a:ext cx="469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Pictures of failed fuel following RIA testing in SPERT [NUREG-0800]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20A3485-225E-4DE5-AA24-5EC77B3AC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224" y="1645920"/>
            <a:ext cx="6962153" cy="4789714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Deployment of the near-term ATF fuels in the current U.S. LWR fleet requires demonstration of responses of the ATF designs under postulated DBAs (RIA or LOCA)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Many reports identify data gaps for licensing and several performance criteria of Cr-coated cladding such 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Performance above Cr-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Zr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eutectic temperature (1332 °C)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Post-quench ductility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Coating integrity during swelling/rupture</a:t>
            </a:r>
            <a:endParaRPr lang="en-US" sz="2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4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0FE1-69E0-42F7-93C0-8C609712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6641B-C29D-4AB3-A406-C5F1871726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64F19-9A61-4495-9CE3-313A17C72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66DC2-8E88-4E82-8B7B-9FD7214CE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1353408-53A9-498D-A3ED-D56043F9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" y="1517821"/>
            <a:ext cx="11372088" cy="4569939"/>
          </a:xfrm>
        </p:spPr>
        <p:txBody>
          <a:bodyPr/>
          <a:lstStyle/>
          <a:p>
            <a:r>
              <a:rPr lang="en-US" sz="3200" dirty="0"/>
              <a:t>To investigate thermal, mechanical, and irradiation response of Cr-coated </a:t>
            </a:r>
            <a:r>
              <a:rPr lang="en-US" sz="3200" dirty="0" err="1"/>
              <a:t>Zr</a:t>
            </a:r>
            <a:r>
              <a:rPr lang="en-US" sz="3200" dirty="0"/>
              <a:t>-alloy claddings (</a:t>
            </a:r>
            <a:r>
              <a:rPr lang="en-US" sz="3200" dirty="0">
                <a:solidFill>
                  <a:srgbClr val="0000FF"/>
                </a:solidFill>
              </a:rPr>
              <a:t>cold spray Cr coating and PVD Cr coating</a:t>
            </a:r>
            <a:r>
              <a:rPr lang="en-US" sz="3200" dirty="0"/>
              <a:t>) under RIA conditions, in comparison to uncoated </a:t>
            </a:r>
            <a:r>
              <a:rPr lang="en-US" sz="3200" dirty="0" err="1"/>
              <a:t>Zr</a:t>
            </a:r>
            <a:r>
              <a:rPr lang="en-US" sz="3200" dirty="0"/>
              <a:t>-alloy cladding</a:t>
            </a:r>
          </a:p>
          <a:p>
            <a:r>
              <a:rPr lang="en-US" sz="3200" dirty="0"/>
              <a:t>The proposed </a:t>
            </a:r>
            <a:r>
              <a:rPr lang="en-US" sz="3200" dirty="0">
                <a:solidFill>
                  <a:srgbClr val="0000FF"/>
                </a:solidFill>
              </a:rPr>
              <a:t>TREAT experiment </a:t>
            </a:r>
            <a:r>
              <a:rPr lang="en-US" sz="3200" dirty="0"/>
              <a:t>will focus on demonstration of various cladding failure modes at the later phase transient (post-DNB), including ballooning and burst, and high temperature oxidation, or combination thereof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719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4A46E-1475-46A1-9980-A0BE38BB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7AC18-DDE0-4CEB-87F8-1845EB36F1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60BF1-0F88-412B-B32D-CBB614F01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BC362-3A9C-477F-96FC-3173767E4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65B3AC-9571-4C94-8F93-91EF3AC3F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56" y="1576705"/>
            <a:ext cx="4218573" cy="4594031"/>
          </a:xfrm>
        </p:spPr>
        <p:txBody>
          <a:bodyPr/>
          <a:lstStyle/>
          <a:p>
            <a:pPr marL="176213" indent="-176213">
              <a:spcBef>
                <a:spcPts val="1200"/>
              </a:spcBef>
            </a:pPr>
            <a:r>
              <a:rPr lang="en-US" b="1" dirty="0"/>
              <a:t>Objective 1</a:t>
            </a:r>
            <a:r>
              <a:rPr lang="en-US" dirty="0"/>
              <a:t>: Sample Fabrication for TREAT Testing</a:t>
            </a:r>
          </a:p>
          <a:p>
            <a:pPr marL="176213" indent="-176213">
              <a:spcBef>
                <a:spcPts val="1200"/>
              </a:spcBef>
            </a:pPr>
            <a:r>
              <a:rPr lang="en-US" b="1" dirty="0"/>
              <a:t>Objective 2</a:t>
            </a:r>
            <a:r>
              <a:rPr lang="en-US" dirty="0"/>
              <a:t>: Irradiation capsule design and fabrication</a:t>
            </a:r>
          </a:p>
          <a:p>
            <a:pPr marL="176213" indent="-176213">
              <a:spcBef>
                <a:spcPts val="1200"/>
              </a:spcBef>
            </a:pPr>
            <a:r>
              <a:rPr lang="en-US" b="1" dirty="0"/>
              <a:t>Objective 3</a:t>
            </a:r>
            <a:r>
              <a:rPr lang="en-US" dirty="0"/>
              <a:t>: TREAT testing for Cr-coated cladding tubes</a:t>
            </a:r>
          </a:p>
          <a:p>
            <a:pPr marL="176213" indent="-176213">
              <a:spcBef>
                <a:spcPts val="1200"/>
              </a:spcBef>
            </a:pPr>
            <a:r>
              <a:rPr lang="en-US" b="1" dirty="0"/>
              <a:t>Objective 4</a:t>
            </a:r>
            <a:r>
              <a:rPr lang="en-US" dirty="0"/>
              <a:t>: Material characterization and mechanical test after TREAT testing</a:t>
            </a:r>
          </a:p>
          <a:p>
            <a:pPr marL="176213" indent="-176213">
              <a:spcBef>
                <a:spcPts val="1200"/>
              </a:spcBef>
            </a:pPr>
            <a:r>
              <a:rPr lang="en-US" b="1" dirty="0"/>
              <a:t>Objective 5</a:t>
            </a:r>
            <a:r>
              <a:rPr lang="en-US" dirty="0"/>
              <a:t>: Analysis of data and modeling of failure mechanism of Cr-coated cladding tubes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5D563-D5FD-40A5-B1FF-0892153D9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" t="-1" b="1207"/>
          <a:stretch/>
        </p:blipFill>
        <p:spPr>
          <a:xfrm>
            <a:off x="4329629" y="1861062"/>
            <a:ext cx="7751315" cy="39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2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98997-D6E6-48FF-A8E5-BDC8526C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Organizations and Personnel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A6BD4-A51E-4B1A-866B-D79833B1D0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AFF42-FFE7-43B9-972D-FF02B877A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77E02-8D2B-40B0-8EE3-B294DBC58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46DCD-E469-4039-BB3A-3617960AE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14" y="1236819"/>
            <a:ext cx="9841658" cy="47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5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87C7-0D5A-4F18-8DEF-5F54F8E7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NSUF Facilities for the Project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CF100-AE7D-4E01-AA28-83C4A43DBF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4B9D7-8492-40B2-A86B-EF3D014F4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5FE9D-C3B2-4153-80DD-5F178CC21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5F012A8-6AC0-4131-BDA4-D607F602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3" y="1607354"/>
            <a:ext cx="11862817" cy="4464262"/>
          </a:xfrm>
        </p:spPr>
        <p:txBody>
          <a:bodyPr/>
          <a:lstStyle/>
          <a:p>
            <a:r>
              <a:rPr lang="en-US" sz="2400" dirty="0"/>
              <a:t>The Fuel Fabrication Facilities, INL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Construction of irradiation test vehicle</a:t>
            </a:r>
          </a:p>
          <a:p>
            <a:r>
              <a:rPr lang="en-US" sz="2400" dirty="0"/>
              <a:t>The Transient Reactor Test Facility (TREAT), INL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High energy deposition for a MSERTTA capsule containing a fueled sample</a:t>
            </a:r>
          </a:p>
          <a:p>
            <a:r>
              <a:rPr lang="en-US" sz="2400" dirty="0"/>
              <a:t>The Hot Fuel Examination Facility (HFEF), INL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Neutron radiography and mechanical tests</a:t>
            </a:r>
          </a:p>
          <a:p>
            <a:r>
              <a:rPr lang="en-US" sz="2400" dirty="0"/>
              <a:t>The Irradiated Materials Characterization Laboratory (IMCL) facility, INL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Capsule deconstruction, visual inspection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Sample preparation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Electron microscopy-based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399304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E2B7E-4EE0-4F14-A165-0CDC1189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Fabrication for TREAT Testing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E903C-F55B-472E-9CBB-00B1B87084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C26C0-C625-456A-8977-29DB153CF6D0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2E5FA-B411-488B-B50E-D3CA8D70F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NSUF Annual Review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B3BA7-C952-4D15-947A-BAA681D92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1FB31-DE6C-479F-8D82-ED8B8116660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65845A-B9EF-40AD-950C-ED78CE3D3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" t="5264"/>
          <a:stretch/>
        </p:blipFill>
        <p:spPr>
          <a:xfrm>
            <a:off x="250997" y="1474075"/>
            <a:ext cx="5774246" cy="1536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C28BBA-0ED2-4085-A6FF-8C0BE0F113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0" t="368" b="2328"/>
          <a:stretch/>
        </p:blipFill>
        <p:spPr>
          <a:xfrm>
            <a:off x="907935" y="3539889"/>
            <a:ext cx="1948507" cy="2569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F034A7-BDF1-467C-ADCB-41B5611B00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244"/>
          <a:stretch/>
        </p:blipFill>
        <p:spPr>
          <a:xfrm>
            <a:off x="4156713" y="3712823"/>
            <a:ext cx="7425687" cy="2596513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C9DC07E-8813-4868-8A96-036F7FA6B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151" y="1223306"/>
            <a:ext cx="5327249" cy="2724906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/>
              <a:t>Two types of Cr coatings will be investigated in the proposed research: </a:t>
            </a:r>
          </a:p>
          <a:p>
            <a:r>
              <a:rPr lang="en-US" sz="2300" dirty="0"/>
              <a:t>Those produced by </a:t>
            </a:r>
            <a:r>
              <a:rPr lang="en-US" sz="2300" dirty="0">
                <a:solidFill>
                  <a:srgbClr val="00B050"/>
                </a:solidFill>
              </a:rPr>
              <a:t>cold spray technology (CST) at UW</a:t>
            </a:r>
          </a:p>
          <a:p>
            <a:r>
              <a:rPr lang="en-US" sz="2300" dirty="0"/>
              <a:t>Those produced by </a:t>
            </a:r>
            <a:r>
              <a:rPr lang="en-US" sz="2300" dirty="0">
                <a:solidFill>
                  <a:srgbClr val="00B050"/>
                </a:solidFill>
              </a:rPr>
              <a:t>physical vapor deposition (PVD) process at UIUC</a:t>
            </a:r>
            <a:endParaRPr lang="en-US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82375E-9AE9-4FBD-834A-4F01EF266293}"/>
              </a:ext>
            </a:extLst>
          </p:cNvPr>
          <p:cNvSpPr txBox="1"/>
          <p:nvPr/>
        </p:nvSpPr>
        <p:spPr>
          <a:xfrm>
            <a:off x="789227" y="3018894"/>
            <a:ext cx="469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Cr coated </a:t>
            </a:r>
            <a:r>
              <a:rPr lang="en-US" b="1" dirty="0" err="1">
                <a:solidFill>
                  <a:srgbClr val="0000FF"/>
                </a:solidFill>
              </a:rPr>
              <a:t>Zr</a:t>
            </a:r>
            <a:r>
              <a:rPr lang="en-US" b="1" dirty="0">
                <a:solidFill>
                  <a:srgbClr val="0000FF"/>
                </a:solidFill>
              </a:rPr>
              <a:t>-alloy by CST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AC1A85-119B-4B22-BDB2-D07FBDA4996C}"/>
              </a:ext>
            </a:extLst>
          </p:cNvPr>
          <p:cNvSpPr txBox="1"/>
          <p:nvPr/>
        </p:nvSpPr>
        <p:spPr>
          <a:xfrm>
            <a:off x="309979" y="6124670"/>
            <a:ext cx="314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Cr coated </a:t>
            </a:r>
            <a:r>
              <a:rPr lang="en-US" b="1" dirty="0" err="1">
                <a:solidFill>
                  <a:srgbClr val="0000FF"/>
                </a:solidFill>
              </a:rPr>
              <a:t>Zr</a:t>
            </a:r>
            <a:r>
              <a:rPr lang="en-US" b="1" dirty="0">
                <a:solidFill>
                  <a:srgbClr val="0000FF"/>
                </a:solidFill>
              </a:rPr>
              <a:t>-alloy by PVD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F932C6-A397-4C81-AF3C-31D838AF7B6F}"/>
              </a:ext>
            </a:extLst>
          </p:cNvPr>
          <p:cNvSpPr txBox="1"/>
          <p:nvPr/>
        </p:nvSpPr>
        <p:spPr>
          <a:xfrm>
            <a:off x="5298656" y="6245227"/>
            <a:ext cx="514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Sample matrix for RIA tests at TREAT facility</a:t>
            </a:r>
          </a:p>
        </p:txBody>
      </p:sp>
    </p:spTree>
    <p:extLst>
      <p:ext uri="{BB962C8B-B14F-4D97-AF65-F5344CB8AC3E}">
        <p14:creationId xmlns:p14="http://schemas.microsoft.com/office/powerpoint/2010/main" val="1882798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2053</TotalTime>
  <Words>1740</Words>
  <Application>Microsoft Office PowerPoint</Application>
  <PresentationFormat>Widescreen</PresentationFormat>
  <Paragraphs>477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맑은 고딕</vt:lpstr>
      <vt:lpstr>Arial</vt:lpstr>
      <vt:lpstr>Arial Black</vt:lpstr>
      <vt:lpstr>Calibri</vt:lpstr>
      <vt:lpstr>Courier New</vt:lpstr>
      <vt:lpstr>Times New Roman</vt:lpstr>
      <vt:lpstr>1_Office Theme</vt:lpstr>
      <vt:lpstr>Investigation of Degradation Mechanisms of Cr-coated Zirconium Alloy Cladding in Reactivity Initiated Accidents (RIA)  FC-2.5 (NSUF Separate Effects Testing in TREAT using Standard Test Capsule) Department of Energy Number: DE-NE0008961 Project Period: October 2020 – September 2024</vt:lpstr>
      <vt:lpstr>Program Directors</vt:lpstr>
      <vt:lpstr>Project Collaborators</vt:lpstr>
      <vt:lpstr>Data Gaps for Response of ATF Cr-coated Zr-alloy Cladding under Power Transient Conditions</vt:lpstr>
      <vt:lpstr>Project Goal</vt:lpstr>
      <vt:lpstr>Project Objectives</vt:lpstr>
      <vt:lpstr>Role of Organizations and Personnel</vt:lpstr>
      <vt:lpstr>NSUF Facilities for the Project</vt:lpstr>
      <vt:lpstr>Sample Fabrication for TREAT Testing</vt:lpstr>
      <vt:lpstr>Irradiation Capsule Design and Fabrication</vt:lpstr>
      <vt:lpstr>TREAT Testing for Cr-coated Cladding Tubes</vt:lpstr>
      <vt:lpstr>Hypothetical Response of Cr-coated Claddings in RIA Tests</vt:lpstr>
      <vt:lpstr>Morphology of Cr-coated ZIRLO® Tubes at Flowing Steam (above Cr/Zr Eutectic Point)</vt:lpstr>
      <vt:lpstr>Evolution of Microstructure of Cr coated Zr at 1425 °C Steam Environment</vt:lpstr>
      <vt:lpstr>Material Characterization and Mechanical Test after TREAT Testing</vt:lpstr>
      <vt:lpstr>PIE Test Matrix</vt:lpstr>
      <vt:lpstr>Analysis and Modeling of Failure Mechanism of Cr-coated Cladding</vt:lpstr>
      <vt:lpstr>Project Schedule</vt:lpstr>
      <vt:lpstr>Concluding Remarks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 TEST</dc:title>
  <dc:creator>SUNG</dc:creator>
  <cp:lastModifiedBy>hyeom</cp:lastModifiedBy>
  <cp:revision>251</cp:revision>
  <dcterms:created xsi:type="dcterms:W3CDTF">2018-06-15T17:22:25Z</dcterms:created>
  <dcterms:modified xsi:type="dcterms:W3CDTF">2020-11-08T20:57:06Z</dcterms:modified>
</cp:coreProperties>
</file>