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7" r:id="rId3"/>
    <p:sldId id="313" r:id="rId4"/>
    <p:sldId id="274" r:id="rId5"/>
    <p:sldId id="355" r:id="rId6"/>
    <p:sldId id="350" r:id="rId7"/>
    <p:sldId id="314" r:id="rId8"/>
    <p:sldId id="353" r:id="rId9"/>
    <p:sldId id="357" r:id="rId10"/>
    <p:sldId id="356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9FFEC"/>
    <a:srgbClr val="005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2" autoAdjust="0"/>
    <p:restoredTop sz="94690"/>
  </p:normalViewPr>
  <p:slideViewPr>
    <p:cSldViewPr snapToGrid="0" snapToObjects="1">
      <p:cViewPr varScale="1">
        <p:scale>
          <a:sx n="123" d="100"/>
          <a:sy n="123" d="100"/>
        </p:scale>
        <p:origin x="8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2322" y="78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SJB\Documents\NSUF\Presentations\data%20for%20annual%20meeting%20RTE%20presentation%209-14-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NSUF RTE Growth</a:t>
            </a:r>
          </a:p>
        </c:rich>
      </c:tx>
      <c:layout>
        <c:manualLayout>
          <c:xMode val="edge"/>
          <c:yMode val="edge"/>
          <c:x val="0.35791737027002074"/>
          <c:y val="3.6095449082065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'Props chart FY14 thru FY19'!$A$3</c:f>
              <c:strCache>
                <c:ptCount val="1"/>
                <c:pt idx="0">
                  <c:v>Proposals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637203644615234E-2"/>
                  <c:y val="-1.078523899919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8-4DB4-A24E-5CB612901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'Props chart FY14 thru FY19'!$B$2:$L$2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'Props chart FY14 thru FY19'!$B$3:$L$3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25</c:v>
                </c:pt>
                <c:pt idx="3">
                  <c:v>27</c:v>
                </c:pt>
                <c:pt idx="4">
                  <c:v>35</c:v>
                </c:pt>
                <c:pt idx="5">
                  <c:v>49</c:v>
                </c:pt>
                <c:pt idx="6">
                  <c:v>75</c:v>
                </c:pt>
                <c:pt idx="7">
                  <c:v>180</c:v>
                </c:pt>
                <c:pt idx="8">
                  <c:v>280</c:v>
                </c:pt>
                <c:pt idx="9">
                  <c:v>185</c:v>
                </c:pt>
                <c:pt idx="10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8-4DB4-A24E-5CB612901B0A}"/>
            </c:ext>
          </c:extLst>
        </c:ser>
        <c:ser>
          <c:idx val="1"/>
          <c:order val="1"/>
          <c:tx>
            <c:strRef>
              <c:f>'Props chart FY14 thru FY19'!$A$4</c:f>
              <c:strCache>
                <c:ptCount val="1"/>
                <c:pt idx="0">
                  <c:v>Awards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4909762915692189E-2"/>
                  <c:y val="-1.318180649944373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08-4DB4-A24E-5CB612901B0A}"/>
                </c:ext>
              </c:extLst>
            </c:dLbl>
            <c:dLbl>
              <c:idx val="1"/>
              <c:layout>
                <c:manualLayout>
                  <c:x val="9.31860182230761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8-4DB4-A24E-5CB612901B0A}"/>
                </c:ext>
              </c:extLst>
            </c:dLbl>
            <c:dLbl>
              <c:idx val="3"/>
              <c:layout>
                <c:manualLayout>
                  <c:x val="3.72744072892304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08-4DB4-A24E-5CB612901B0A}"/>
                </c:ext>
              </c:extLst>
            </c:dLbl>
            <c:dLbl>
              <c:idx val="4"/>
              <c:layout>
                <c:manualLayout>
                  <c:x val="1.8637203644615236E-3"/>
                  <c:y val="-1.318180649944373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8-4DB4-A24E-5CB612901B0A}"/>
                </c:ext>
              </c:extLst>
            </c:dLbl>
            <c:dLbl>
              <c:idx val="5"/>
              <c:layout>
                <c:manualLayout>
                  <c:x val="3.7274407289229787E-3"/>
                  <c:y val="-3.5950796663992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08-4DB4-A24E-5CB612901B0A}"/>
                </c:ext>
              </c:extLst>
            </c:dLbl>
            <c:dLbl>
              <c:idx val="6"/>
              <c:layout>
                <c:manualLayout>
                  <c:x val="-3.7274407289231153E-3"/>
                  <c:y val="7.19015933279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08-4DB4-A24E-5CB612901B0A}"/>
                </c:ext>
              </c:extLst>
            </c:dLbl>
            <c:dLbl>
              <c:idx val="7"/>
              <c:layout>
                <c:manualLayout>
                  <c:x val="-3.7274407289231838E-3"/>
                  <c:y val="-6.59090324972186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08-4DB4-A24E-5CB612901B0A}"/>
                </c:ext>
              </c:extLst>
            </c:dLbl>
            <c:dLbl>
              <c:idx val="8"/>
              <c:layout>
                <c:manualLayout>
                  <c:x val="7.45488145784609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08-4DB4-A24E-5CB612901B0A}"/>
                </c:ext>
              </c:extLst>
            </c:dLbl>
            <c:dLbl>
              <c:idx val="9"/>
              <c:layout>
                <c:manualLayout>
                  <c:x val="3.7274407289230472E-3"/>
                  <c:y val="-6.59090324972186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08-4DB4-A24E-5CB612901B0A}"/>
                </c:ext>
              </c:extLst>
            </c:dLbl>
            <c:dLbl>
              <c:idx val="48"/>
              <c:layout>
                <c:manualLayout>
                  <c:x val="3.28638558396834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08-4DB4-A24E-5CB612901B0A}"/>
                </c:ext>
              </c:extLst>
            </c:dLbl>
            <c:dLbl>
              <c:idx val="49"/>
              <c:layout>
                <c:manualLayout>
                  <c:x val="2.8169019291157314E-2"/>
                  <c:y val="-1.251941887289889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108-4DB4-A24E-5CB612901B0A}"/>
                </c:ext>
              </c:extLst>
            </c:dLbl>
            <c:dLbl>
              <c:idx val="50"/>
              <c:layout>
                <c:manualLayout>
                  <c:x val="2.81690192911573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08-4DB4-A24E-5CB612901B0A}"/>
                </c:ext>
              </c:extLst>
            </c:dLbl>
            <c:dLbl>
              <c:idx val="51"/>
              <c:layout>
                <c:manualLayout>
                  <c:x val="3.5211274113946554E-2"/>
                  <c:y val="3.4144264086255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108-4DB4-A24E-5CB612901B0A}"/>
                </c:ext>
              </c:extLst>
            </c:dLbl>
            <c:dLbl>
              <c:idx val="52"/>
              <c:layout>
                <c:manualLayout>
                  <c:x val="3.0516437565420423E-2"/>
                  <c:y val="-6.25970943644944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08-4DB4-A24E-5CB612901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'Props chart FY14 thru FY19'!$B$2:$L$2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'Props chart FY14 thru FY19'!$B$4:$L$4</c:f>
              <c:numCache>
                <c:formatCode>General</c:formatCode>
                <c:ptCount val="11"/>
                <c:pt idx="0">
                  <c:v>3</c:v>
                </c:pt>
                <c:pt idx="1">
                  <c:v>10</c:v>
                </c:pt>
                <c:pt idx="2">
                  <c:v>10</c:v>
                </c:pt>
                <c:pt idx="3">
                  <c:v>19</c:v>
                </c:pt>
                <c:pt idx="4">
                  <c:v>25</c:v>
                </c:pt>
                <c:pt idx="5">
                  <c:v>30</c:v>
                </c:pt>
                <c:pt idx="6">
                  <c:v>39</c:v>
                </c:pt>
                <c:pt idx="7">
                  <c:v>92</c:v>
                </c:pt>
                <c:pt idx="8">
                  <c:v>105</c:v>
                </c:pt>
                <c:pt idx="9">
                  <c:v>99</c:v>
                </c:pt>
                <c:pt idx="1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108-4DB4-A24E-5CB612901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25087424"/>
        <c:axId val="596406736"/>
        <c:axId val="0"/>
      </c:bar3DChart>
      <c:catAx>
        <c:axId val="5250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96406736"/>
        <c:crosses val="autoZero"/>
        <c:auto val="1"/>
        <c:lblAlgn val="ctr"/>
        <c:lblOffset val="100"/>
        <c:noMultiLvlLbl val="0"/>
      </c:catAx>
      <c:valAx>
        <c:axId val="596406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508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800" b="1" i="0" u="none" strike="noStrike" kern="1200" cap="all" baseline="0" dirty="0">
                <a:solidFill>
                  <a:schemeClr val="dk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FY 2020 RTE Facility Requests</a:t>
            </a:r>
          </a:p>
        </c:rich>
      </c:tx>
      <c:layout>
        <c:manualLayout>
          <c:xMode val="edge"/>
          <c:yMode val="edge"/>
          <c:x val="0.31432879651508294"/>
          <c:y val="4.3173665559789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800" b="1" i="0" u="none" strike="noStrike" kern="1200" cap="all" baseline="0">
              <a:solidFill>
                <a:schemeClr val="dk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0"/>
          <c:tx>
            <c:strRef>
              <c:f>'FY 20 Facility Requests'!$C$3</c:f>
              <c:strCache>
                <c:ptCount val="1"/>
                <c:pt idx="0">
                  <c:v>PROPOSALS</c:v>
                </c:pt>
              </c:strCache>
            </c:strRef>
          </c:tx>
          <c:spPr>
            <a:solidFill>
              <a:srgbClr val="5B9BD5">
                <a:alpha val="84706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3"/>
              <c:layout>
                <c:manualLayout>
                  <c:x val="8.23045000795502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89-42CB-8851-0650AD206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 20 Facility Requests'!$A$4:$A$18</c:f>
              <c:strCache>
                <c:ptCount val="15"/>
                <c:pt idx="0">
                  <c:v>BNL</c:v>
                </c:pt>
                <c:pt idx="1">
                  <c:v>CAES</c:v>
                </c:pt>
                <c:pt idx="2">
                  <c:v>INL</c:v>
                </c:pt>
                <c:pt idx="3">
                  <c:v>IVEM</c:v>
                </c:pt>
                <c:pt idx="4">
                  <c:v>LANL</c:v>
                </c:pt>
                <c:pt idx="5">
                  <c:v>MIBL</c:v>
                </c:pt>
                <c:pt idx="6">
                  <c:v>MIT</c:v>
                </c:pt>
                <c:pt idx="7">
                  <c:v>NCSU</c:v>
                </c:pt>
                <c:pt idx="8">
                  <c:v>ORNL</c:v>
                </c:pt>
                <c:pt idx="9">
                  <c:v>OSU</c:v>
                </c:pt>
                <c:pt idx="10">
                  <c:v>PNNL</c:v>
                </c:pt>
                <c:pt idx="11">
                  <c:v>SNL</c:v>
                </c:pt>
                <c:pt idx="12">
                  <c:v>TAMU</c:v>
                </c:pt>
                <c:pt idx="13">
                  <c:v>UCB</c:v>
                </c:pt>
                <c:pt idx="14">
                  <c:v>UW</c:v>
                </c:pt>
              </c:strCache>
            </c:strRef>
          </c:cat>
          <c:val>
            <c:numRef>
              <c:f>'FY 20 Facility Requests'!$C$4:$C$18</c:f>
              <c:numCache>
                <c:formatCode>General</c:formatCode>
                <c:ptCount val="15"/>
                <c:pt idx="0">
                  <c:v>10</c:v>
                </c:pt>
                <c:pt idx="1">
                  <c:v>28</c:v>
                </c:pt>
                <c:pt idx="2">
                  <c:v>54</c:v>
                </c:pt>
                <c:pt idx="3">
                  <c:v>32</c:v>
                </c:pt>
                <c:pt idx="4">
                  <c:v>3</c:v>
                </c:pt>
                <c:pt idx="5">
                  <c:v>19</c:v>
                </c:pt>
                <c:pt idx="6">
                  <c:v>2</c:v>
                </c:pt>
                <c:pt idx="7">
                  <c:v>7</c:v>
                </c:pt>
                <c:pt idx="8">
                  <c:v>27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14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89-42CB-8851-0650AD2065BB}"/>
            </c:ext>
          </c:extLst>
        </c:ser>
        <c:ser>
          <c:idx val="0"/>
          <c:order val="1"/>
          <c:tx>
            <c:strRef>
              <c:f>'FY 20 Facility Requests'!$B$3</c:f>
              <c:strCache>
                <c:ptCount val="1"/>
                <c:pt idx="0">
                  <c:v>AWARDS</c:v>
                </c:pt>
              </c:strCache>
            </c:strRef>
          </c:tx>
          <c:spPr>
            <a:solidFill>
              <a:srgbClr val="ED7D31">
                <a:alpha val="84706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7520404939472468E-3"/>
                  <c:y val="-8.3221489743024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89-42CB-8851-0650AD2065BB}"/>
                </c:ext>
              </c:extLst>
            </c:dLbl>
            <c:dLbl>
              <c:idx val="1"/>
              <c:layout>
                <c:manualLayout>
                  <c:x val="-4.5476711371513634E-17"/>
                  <c:y val="-1.032479514605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89-42CB-8851-0650AD2065BB}"/>
                </c:ext>
              </c:extLst>
            </c:dLbl>
            <c:dLbl>
              <c:idx val="2"/>
              <c:layout>
                <c:manualLayout>
                  <c:x val="-1.240288274246293E-3"/>
                  <c:y val="-8.3223189493637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89-42CB-8851-0650AD2065BB}"/>
                </c:ext>
              </c:extLst>
            </c:dLbl>
            <c:dLbl>
              <c:idx val="3"/>
              <c:layout>
                <c:manualLayout>
                  <c:x val="0"/>
                  <c:y val="-8.0100747618309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89-42CB-8851-0650AD2065BB}"/>
                </c:ext>
              </c:extLst>
            </c:dLbl>
            <c:dLbl>
              <c:idx val="4"/>
              <c:layout>
                <c:manualLayout>
                  <c:x val="3.1356831424803129E-3"/>
                  <c:y val="-1.048100222735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89-42CB-8851-0650AD2065BB}"/>
                </c:ext>
              </c:extLst>
            </c:dLbl>
            <c:dLbl>
              <c:idx val="5"/>
              <c:layout>
                <c:manualLayout>
                  <c:x val="-2.2738355685756817E-17"/>
                  <c:y val="-1.048100222735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89-42CB-8851-0650AD2065BB}"/>
                </c:ext>
              </c:extLst>
            </c:dLbl>
            <c:dLbl>
              <c:idx val="6"/>
              <c:layout>
                <c:manualLayout>
                  <c:x val="8.7520404939472468E-3"/>
                  <c:y val="-4.0049523933848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89-42CB-8851-0650AD2065BB}"/>
                </c:ext>
              </c:extLst>
            </c:dLbl>
            <c:dLbl>
              <c:idx val="7"/>
              <c:layout>
                <c:manualLayout>
                  <c:x val="2.4805765484925859E-3"/>
                  <c:y val="-8.1661118680666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89-42CB-8851-0650AD2065BB}"/>
                </c:ext>
              </c:extLst>
            </c:dLbl>
            <c:dLbl>
              <c:idx val="8"/>
              <c:layout>
                <c:manualLayout>
                  <c:x val="0"/>
                  <c:y val="-1.0793416389947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89-42CB-8851-0650AD2065BB}"/>
                </c:ext>
              </c:extLst>
            </c:dLbl>
            <c:dLbl>
              <c:idx val="9"/>
              <c:layout>
                <c:manualLayout>
                  <c:x val="8.6820179197240506E-3"/>
                  <c:y val="7.91508058360834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89-42CB-8851-0650AD2065BB}"/>
                </c:ext>
              </c:extLst>
            </c:dLbl>
            <c:dLbl>
              <c:idx val="10"/>
              <c:layout>
                <c:manualLayout>
                  <c:x val="2.4805765484925859E-3"/>
                  <c:y val="-5.2585184701700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89-42CB-8851-0650AD2065BB}"/>
                </c:ext>
              </c:extLst>
            </c:dLbl>
            <c:dLbl>
              <c:idx val="11"/>
              <c:layout>
                <c:manualLayout>
                  <c:x val="-2.2738355685756817E-17"/>
                  <c:y val="-6.1634656963130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89-42CB-8851-0650AD2065BB}"/>
                </c:ext>
              </c:extLst>
            </c:dLbl>
            <c:dLbl>
              <c:idx val="12"/>
              <c:layout>
                <c:manualLayout>
                  <c:x val="-2.2738355685756817E-17"/>
                  <c:y val="-8.3223189493637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89-42CB-8851-0650AD2065BB}"/>
                </c:ext>
              </c:extLst>
            </c:dLbl>
            <c:dLbl>
              <c:idx val="14"/>
              <c:layout>
                <c:manualLayout>
                  <c:x val="1.3191588892290707E-2"/>
                  <c:y val="-1.1125887609769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89-42CB-8851-0650AD206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 20 Facility Requests'!$A$4:$A$18</c:f>
              <c:strCache>
                <c:ptCount val="15"/>
                <c:pt idx="0">
                  <c:v>BNL</c:v>
                </c:pt>
                <c:pt idx="1">
                  <c:v>CAES</c:v>
                </c:pt>
                <c:pt idx="2">
                  <c:v>INL</c:v>
                </c:pt>
                <c:pt idx="3">
                  <c:v>IVEM</c:v>
                </c:pt>
                <c:pt idx="4">
                  <c:v>LANL</c:v>
                </c:pt>
                <c:pt idx="5">
                  <c:v>MIBL</c:v>
                </c:pt>
                <c:pt idx="6">
                  <c:v>MIT</c:v>
                </c:pt>
                <c:pt idx="7">
                  <c:v>NCSU</c:v>
                </c:pt>
                <c:pt idx="8">
                  <c:v>ORNL</c:v>
                </c:pt>
                <c:pt idx="9">
                  <c:v>OSU</c:v>
                </c:pt>
                <c:pt idx="10">
                  <c:v>PNNL</c:v>
                </c:pt>
                <c:pt idx="11">
                  <c:v>SNL</c:v>
                </c:pt>
                <c:pt idx="12">
                  <c:v>TAMU</c:v>
                </c:pt>
                <c:pt idx="13">
                  <c:v>UCB</c:v>
                </c:pt>
                <c:pt idx="14">
                  <c:v>UW</c:v>
                </c:pt>
              </c:strCache>
            </c:strRef>
          </c:cat>
          <c:val>
            <c:numRef>
              <c:f>'FY 20 Facility Requests'!$B$4:$B$18</c:f>
              <c:numCache>
                <c:formatCode>General</c:formatCode>
                <c:ptCount val="15"/>
                <c:pt idx="0">
                  <c:v>2</c:v>
                </c:pt>
                <c:pt idx="1">
                  <c:v>10</c:v>
                </c:pt>
                <c:pt idx="2">
                  <c:v>16</c:v>
                </c:pt>
                <c:pt idx="3">
                  <c:v>9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8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A89-42CB-8851-0650AD206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500"/>
        <c:shape val="box"/>
        <c:axId val="725038600"/>
        <c:axId val="725039256"/>
        <c:axId val="0"/>
      </c:bar3DChart>
      <c:catAx>
        <c:axId val="725038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25039256"/>
        <c:crosses val="autoZero"/>
        <c:auto val="1"/>
        <c:lblAlgn val="ctr"/>
        <c:lblOffset val="100"/>
        <c:noMultiLvlLbl val="0"/>
      </c:catAx>
      <c:valAx>
        <c:axId val="7250392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2503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22827701008492"/>
          <c:y val="0.89719721322487567"/>
          <c:w val="0.23537985781608672"/>
          <c:h val="4.161057489645119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8-4592-849D-D4DBB3B1F0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8-4592-849D-D4DBB3B1F0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8-4592-849D-D4DBB3B1F0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C8-4592-849D-D4DBB3B1F0C5}"/>
              </c:ext>
            </c:extLst>
          </c:dPt>
          <c:dLbls>
            <c:dLbl>
              <c:idx val="0"/>
              <c:layout>
                <c:manualLayout>
                  <c:x val="-0.12697651131800944"/>
                  <c:y val="-0.1502427821522309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C8-4592-849D-D4DBB3B1F0C5}"/>
                </c:ext>
              </c:extLst>
            </c:dLbl>
            <c:dLbl>
              <c:idx val="1"/>
              <c:layout>
                <c:manualLayout>
                  <c:x val="0.10395087988162553"/>
                  <c:y val="-7.463703389371738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8-4592-849D-D4DBB3B1F0C5}"/>
                </c:ext>
              </c:extLst>
            </c:dLbl>
            <c:dLbl>
              <c:idx val="2"/>
              <c:layout>
                <c:manualLayout>
                  <c:x val="0.12218443540038544"/>
                  <c:y val="0.1859160834062408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C8-4592-849D-D4DBB3B1F0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'Submitted institution breakdown'!$A$3:$A$6</c:f>
              <c:strCache>
                <c:ptCount val="4"/>
                <c:pt idx="0">
                  <c:v>US Universities</c:v>
                </c:pt>
                <c:pt idx="1">
                  <c:v>National Laboratories</c:v>
                </c:pt>
                <c:pt idx="2">
                  <c:v>Foreign Institutions</c:v>
                </c:pt>
                <c:pt idx="3">
                  <c:v>Industry</c:v>
                </c:pt>
              </c:strCache>
            </c:strRef>
          </c:cat>
          <c:val>
            <c:numRef>
              <c:f>'Submitted institution breakdown'!$B$3:$B$6</c:f>
              <c:numCache>
                <c:formatCode>General</c:formatCode>
                <c:ptCount val="4"/>
                <c:pt idx="0">
                  <c:v>27</c:v>
                </c:pt>
                <c:pt idx="1">
                  <c:v>9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C8-4592-849D-D4DBB3B1F0C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CC8-4592-849D-D4DBB3B1F0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CC8-4592-849D-D4DBB3B1F0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CC8-4592-849D-D4DBB3B1F0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CC8-4592-849D-D4DBB3B1F0C5}"/>
              </c:ext>
            </c:extLst>
          </c:dPt>
          <c:cat>
            <c:strRef>
              <c:f>'Submitted institution breakdown'!$A$3:$A$6</c:f>
              <c:strCache>
                <c:ptCount val="4"/>
                <c:pt idx="0">
                  <c:v>US Universities</c:v>
                </c:pt>
                <c:pt idx="1">
                  <c:v>National Laboratories</c:v>
                </c:pt>
                <c:pt idx="2">
                  <c:v>Foreign Institutions</c:v>
                </c:pt>
                <c:pt idx="3">
                  <c:v>Industry</c:v>
                </c:pt>
              </c:strCache>
            </c:strRef>
          </c:cat>
          <c:val>
            <c:numRef>
              <c:f>'Submitted institution breakdown'!$C$3:$C$6</c:f>
              <c:numCache>
                <c:formatCode>0%</c:formatCode>
                <c:ptCount val="4"/>
                <c:pt idx="0">
                  <c:v>0.61363636363636365</c:v>
                </c:pt>
                <c:pt idx="1">
                  <c:v>0.20454545454545456</c:v>
                </c:pt>
                <c:pt idx="2">
                  <c:v>0.13636363636363635</c:v>
                </c:pt>
                <c:pt idx="3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CC8-4592-849D-D4DBB3B1F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26789758103501"/>
          <c:y val="0.35662402229661416"/>
          <c:w val="0.41707140834800899"/>
          <c:h val="0.37513123359580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0.80819</cdr:x>
      <cdr:y>0.91611</cdr:y>
    </cdr:from>
    <cdr:to>
      <cdr:x>0.98883</cdr:x>
      <cdr:y>0.95507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FA66C3-18EE-49BB-B520-702A0D166A4A}"/>
            </a:ext>
          </a:extLst>
        </cdr:cNvPr>
        <cdr:cNvSpPr txBox="1"/>
      </cdr:nvSpPr>
      <cdr:spPr>
        <a:xfrm xmlns:a="http://schemas.openxmlformats.org/drawingml/2006/main">
          <a:off x="8275506" y="5389654"/>
          <a:ext cx="1849673" cy="229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C39CFB-61FB-EB47-AF6B-E92310346A53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15C0A5-A151-CC4E-8D1F-0E6AA26D1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5889B6-DA44-8142-A4E5-5B931A87380F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86B1DB-C0BE-0C4C-AB9D-5858AAC361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6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512952-A6A4-4ADA-B6C5-EB4E4155D29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524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5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3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87" y="0"/>
            <a:ext cx="141979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79102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40715" y="5329825"/>
            <a:ext cx="6828426" cy="1528175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760428" y="2695147"/>
            <a:ext cx="5915273" cy="63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5669280" y="3208842"/>
            <a:ext cx="3006421" cy="63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sz="1800" dirty="0"/>
              <a:t>Click to edit Master title style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11202" y="1029178"/>
            <a:ext cx="5915273" cy="589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baseline="0">
                <a:solidFill>
                  <a:schemeClr val="accent1">
                    <a:lumMod val="75000"/>
                  </a:schemeClr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338186" y="1828728"/>
            <a:ext cx="5288289" cy="381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42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0" i="0"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0628" y="6492875"/>
            <a:ext cx="2057400" cy="365125"/>
          </a:xfrm>
        </p:spPr>
        <p:txBody>
          <a:bodyPr/>
          <a:lstStyle/>
          <a:p>
            <a:fld id="{E569981E-FEC7-DB4B-9B5C-7EF887FBFA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436688"/>
            <a:ext cx="7886700" cy="4801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67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0" i="0"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1" y="1393825"/>
            <a:ext cx="3868193" cy="4919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47157" y="1393825"/>
            <a:ext cx="3868194" cy="4919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98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7324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14365" y="6492875"/>
            <a:ext cx="2057400" cy="365125"/>
          </a:xfrm>
        </p:spPr>
        <p:txBody>
          <a:bodyPr/>
          <a:lstStyle/>
          <a:p>
            <a:fld id="{E569981E-FEC7-DB4B-9B5C-7EF887FBFA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87" y="0"/>
            <a:ext cx="141979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79102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40715" y="5329825"/>
            <a:ext cx="6828426" cy="1528175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760428" y="2695147"/>
            <a:ext cx="5915273" cy="63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5669280" y="3208842"/>
            <a:ext cx="3006421" cy="63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sz="1800" dirty="0"/>
              <a:t>Click to edit Master title style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11202" y="1029178"/>
            <a:ext cx="5915273" cy="589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>
                <a:solidFill>
                  <a:schemeClr val="accent5">
                    <a:lumMod val="75000"/>
                  </a:schemeClr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338186" y="1828728"/>
            <a:ext cx="5288289" cy="381000"/>
          </a:xfrm>
        </p:spPr>
        <p:txBody>
          <a:bodyPr/>
          <a:lstStyle>
            <a:lvl1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7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470971"/>
            <a:ext cx="9144000" cy="1411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070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0198"/>
            <a:ext cx="7886700" cy="1074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062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981E-FEC7-DB4B-9B5C-7EF887FBFA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A17E-A8D8-4CD8-828B-6AD232D575E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8650" y="1454456"/>
            <a:ext cx="7886700" cy="4722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535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1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>
          <a:solidFill>
            <a:schemeClr val="accent1">
              <a:lumMod val="75000"/>
            </a:schemeClr>
          </a:solidFill>
          <a:latin typeface="Helvetica Condensed Medium"/>
          <a:ea typeface="Helvetica Condensed Medium"/>
          <a:cs typeface="Helvetica Condensed Medium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995"/>
        </a:buClr>
        <a:buSzPct val="85000"/>
        <a:buFont typeface="Wingdings" panose="05000000000000000000" pitchFamily="2" charset="2"/>
        <a:buChar char="Ø"/>
        <a:defRPr sz="2000" b="0" i="0" kern="1200" baseline="0">
          <a:solidFill>
            <a:schemeClr val="accent1">
              <a:lumMod val="75000"/>
            </a:schemeClr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100000"/>
        <a:buFont typeface="Wingdings" charset="2"/>
        <a:buChar char="§"/>
        <a:defRPr sz="1800" b="0" i="0" kern="1200" baseline="0">
          <a:solidFill>
            <a:schemeClr val="accent1">
              <a:lumMod val="75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§"/>
        <a:defRPr sz="1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www.pngall.com/2018-calendar-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lendarpedia.co.uk/two-year-calendar-2018-2019-excel-templates.html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3996" y="1765554"/>
            <a:ext cx="6692479" cy="58957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Rapid Turnaround Experiments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82470" y="1194834"/>
            <a:ext cx="3795530" cy="381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Nuclear Science User Facilities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56036" y="3593002"/>
            <a:ext cx="3605079" cy="776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99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9817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Jeff Benson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Rapid Turnaround Experiments Administrator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79554" y="4612199"/>
            <a:ext cx="2343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NSUF Annual Review</a:t>
            </a:r>
            <a:br>
              <a:rPr lang="en-US" altLang="en-US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November 9-10, 2020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78000" y="6394994"/>
            <a:ext cx="1906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INL/MIS-20-00723</a:t>
            </a:r>
          </a:p>
        </p:txBody>
      </p:sp>
    </p:spTree>
    <p:extLst>
      <p:ext uri="{BB962C8B-B14F-4D97-AF65-F5344CB8AC3E}">
        <p14:creationId xmlns:p14="http://schemas.microsoft.com/office/powerpoint/2010/main" val="40650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EE81-83DA-4C7E-B9B3-FBC26966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0198"/>
            <a:ext cx="7886700" cy="1074060"/>
          </a:xfrm>
        </p:spPr>
        <p:txBody>
          <a:bodyPr/>
          <a:lstStyle/>
          <a:p>
            <a:pPr algn="ctr"/>
            <a:r>
              <a:rPr lang="en-US" dirty="0"/>
              <a:t>FY 20 Award by Institution Type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1A2CA0-DD93-4B67-B7DE-31DE96A59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80574"/>
              </p:ext>
            </p:extLst>
          </p:nvPr>
        </p:nvGraphicFramePr>
        <p:xfrm>
          <a:off x="1560698" y="1406502"/>
          <a:ext cx="6149709" cy="404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Worksheet" r:id="rId3" imgW="1781138" imgH="1171575" progId="Excel.Sheet.12">
                  <p:embed/>
                </p:oleObj>
              </mc:Choice>
              <mc:Fallback>
                <p:oleObj name="Worksheet" r:id="rId3" imgW="1781138" imgH="1171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0698" y="1406502"/>
                        <a:ext cx="6149709" cy="404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84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50623" y="190198"/>
            <a:ext cx="7886700" cy="107406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n-US" sz="2400" b="1" dirty="0"/>
            </a:br>
            <a:r>
              <a:rPr lang="en-US" sz="2400" b="1" dirty="0"/>
              <a:t>Contact Information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021758" y="1349181"/>
            <a:ext cx="2744430" cy="1260457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Jeff Benson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(208) 526-3841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Jeff.Benson@INL.gov</a:t>
            </a:r>
          </a:p>
        </p:txBody>
      </p:sp>
      <p:pic>
        <p:nvPicPr>
          <p:cNvPr id="7" name="Picture 9" descr="14-50260-R3_NSUF_Logo_Stacked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4" y="2507112"/>
            <a:ext cx="5812894" cy="2904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0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1"/>
          <p:cNvSpPr>
            <a:spLocks noGrp="1"/>
          </p:cNvSpPr>
          <p:nvPr>
            <p:ph type="title"/>
          </p:nvPr>
        </p:nvSpPr>
        <p:spPr>
          <a:xfrm>
            <a:off x="2324588" y="303648"/>
            <a:ext cx="4490427" cy="716387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NSUF RTE Overview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282" y="1407408"/>
            <a:ext cx="5418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1" eaLnBrk="0" hangingPunct="0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Rapid Turnaround Experiments (RTEs) offer researchers the opportunity to perform irradiation effects studies of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limited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 scope on a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small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 number of samples. Completion of RTE projects is expected within 9 months of award. Irradiation experiments that require use of the ATR, MITR, TREAT or HFIR reactors do not qualify as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rapid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 turnaround experiments.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7564" y="3940328"/>
            <a:ext cx="36643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lvl="1" eaLnBrk="0" hangingPunct="0">
              <a:spcAft>
                <a:spcPts val="12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RTE solicitations are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typically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 on a four-month cycle from the opening of the call to announcement of awards.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"/>
          <a:stretch/>
        </p:blipFill>
        <p:spPr>
          <a:xfrm>
            <a:off x="5622588" y="1270865"/>
            <a:ext cx="2957208" cy="4131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"/>
          <a:stretch/>
        </p:blipFill>
        <p:spPr>
          <a:xfrm>
            <a:off x="5037642" y="3933319"/>
            <a:ext cx="3373083" cy="21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8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F3950A-CB19-4B2C-A7D9-3A2C1292071D}"/>
              </a:ext>
            </a:extLst>
          </p:cNvPr>
          <p:cNvSpPr txBox="1"/>
          <p:nvPr/>
        </p:nvSpPr>
        <p:spPr>
          <a:xfrm>
            <a:off x="0" y="652462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www.pngall.com/2018-calendar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B44CA63-026B-41A8-BC95-252E9223DA1C}"/>
              </a:ext>
            </a:extLst>
          </p:cNvPr>
          <p:cNvGrpSpPr/>
          <p:nvPr/>
        </p:nvGrpSpPr>
        <p:grpSpPr>
          <a:xfrm>
            <a:off x="263807" y="977658"/>
            <a:ext cx="8650651" cy="5477242"/>
            <a:chOff x="352081" y="1283033"/>
            <a:chExt cx="8478361" cy="524159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63DF4D5-5BD9-4E6E-9C74-E575CA4937D7}"/>
                </a:ext>
              </a:extLst>
            </p:cNvPr>
            <p:cNvGrpSpPr/>
            <p:nvPr/>
          </p:nvGrpSpPr>
          <p:grpSpPr>
            <a:xfrm>
              <a:off x="352081" y="1283033"/>
              <a:ext cx="8478361" cy="5241592"/>
              <a:chOff x="309663" y="1131790"/>
              <a:chExt cx="8478361" cy="524159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9E3F233-9B17-4FAA-8D38-54D6AC686879}"/>
                  </a:ext>
                </a:extLst>
              </p:cNvPr>
              <p:cNvGrpSpPr/>
              <p:nvPr/>
            </p:nvGrpSpPr>
            <p:grpSpPr>
              <a:xfrm>
                <a:off x="309663" y="1131790"/>
                <a:ext cx="8478361" cy="5241592"/>
                <a:chOff x="107108" y="755374"/>
                <a:chExt cx="8649267" cy="5347252"/>
              </a:xfrm>
              <a:solidFill>
                <a:schemeClr val="bg1"/>
              </a:solidFill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493E6F62-CFD5-4D45-9081-929D1F1EC2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t="58428" b="3055"/>
                <a:stretch/>
              </p:blipFill>
              <p:spPr>
                <a:xfrm>
                  <a:off x="141369" y="2932044"/>
                  <a:ext cx="8615006" cy="317058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4B35397-F36B-4D21-9A37-C956C9CF36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t="27054" b="54349"/>
                <a:stretch/>
              </p:blipFill>
              <p:spPr>
                <a:xfrm>
                  <a:off x="107108" y="755374"/>
                  <a:ext cx="8615006" cy="1768059"/>
                </a:xfrm>
                <a:prstGeom prst="rect">
                  <a:avLst/>
                </a:prstGeom>
                <a:grpFill/>
              </p:spPr>
            </p:pic>
          </p:grp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F36D3AC-E5BC-4CEC-ADC0-4CD5392D8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3708" y="2286000"/>
                <a:ext cx="4924316" cy="0"/>
              </a:xfrm>
              <a:prstGeom prst="straightConnector1">
                <a:avLst/>
              </a:prstGeom>
              <a:ln w="1270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822A4DC-EE42-4BD3-A3E8-945A044F41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8678" y="4147930"/>
                <a:ext cx="6905762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A2EF87-C3F8-4E18-AC74-C8252E52E6AA}"/>
                  </a:ext>
                </a:extLst>
              </p:cNvPr>
              <p:cNvSpPr txBox="1"/>
              <p:nvPr/>
            </p:nvSpPr>
            <p:spPr>
              <a:xfrm>
                <a:off x="3963967" y="3866651"/>
                <a:ext cx="158571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2nd Call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9D8DC6-6022-423F-8F55-634CA308156A}"/>
                </a:ext>
              </a:extLst>
            </p:cNvPr>
            <p:cNvSpPr txBox="1"/>
            <p:nvPr/>
          </p:nvSpPr>
          <p:spPr>
            <a:xfrm>
              <a:off x="5390062" y="2175632"/>
              <a:ext cx="142023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5B9BD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  <a:r>
                <a:rPr lang="en-US" sz="2800" b="1" baseline="30000" dirty="0">
                  <a:solidFill>
                    <a:srgbClr val="5B9BD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</a:t>
              </a:r>
              <a:r>
                <a:rPr lang="en-US" sz="2800" b="1" dirty="0">
                  <a:solidFill>
                    <a:srgbClr val="5B9BD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Call</a:t>
              </a: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049EE6D9-95ED-47E7-A728-3B5D652C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839" y="221888"/>
            <a:ext cx="4490427" cy="716387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FY 2020 RTE Calls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B6E8BF-07A0-4A77-A6A4-431E27902A26}"/>
              </a:ext>
            </a:extLst>
          </p:cNvPr>
          <p:cNvSpPr txBox="1"/>
          <p:nvPr/>
        </p:nvSpPr>
        <p:spPr>
          <a:xfrm>
            <a:off x="263807" y="588323"/>
            <a:ext cx="100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C54B7-0DFC-4A2B-B8B2-9CB09EBEABC0}"/>
              </a:ext>
            </a:extLst>
          </p:cNvPr>
          <p:cNvSpPr txBox="1"/>
          <p:nvPr/>
        </p:nvSpPr>
        <p:spPr>
          <a:xfrm>
            <a:off x="298073" y="2843574"/>
            <a:ext cx="100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2020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F0174A-CC41-4CE3-A98B-5C6E3FCC151A}"/>
              </a:ext>
            </a:extLst>
          </p:cNvPr>
          <p:cNvCxnSpPr>
            <a:cxnSpLocks/>
          </p:cNvCxnSpPr>
          <p:nvPr/>
        </p:nvCxnSpPr>
        <p:spPr>
          <a:xfrm>
            <a:off x="383403" y="5836664"/>
            <a:ext cx="1212922" cy="0"/>
          </a:xfrm>
          <a:prstGeom prst="straightConnector1">
            <a:avLst/>
          </a:prstGeom>
          <a:ln w="1270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53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33400" y="455613"/>
            <a:ext cx="80772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</a:pPr>
            <a:r>
              <a:rPr lang="en-US" sz="3500" dirty="0">
                <a:latin typeface="Helvetica Condensed Medium"/>
                <a:ea typeface="ＭＳ Ｐゴシック"/>
                <a:cs typeface="ＭＳ Ｐゴシック"/>
              </a:rPr>
              <a:t> 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ＭＳ Ｐゴシック"/>
                <a:cs typeface="ＭＳ Ｐゴシック"/>
              </a:rPr>
              <a:t>NSUF RTE Proposal Review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04800" y="1088212"/>
            <a:ext cx="82296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lvl="1" eaLnBrk="0" hangingPunct="0"/>
            <a:r>
              <a:rPr lang="en-US" dirty="0">
                <a:latin typeface="Helvetica Condensed Medium"/>
                <a:ea typeface="ＭＳ Ｐゴシック"/>
                <a:cs typeface="ＭＳ Ｐゴシック"/>
              </a:rPr>
              <a:t>Rapid Turnaround Experiments (RTEs) receive three different reviews</a:t>
            </a:r>
          </a:p>
          <a:p>
            <a:pPr marL="292100" lvl="1" eaLnBrk="0" hangingPunct="0"/>
            <a:endParaRPr lang="en-US" dirty="0">
              <a:latin typeface="Helvetica Condensed Medium"/>
              <a:ea typeface="ＭＳ Ｐゴシック"/>
              <a:cs typeface="ＭＳ Ｐゴシック"/>
            </a:endParaRPr>
          </a:p>
          <a:p>
            <a:pPr marL="577850" lvl="1" indent="-28575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Condensed Medium"/>
                <a:ea typeface="ＭＳ Ｐゴシック"/>
                <a:cs typeface="ＭＳ Ｐゴシック"/>
              </a:rPr>
              <a:t>All rapid turnaround experiment proposals are reviewed for feasibility, program relevance and scientific merit.</a:t>
            </a:r>
          </a:p>
          <a:p>
            <a:pPr marL="292100" lvl="1" eaLnBrk="0" hangingPunct="0"/>
            <a:endParaRPr lang="en-US" sz="2000" dirty="0">
              <a:latin typeface="Helvetica Condensed Medium"/>
              <a:ea typeface="ＭＳ Ｐゴシック"/>
              <a:cs typeface="ＭＳ Ｐゴシック"/>
            </a:endParaRPr>
          </a:p>
          <a:p>
            <a:pPr marL="577850" lvl="1" indent="-28575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Condensed Medium"/>
                <a:ea typeface="ＭＳ Ｐゴシック"/>
                <a:cs typeface="ＭＳ Ｐゴシック"/>
              </a:rPr>
              <a:t>NSUF makes every effort to match reviewers' expertise to the proposal's research areas. Proposals are scored on scientific merit (50%), technical feasibility (30%), and capability of the group (20%). </a:t>
            </a:r>
          </a:p>
          <a:p>
            <a:pPr marL="292100" lvl="1" eaLnBrk="0" hangingPunct="0"/>
            <a:endParaRPr lang="en-US" sz="2000" dirty="0">
              <a:latin typeface="Helvetica Condensed Medium"/>
              <a:ea typeface="ＭＳ Ｐゴシック"/>
              <a:cs typeface="ＭＳ Ｐゴシック"/>
            </a:endParaRPr>
          </a:p>
          <a:p>
            <a:pPr marL="577850" lvl="1" indent="-28575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Condensed Medium"/>
              </a:rPr>
              <a:t>Brenden Heidrich (NSUF) and Simon Pimblot (NSUF) and Tansel Selekler (DOE) perform the relevance reviews. </a:t>
            </a:r>
          </a:p>
          <a:p>
            <a:pPr marL="577850" lvl="1" indent="-285750" eaLnBrk="0" hangingPunct="0">
              <a:buFont typeface="Arial" panose="020B0604020202020204" pitchFamily="34" charset="0"/>
              <a:buChar char="•"/>
            </a:pPr>
            <a:endParaRPr lang="en-US" sz="2000" dirty="0">
              <a:latin typeface="Helvetica Condensed Medium"/>
            </a:endParaRPr>
          </a:p>
          <a:p>
            <a:pPr marL="577850" lvl="1" indent="-28575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Condensed Medium"/>
              </a:rPr>
              <a:t>Proposals are also reviewed for feasibility at INL and partner facilities.</a:t>
            </a:r>
            <a:endParaRPr lang="en-US" sz="2000" dirty="0">
              <a:latin typeface="Helvetica Condensed Medium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3547-3A48-4B49-9091-9FEF4261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RTE Solicitation Review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76CAF-1BA8-4706-BA17-F60E7E92F7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72007"/>
            <a:ext cx="7662943" cy="4409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5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0591-0915-4B08-BD30-AD21688C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720" y="144042"/>
            <a:ext cx="4604039" cy="6872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RTE Proposals/Awards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9BF5CA8-ECAF-4396-A11D-325317B58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68066"/>
              </p:ext>
            </p:extLst>
          </p:nvPr>
        </p:nvGraphicFramePr>
        <p:xfrm>
          <a:off x="433953" y="720672"/>
          <a:ext cx="7921889" cy="460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695112C-B7D3-4369-ACD3-DF4438E05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34284"/>
              </p:ext>
            </p:extLst>
          </p:nvPr>
        </p:nvGraphicFramePr>
        <p:xfrm>
          <a:off x="404247" y="5323280"/>
          <a:ext cx="8305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4" imgW="8305859" imgH="781050" progId="Excel.Sheet.12">
                  <p:embed/>
                </p:oleObj>
              </mc:Choice>
              <mc:Fallback>
                <p:oleObj name="Worksheet" r:id="rId4" imgW="8305859" imgH="781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247" y="5323280"/>
                        <a:ext cx="83058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36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5198-0F18-4EB1-B7AA-F230FE33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927" y="180471"/>
            <a:ext cx="3600146" cy="568559"/>
          </a:xfrm>
        </p:spPr>
        <p:txBody>
          <a:bodyPr>
            <a:normAutofit fontScale="90000"/>
          </a:bodyPr>
          <a:lstStyle/>
          <a:p>
            <a:r>
              <a:rPr lang="en-US" dirty="0"/>
              <a:t>Facility Requests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E62679-2571-46BA-B977-F5B4708D7E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267412"/>
              </p:ext>
            </p:extLst>
          </p:nvPr>
        </p:nvGraphicFramePr>
        <p:xfrm>
          <a:off x="170482" y="749030"/>
          <a:ext cx="9453966" cy="543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14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830"/>
            <a:ext cx="7886700" cy="53592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NSUF RTE Growth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16CBBE-D91E-4C23-AE79-92DBEF43CCCB}"/>
              </a:ext>
            </a:extLst>
          </p:cNvPr>
          <p:cNvSpPr/>
          <p:nvPr/>
        </p:nvSpPr>
        <p:spPr>
          <a:xfrm>
            <a:off x="2329829" y="595977"/>
            <a:ext cx="4484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>
              <a:buClr>
                <a:schemeClr val="accent4">
                  <a:lumMod val="75000"/>
                </a:schemeClr>
              </a:buClr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168 Submittals from 44 institutions</a:t>
            </a:r>
            <a:endParaRPr lang="en-US" sz="1500" b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42A86-8FED-41B7-B432-41596DAACC75}"/>
              </a:ext>
            </a:extLst>
          </p:cNvPr>
          <p:cNvSpPr txBox="1"/>
          <p:nvPr/>
        </p:nvSpPr>
        <p:spPr>
          <a:xfrm>
            <a:off x="129033" y="1046614"/>
            <a:ext cx="265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27 U.S. Universities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623C4F-4212-477C-856C-0BEAA42C9CEB}"/>
              </a:ext>
            </a:extLst>
          </p:cNvPr>
          <p:cNvSpPr txBox="1"/>
          <p:nvPr/>
        </p:nvSpPr>
        <p:spPr>
          <a:xfrm>
            <a:off x="93479" y="3803192"/>
            <a:ext cx="296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 Foreign Institutions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2F6239-A7F6-4A2C-971E-371E73CD3702}"/>
              </a:ext>
            </a:extLst>
          </p:cNvPr>
          <p:cNvSpPr txBox="1"/>
          <p:nvPr/>
        </p:nvSpPr>
        <p:spPr>
          <a:xfrm>
            <a:off x="2917132" y="3787742"/>
            <a:ext cx="296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 National Laboratories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CDA9B0-B780-47B8-A808-5CED681BAD11}"/>
              </a:ext>
            </a:extLst>
          </p:cNvPr>
          <p:cNvGrpSpPr/>
          <p:nvPr/>
        </p:nvGrpSpPr>
        <p:grpSpPr>
          <a:xfrm>
            <a:off x="3708921" y="6130215"/>
            <a:ext cx="1820090" cy="261610"/>
            <a:chOff x="3602790" y="5817223"/>
            <a:chExt cx="2044111" cy="2616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113CC4-D6DB-4786-9A14-0E00BC766981}"/>
                </a:ext>
              </a:extLst>
            </p:cNvPr>
            <p:cNvSpPr txBox="1"/>
            <p:nvPr/>
          </p:nvSpPr>
          <p:spPr>
            <a:xfrm>
              <a:off x="3739548" y="5817223"/>
              <a:ext cx="9143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Proposals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7A628E-2CD7-4736-81CF-A3173F1D3EC1}"/>
                </a:ext>
              </a:extLst>
            </p:cNvPr>
            <p:cNvSpPr txBox="1"/>
            <p:nvPr/>
          </p:nvSpPr>
          <p:spPr>
            <a:xfrm>
              <a:off x="4784233" y="5817223"/>
              <a:ext cx="8626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Awards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F10D76-0C7F-47BB-B4EB-927CC8D41469}"/>
                </a:ext>
              </a:extLst>
            </p:cNvPr>
            <p:cNvSpPr/>
            <p:nvPr/>
          </p:nvSpPr>
          <p:spPr>
            <a:xfrm>
              <a:off x="3602790" y="5862171"/>
              <a:ext cx="122017" cy="167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E5C72FD-129B-44AC-91FC-F42468BA63C7}"/>
                </a:ext>
              </a:extLst>
            </p:cNvPr>
            <p:cNvSpPr/>
            <p:nvPr/>
          </p:nvSpPr>
          <p:spPr>
            <a:xfrm>
              <a:off x="4653948" y="5862171"/>
              <a:ext cx="130286" cy="16729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14354B-5505-4800-AFFC-495909410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40045"/>
              </p:ext>
            </p:extLst>
          </p:nvPr>
        </p:nvGraphicFramePr>
        <p:xfrm>
          <a:off x="3023630" y="4157079"/>
          <a:ext cx="3033048" cy="1775460"/>
        </p:xfrm>
        <a:graphic>
          <a:graphicData uri="http://schemas.openxmlformats.org/drawingml/2006/table">
            <a:tbl>
              <a:tblPr/>
              <a:tblGrid>
                <a:gridCol w="3033048">
                  <a:extLst>
                    <a:ext uri="{9D8B030D-6E8A-4147-A177-3AD203B41FA5}">
                      <a16:colId xmlns:a16="http://schemas.microsoft.com/office/drawing/2014/main" val="92188875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Argonne National Laboratory</a:t>
                      </a: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Brookhaven National Laboratory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7834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Idaho National Laboratory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8136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Lawrence Livermore National Laboratory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6827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Los Alamos National Laboratory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6817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NASA Langley Research 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057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Oak Ridge National Laboratory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3303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Sandia National Laboratory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3281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Fermi National Accelerator Laboratory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1937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2944F83-4A33-4F10-BD38-388B43225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36558"/>
              </p:ext>
            </p:extLst>
          </p:nvPr>
        </p:nvGraphicFramePr>
        <p:xfrm>
          <a:off x="199978" y="4163371"/>
          <a:ext cx="4597400" cy="2400300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178386227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Canadian Nuclear Laboratories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8284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Leoben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1604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Nagoya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890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Queen's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5759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Huddersfield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6789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Oxford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270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C6591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372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30549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3565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30549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410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C6591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9662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C6591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0942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30549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54917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7CECD61-31FE-41ED-A80E-1C950A672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95062"/>
              </p:ext>
            </p:extLst>
          </p:nvPr>
        </p:nvGraphicFramePr>
        <p:xfrm>
          <a:off x="202610" y="1461054"/>
          <a:ext cx="4597400" cy="2200275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31866166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California Polytechnic State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491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Clemson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889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Idaho State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156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Massachusetts Institute of Technology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6394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Missouri Science and Technology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8656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North Carolina State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8007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Oregon State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5202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Purdue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7989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Rensselaer Polytechnic Institute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097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Stanford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1767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Stony Brook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09501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86CED59-853A-4E88-9643-13A4B4E99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72846"/>
              </p:ext>
            </p:extLst>
          </p:nvPr>
        </p:nvGraphicFramePr>
        <p:xfrm>
          <a:off x="3479362" y="1461054"/>
          <a:ext cx="4597400" cy="2200275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6550570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Texas A&amp;M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2214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Ohio State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7741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Alabama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1082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California- Los Angles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8915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California-Berkeley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534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California-Irvine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5163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Florida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3028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Idaho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3525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Illinois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8599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Michigan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5192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Nebraska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46287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00B0CDA-2576-4512-ACA8-4A2BAED07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11089"/>
              </p:ext>
            </p:extLst>
          </p:nvPr>
        </p:nvGraphicFramePr>
        <p:xfrm>
          <a:off x="6135009" y="1461054"/>
          <a:ext cx="4597400" cy="2200275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1817613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New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8135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North Texas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6304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Tennessee-Knoxville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7812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University of Wisconsin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37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Virginia Tech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9994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C6591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7679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F4E78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9292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C6591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1512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F4E78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9410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F4E78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6258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C6591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2231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0A5333-D6FA-4D0A-9755-C0A8E118CC46}"/>
              </a:ext>
            </a:extLst>
          </p:cNvPr>
          <p:cNvSpPr txBox="1"/>
          <p:nvPr/>
        </p:nvSpPr>
        <p:spPr>
          <a:xfrm>
            <a:off x="5954203" y="3774737"/>
            <a:ext cx="309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Industrial Organizations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C54EAD-8953-4F41-86EE-47059C1D5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28610"/>
              </p:ext>
            </p:extLst>
          </p:nvPr>
        </p:nvGraphicFramePr>
        <p:xfrm>
          <a:off x="6065183" y="4172524"/>
          <a:ext cx="3033048" cy="1608494"/>
        </p:xfrm>
        <a:graphic>
          <a:graphicData uri="http://schemas.openxmlformats.org/drawingml/2006/table">
            <a:tbl>
              <a:tblPr/>
              <a:tblGrid>
                <a:gridCol w="3033048">
                  <a:extLst>
                    <a:ext uri="{9D8B030D-6E8A-4147-A177-3AD203B41FA5}">
                      <a16:colId xmlns:a16="http://schemas.microsoft.com/office/drawing/2014/main" val="92188875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General Electric Global Research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7834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Radiation Effects Consulting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8136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F4E78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6827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C6591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6817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F4E78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057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C6591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330360"/>
                  </a:ext>
                </a:extLst>
              </a:tr>
              <a:tr h="20831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F4E78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3281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F4E78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19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1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456D-3039-472C-B792-5636F484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Submitted Proposal Institution Type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92785F-37F0-4DE0-917D-8754F588A6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470400"/>
              </p:ext>
            </p:extLst>
          </p:nvPr>
        </p:nvGraphicFramePr>
        <p:xfrm>
          <a:off x="484632" y="1138428"/>
          <a:ext cx="8174736" cy="458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89129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-style.potx" id="{0F7CA267-E06F-4442-8E50-9FB316E2577E}" vid="{8196C169-C6A1-4D6A-863E-ADBD4F0C02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8699</TotalTime>
  <Words>477</Words>
  <Application>Microsoft Office PowerPoint</Application>
  <PresentationFormat>On-screen Show (4:3)</PresentationFormat>
  <Paragraphs>119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Helvetica Condensed Medium</vt:lpstr>
      <vt:lpstr>Wingdings</vt:lpstr>
      <vt:lpstr>1_Office Theme</vt:lpstr>
      <vt:lpstr>Worksheet</vt:lpstr>
      <vt:lpstr>Rapid Turnaround Experiments</vt:lpstr>
      <vt:lpstr>NSUF RTE Overview</vt:lpstr>
      <vt:lpstr>FY 2020 RTE Calls</vt:lpstr>
      <vt:lpstr>PowerPoint Presentation</vt:lpstr>
      <vt:lpstr>RTE Solicitation Review Process</vt:lpstr>
      <vt:lpstr>RTE Proposals/Awards</vt:lpstr>
      <vt:lpstr>Facility Requests</vt:lpstr>
      <vt:lpstr>NSUF RTE Growth</vt:lpstr>
      <vt:lpstr>Submitted Proposal Institution Type</vt:lpstr>
      <vt:lpstr>FY 20 Award by Institution Type</vt:lpstr>
      <vt:lpstr> Contact Information</vt:lpstr>
    </vt:vector>
  </TitlesOfParts>
  <Company>INL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Dain P. White</dc:creator>
  <cp:lastModifiedBy>Jeff B. Benson</cp:lastModifiedBy>
  <cp:revision>538</cp:revision>
  <cp:lastPrinted>2019-07-09T14:58:52Z</cp:lastPrinted>
  <dcterms:created xsi:type="dcterms:W3CDTF">2017-10-10T18:57:14Z</dcterms:created>
  <dcterms:modified xsi:type="dcterms:W3CDTF">2020-10-28T20:18:38Z</dcterms:modified>
</cp:coreProperties>
</file>