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47.JPG" ContentType="image/jpeg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46"/>
  </p:notesMasterIdLst>
  <p:handoutMasterIdLst>
    <p:handoutMasterId r:id="rId47"/>
  </p:handoutMasterIdLst>
  <p:sldIdLst>
    <p:sldId id="256" r:id="rId2"/>
    <p:sldId id="496" r:id="rId3"/>
    <p:sldId id="497" r:id="rId4"/>
    <p:sldId id="260" r:id="rId5"/>
    <p:sldId id="499" r:id="rId6"/>
    <p:sldId id="494" r:id="rId7"/>
    <p:sldId id="299" r:id="rId8"/>
    <p:sldId id="462" r:id="rId9"/>
    <p:sldId id="517" r:id="rId10"/>
    <p:sldId id="312" r:id="rId11"/>
    <p:sldId id="269" r:id="rId12"/>
    <p:sldId id="276" r:id="rId13"/>
    <p:sldId id="518" r:id="rId14"/>
    <p:sldId id="308" r:id="rId15"/>
    <p:sldId id="500" r:id="rId16"/>
    <p:sldId id="511" r:id="rId17"/>
    <p:sldId id="513" r:id="rId18"/>
    <p:sldId id="510" r:id="rId19"/>
    <p:sldId id="305" r:id="rId20"/>
    <p:sldId id="287" r:id="rId21"/>
    <p:sldId id="521" r:id="rId22"/>
    <p:sldId id="478" r:id="rId23"/>
    <p:sldId id="318" r:id="rId24"/>
    <p:sldId id="274" r:id="rId25"/>
    <p:sldId id="280" r:id="rId26"/>
    <p:sldId id="523" r:id="rId27"/>
    <p:sldId id="501" r:id="rId28"/>
    <p:sldId id="516" r:id="rId29"/>
    <p:sldId id="284" r:id="rId30"/>
    <p:sldId id="285" r:id="rId31"/>
    <p:sldId id="290" r:id="rId32"/>
    <p:sldId id="515" r:id="rId33"/>
    <p:sldId id="522" r:id="rId34"/>
    <p:sldId id="514" r:id="rId35"/>
    <p:sldId id="519" r:id="rId36"/>
    <p:sldId id="520" r:id="rId37"/>
    <p:sldId id="524" r:id="rId38"/>
    <p:sldId id="451" r:id="rId39"/>
    <p:sldId id="293" r:id="rId40"/>
    <p:sldId id="294" r:id="rId41"/>
    <p:sldId id="320" r:id="rId42"/>
    <p:sldId id="525" r:id="rId43"/>
    <p:sldId id="297" r:id="rId44"/>
    <p:sldId id="31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B00"/>
    <a:srgbClr val="099500"/>
    <a:srgbClr val="005995"/>
    <a:srgbClr val="0017FF"/>
    <a:srgbClr val="F48C39"/>
    <a:srgbClr val="0600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/>
    <p:restoredTop sz="91945"/>
  </p:normalViewPr>
  <p:slideViewPr>
    <p:cSldViewPr snapToGrid="0" snapToObjects="1">
      <p:cViewPr varScale="1">
        <p:scale>
          <a:sx n="200" d="100"/>
          <a:sy n="200" d="100"/>
        </p:scale>
        <p:origin x="2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fsgp\Home\PIMBSM\NSUF\NSUF%20Portfolio\Clariv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Distribution of RTE Awards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C7-6749-AFA1-8CF997C480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C7-6749-AFA1-8CF997C480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C7-6749-AFA1-8CF997C480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C7-6749-AFA1-8CF997C480D0}"/>
              </c:ext>
            </c:extLst>
          </c:dPt>
          <c:dLbls>
            <c:dLbl>
              <c:idx val="0"/>
              <c:layout>
                <c:manualLayout>
                  <c:x val="-0.10755040342179445"/>
                  <c:y val="-0.1641371391076115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C7-6749-AFA1-8CF997C480D0}"/>
                </c:ext>
              </c:extLst>
            </c:dLbl>
            <c:dLbl>
              <c:idx val="1"/>
              <c:layout>
                <c:manualLayout>
                  <c:x val="0.12154758432973656"/>
                  <c:y val="6.110017497812773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C7-6749-AFA1-8CF997C48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 19 Award Breakdown'!$A$3:$A$6</c:f>
              <c:strCache>
                <c:ptCount val="4"/>
                <c:pt idx="0">
                  <c:v>US Universities</c:v>
                </c:pt>
                <c:pt idx="1">
                  <c:v>National Laboratories</c:v>
                </c:pt>
                <c:pt idx="2">
                  <c:v>Foreign Institutions</c:v>
                </c:pt>
                <c:pt idx="3">
                  <c:v>Industry</c:v>
                </c:pt>
              </c:strCache>
            </c:strRef>
          </c:cat>
          <c:val>
            <c:numRef>
              <c:f>'FY 19 Award Breakdown'!$B$3:$B$6</c:f>
              <c:numCache>
                <c:formatCode>General</c:formatCode>
                <c:ptCount val="4"/>
                <c:pt idx="0">
                  <c:v>34</c:v>
                </c:pt>
                <c:pt idx="1">
                  <c:v>16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C7-6749-AFA1-8CF997C480D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9C7-6749-AFA1-8CF997C480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79C7-6749-AFA1-8CF997C480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79C7-6749-AFA1-8CF997C480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79C7-6749-AFA1-8CF997C480D0}"/>
              </c:ext>
            </c:extLst>
          </c:dPt>
          <c:cat>
            <c:strRef>
              <c:f>'FY 19 Award Breakdown'!$A$3:$A$6</c:f>
              <c:strCache>
                <c:ptCount val="4"/>
                <c:pt idx="0">
                  <c:v>US Universities</c:v>
                </c:pt>
                <c:pt idx="1">
                  <c:v>National Laboratories</c:v>
                </c:pt>
                <c:pt idx="2">
                  <c:v>Foreign Institutions</c:v>
                </c:pt>
                <c:pt idx="3">
                  <c:v>Industry</c:v>
                </c:pt>
              </c:strCache>
            </c:strRef>
          </c:cat>
          <c:val>
            <c:numRef>
              <c:f>'FY 19 Award Breakdown'!$C$3:$C$6</c:f>
              <c:numCache>
                <c:formatCode>0%</c:formatCode>
                <c:ptCount val="4"/>
                <c:pt idx="0">
                  <c:v>0.34343434343434343</c:v>
                </c:pt>
                <c:pt idx="1">
                  <c:v>0.16161616161616163</c:v>
                </c:pt>
                <c:pt idx="2">
                  <c:v>4.0404040404040407E-2</c:v>
                </c:pt>
                <c:pt idx="3">
                  <c:v>2.0202020202020204E-2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9C7-6749-AFA1-8CF997C48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678662389423539"/>
          <c:y val="0.31652340332458445"/>
          <c:w val="0.42407757363662874"/>
          <c:h val="0.44607319918343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NSUF Supported </a:t>
            </a:r>
            <a:br>
              <a:rPr lang="en-US"/>
            </a:br>
            <a:r>
              <a:rPr lang="en-US"/>
              <a:t>Peer Reviewed Publications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Year!$A$6:$A$11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Year!$B$6:$B$11</c:f>
              <c:numCache>
                <c:formatCode>General</c:formatCode>
                <c:ptCount val="6"/>
                <c:pt idx="0">
                  <c:v>21</c:v>
                </c:pt>
                <c:pt idx="1">
                  <c:v>28</c:v>
                </c:pt>
                <c:pt idx="2">
                  <c:v>51</c:v>
                </c:pt>
                <c:pt idx="3">
                  <c:v>70</c:v>
                </c:pt>
                <c:pt idx="4">
                  <c:v>97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5-C44A-9CEF-AA1B67953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722528"/>
        <c:axId val="303721872"/>
      </c:barChart>
      <c:catAx>
        <c:axId val="30372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721872"/>
        <c:crosses val="autoZero"/>
        <c:auto val="1"/>
        <c:lblAlgn val="ctr"/>
        <c:lblOffset val="100"/>
        <c:noMultiLvlLbl val="0"/>
      </c:catAx>
      <c:valAx>
        <c:axId val="30372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72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NSUF CINR Partner Utilization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'CINR Funding'!$A$4</c:f>
              <c:strCache>
                <c:ptCount val="1"/>
                <c:pt idx="0">
                  <c:v>Awarded Research</c:v>
                </c:pt>
              </c:strCache>
            </c:strRef>
          </c:tx>
          <c:invertIfNegative val="0"/>
          <c:cat>
            <c:numRef>
              <c:f>'CINR Funding'!$C$2:$N$2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'CINR Funding'!$C$4:$N$4</c:f>
              <c:numCache>
                <c:formatCode>#,##0</c:formatCode>
                <c:ptCount val="6"/>
                <c:pt idx="0">
                  <c:v>4201907</c:v>
                </c:pt>
                <c:pt idx="1">
                  <c:v>10000000</c:v>
                </c:pt>
                <c:pt idx="2">
                  <c:v>9973909</c:v>
                </c:pt>
                <c:pt idx="3">
                  <c:v>8837886</c:v>
                </c:pt>
                <c:pt idx="4">
                  <c:v>16216249</c:v>
                </c:pt>
                <c:pt idx="5">
                  <c:v>3973366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2-6C4C-9E4B-6BB317D1C2E4}"/>
            </c:ext>
          </c:extLst>
        </c:ser>
        <c:ser>
          <c:idx val="0"/>
          <c:order val="1"/>
          <c:tx>
            <c:strRef>
              <c:f>'CINR Funding'!$A$3</c:f>
              <c:strCache>
                <c:ptCount val="1"/>
                <c:pt idx="0">
                  <c:v>Partner Utilization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999467457872112E-3"/>
                  <c:y val="1.6027732542669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633382783673782E-2"/>
                      <c:h val="5.59260710201546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9C2-6C4C-9E4B-6BB317D1C2E4}"/>
                </c:ext>
              </c:extLst>
            </c:dLbl>
            <c:dLbl>
              <c:idx val="1"/>
              <c:layout>
                <c:manualLayout>
                  <c:x val="-6.2801932367149754E-4"/>
                  <c:y val="1.10072147873530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C2-6C4C-9E4B-6BB317D1C2E4}"/>
                </c:ext>
              </c:extLst>
            </c:dLbl>
            <c:dLbl>
              <c:idx val="2"/>
              <c:layout>
                <c:manualLayout>
                  <c:x val="7.5468827266148095E-4"/>
                  <c:y val="1.42488505246979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C2-6C4C-9E4B-6BB317D1C2E4}"/>
                </c:ext>
              </c:extLst>
            </c:dLbl>
            <c:dLbl>
              <c:idx val="3"/>
              <c:layout>
                <c:manualLayout>
                  <c:x val="-3.2713302141597843E-4"/>
                  <c:y val="7.338235870635962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C2-6C4C-9E4B-6BB317D1C2E4}"/>
                </c:ext>
              </c:extLst>
            </c:dLbl>
            <c:dLbl>
              <c:idx val="4"/>
              <c:layout>
                <c:manualLayout>
                  <c:x val="1.0370319430595193E-3"/>
                  <c:y val="7.18667120679484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C2-6C4C-9E4B-6BB317D1C2E4}"/>
                </c:ext>
              </c:extLst>
            </c:dLbl>
            <c:dLbl>
              <c:idx val="5"/>
              <c:layout>
                <c:manualLayout>
                  <c:x val="-1.1411617026132602E-4"/>
                  <c:y val="8.238501478666266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C2-6C4C-9E4B-6BB317D1C2E4}"/>
                </c:ext>
              </c:extLst>
            </c:dLbl>
            <c:dLbl>
              <c:idx val="6"/>
              <c:layout>
                <c:manualLayout>
                  <c:x val="-7.1782308570921723E-3"/>
                  <c:y val="1.48275864061390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C2-6C4C-9E4B-6BB317D1C2E4}"/>
                </c:ext>
              </c:extLst>
            </c:dLbl>
            <c:dLbl>
              <c:idx val="7"/>
              <c:layout>
                <c:manualLayout>
                  <c:x val="-6.1680285174353314E-3"/>
                  <c:y val="1.10071514705381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C2-6C4C-9E4B-6BB317D1C2E4}"/>
                </c:ext>
              </c:extLst>
            </c:dLbl>
            <c:dLbl>
              <c:idx val="8"/>
              <c:layout>
                <c:manualLayout>
                  <c:x val="-6.1680285174353314E-3"/>
                  <c:y val="1.10071514705381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C2-6C4C-9E4B-6BB317D1C2E4}"/>
                </c:ext>
              </c:extLst>
            </c:dLbl>
            <c:dLbl>
              <c:idx val="9"/>
              <c:layout>
                <c:manualLayout>
                  <c:x val="-1.2035243633809766E-2"/>
                  <c:y val="7.338100980358735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440133056455046E-2"/>
                      <c:h val="5.9457107644163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79C2-6C4C-9E4B-6BB317D1C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'CINR Funding'!$C$2:$N$2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'CINR Funding'!$C$3:$N$3</c:f>
              <c:numCache>
                <c:formatCode>#,##0</c:formatCode>
                <c:ptCount val="6"/>
                <c:pt idx="0">
                  <c:v>2101116</c:v>
                </c:pt>
                <c:pt idx="1">
                  <c:v>3248208</c:v>
                </c:pt>
                <c:pt idx="2">
                  <c:v>6713248</c:v>
                </c:pt>
                <c:pt idx="3">
                  <c:v>2754404</c:v>
                </c:pt>
                <c:pt idx="4">
                  <c:v>10047222</c:v>
                </c:pt>
                <c:pt idx="5">
                  <c:v>1854839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9C2-6C4C-9E4B-6BB317D1C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3810976"/>
        <c:axId val="623811368"/>
      </c:barChart>
      <c:catAx>
        <c:axId val="623810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Fiscal Year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623811368"/>
        <c:crosses val="autoZero"/>
        <c:auto val="1"/>
        <c:lblAlgn val="ctr"/>
        <c:lblOffset val="100"/>
        <c:noMultiLvlLbl val="0"/>
      </c:catAx>
      <c:valAx>
        <c:axId val="623811368"/>
        <c:scaling>
          <c:orientation val="minMax"/>
          <c:max val="20000000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400"/>
                </a:pPr>
                <a:r>
                  <a:rPr lang="en-US" sz="1400"/>
                  <a:t>$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623810976"/>
        <c:crosses val="autoZero"/>
        <c:crossBetween val="between"/>
        <c:majorUnit val="2000000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65689-BDA9-EA47-BC41-58DF7801DFA8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2DC7C-6983-2E46-8ADC-C2BA715F8312}">
      <dgm:prSet phldrT="[Text]" custT="1"/>
      <dgm:spPr/>
      <dgm:t>
        <a:bodyPr/>
        <a:lstStyle/>
        <a:p>
          <a:r>
            <a:rPr lang="en-US" sz="1700" b="1" dirty="0">
              <a:solidFill>
                <a:srgbClr val="000000"/>
              </a:solidFill>
            </a:rPr>
            <a:t>Irradiation Effects in Nuclear Fuels and Materials</a:t>
          </a:r>
        </a:p>
      </dgm:t>
    </dgm:pt>
    <dgm:pt modelId="{403A72B3-4DC5-6B4A-991F-A7A4AECB185C}" type="parTrans" cxnId="{07E58245-CFEF-DE45-BFFB-4D357C1F59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9B4F4F0-7ECF-7C47-8203-11CACBEE42AD}" type="sibTrans" cxnId="{07E58245-CFEF-DE45-BFFB-4D357C1F59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F9F051C-67FD-C149-B1F6-94F169681E7D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Fuel Development</a:t>
          </a:r>
        </a:p>
      </dgm:t>
    </dgm:pt>
    <dgm:pt modelId="{B02801CA-B6FD-CF42-8F27-860B66821BC1}" type="parTrans" cxnId="{DE13604F-A273-7D4D-AFCD-D6AC8008BDF1}">
      <dgm:prSet custT="1"/>
      <dgm:spPr/>
      <dgm:t>
        <a:bodyPr/>
        <a:lstStyle/>
        <a:p>
          <a:endParaRPr lang="en-US" sz="1400" b="1" dirty="0">
            <a:solidFill>
              <a:srgbClr val="000000"/>
            </a:solidFill>
          </a:endParaRPr>
        </a:p>
      </dgm:t>
    </dgm:pt>
    <dgm:pt modelId="{599AF0F9-81A5-174D-89AD-DEF97F03C471}" type="sibTrans" cxnId="{DE13604F-A273-7D4D-AFCD-D6AC8008BDF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606A05F-E339-0440-8518-576CA726672E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High Performance Computing and Modeling &amp; Simulation</a:t>
          </a:r>
        </a:p>
      </dgm:t>
    </dgm:pt>
    <dgm:pt modelId="{07A4141B-150A-DF4D-9C4E-57596635F2B7}" type="parTrans" cxnId="{466BEC77-7F6E-8842-9508-280BC12F931B}">
      <dgm:prSet custT="1"/>
      <dgm:spPr/>
      <dgm:t>
        <a:bodyPr/>
        <a:lstStyle/>
        <a:p>
          <a:endParaRPr lang="en-US" sz="1400" b="1" dirty="0">
            <a:solidFill>
              <a:srgbClr val="000000"/>
            </a:solidFill>
          </a:endParaRPr>
        </a:p>
      </dgm:t>
    </dgm:pt>
    <dgm:pt modelId="{D4ABFD0A-4157-0A46-968F-0856CBB5DCDA}" type="sibTrans" cxnId="{466BEC77-7F6E-8842-9508-280BC12F931B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C022B23-B718-3D4B-B725-DF36803C1224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Advanced Manufacturing</a:t>
          </a:r>
        </a:p>
      </dgm:t>
    </dgm:pt>
    <dgm:pt modelId="{A0FA1AEA-74C5-9C48-9172-6CF7789AB65A}" type="parTrans" cxnId="{F8822E91-127F-294C-BA6E-FB44AEA8AC6A}">
      <dgm:prSet custT="1"/>
      <dgm:spPr/>
      <dgm:t>
        <a:bodyPr/>
        <a:lstStyle/>
        <a:p>
          <a:endParaRPr lang="en-US" sz="1400" b="1" dirty="0">
            <a:solidFill>
              <a:srgbClr val="000000"/>
            </a:solidFill>
          </a:endParaRPr>
        </a:p>
      </dgm:t>
    </dgm:pt>
    <dgm:pt modelId="{B5B0D714-F1B1-C048-BE96-0585834FA8D5}" type="sibTrans" cxnId="{F8822E91-127F-294C-BA6E-FB44AEA8AC6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006D4FA-B411-6B41-9EB5-3E8264BE41FB}">
      <dgm:prSet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Sensor Development</a:t>
          </a:r>
        </a:p>
      </dgm:t>
    </dgm:pt>
    <dgm:pt modelId="{A870BE68-4C10-1E46-AA1E-FB6CDC403178}" type="parTrans" cxnId="{D2C33212-B744-E243-A6CF-7D651EBF2BA1}">
      <dgm:prSet custT="1"/>
      <dgm:spPr/>
      <dgm:t>
        <a:bodyPr/>
        <a:lstStyle/>
        <a:p>
          <a:endParaRPr lang="en-US" sz="1400" b="1" dirty="0">
            <a:solidFill>
              <a:srgbClr val="000000"/>
            </a:solidFill>
          </a:endParaRPr>
        </a:p>
      </dgm:t>
    </dgm:pt>
    <dgm:pt modelId="{35883D9A-69C4-B749-B6A4-D226E7E67D85}" type="sibTrans" cxnId="{D2C33212-B744-E243-A6CF-7D651EBF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152A00F-11D5-E84E-9540-9D82782EA687}">
      <dgm:prSet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Fundamental Understanding in Reactor Materials </a:t>
          </a:r>
        </a:p>
      </dgm:t>
    </dgm:pt>
    <dgm:pt modelId="{EB6DE4CE-F3B7-E942-A509-4F3430540AA1}" type="parTrans" cxnId="{6447557B-D0C1-F540-9614-4044626A88EC}">
      <dgm:prSet custT="1"/>
      <dgm:spPr/>
      <dgm:t>
        <a:bodyPr/>
        <a:lstStyle/>
        <a:p>
          <a:endParaRPr lang="en-US" sz="1400" b="1" dirty="0">
            <a:solidFill>
              <a:srgbClr val="000000"/>
            </a:solidFill>
          </a:endParaRPr>
        </a:p>
      </dgm:t>
    </dgm:pt>
    <dgm:pt modelId="{2A84E9F8-5578-3D4A-AE59-7CB74F9E98D1}" type="sibTrans" cxnId="{6447557B-D0C1-F540-9614-4044626A88E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E59113D-B10E-4F45-BDA5-B807AB023B31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Advanced Cladding and Structural Materials</a:t>
          </a:r>
        </a:p>
      </dgm:t>
    </dgm:pt>
    <dgm:pt modelId="{BD497887-DDF7-0445-811E-57F515539C4A}" type="parTrans" cxnId="{99A70202-ABD9-DB45-B0F7-3B0001474F91}">
      <dgm:prSet custT="1"/>
      <dgm:spPr/>
      <dgm:t>
        <a:bodyPr/>
        <a:lstStyle/>
        <a:p>
          <a:endParaRPr lang="en-US" sz="1400" b="1" dirty="0"/>
        </a:p>
      </dgm:t>
    </dgm:pt>
    <dgm:pt modelId="{DFC23A62-E6F6-2C4A-84CE-E699FD1F1560}" type="sibTrans" cxnId="{99A70202-ABD9-DB45-B0F7-3B0001474F91}">
      <dgm:prSet/>
      <dgm:spPr/>
      <dgm:t>
        <a:bodyPr/>
        <a:lstStyle/>
        <a:p>
          <a:endParaRPr lang="en-US"/>
        </a:p>
      </dgm:t>
    </dgm:pt>
    <dgm:pt modelId="{AE8B031B-4660-3C4F-BC7A-A4AFAEB8C1E1}">
      <dgm:prSet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Radiation Resistant Materials</a:t>
          </a:r>
        </a:p>
      </dgm:t>
    </dgm:pt>
    <dgm:pt modelId="{5783F3FE-ACB6-C54A-B1A3-ADB12DD246DD}" type="parTrans" cxnId="{2E1A5E42-D29E-E44C-9DB4-974F01E00247}">
      <dgm:prSet custT="1"/>
      <dgm:spPr/>
      <dgm:t>
        <a:bodyPr/>
        <a:lstStyle/>
        <a:p>
          <a:endParaRPr lang="en-US" sz="1400" b="1" dirty="0"/>
        </a:p>
      </dgm:t>
    </dgm:pt>
    <dgm:pt modelId="{77808903-8455-6E49-852C-87D9E5B23580}" type="sibTrans" cxnId="{2E1A5E42-D29E-E44C-9DB4-974F01E00247}">
      <dgm:prSet/>
      <dgm:spPr/>
      <dgm:t>
        <a:bodyPr/>
        <a:lstStyle/>
        <a:p>
          <a:endParaRPr lang="en-US"/>
        </a:p>
      </dgm:t>
    </dgm:pt>
    <dgm:pt modelId="{097D62F5-F8ED-BE4B-B136-8908A4306A29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Model Validation</a:t>
          </a:r>
        </a:p>
      </dgm:t>
    </dgm:pt>
    <dgm:pt modelId="{89A883B3-E627-F544-B9FD-FE60A88798BF}" type="parTrans" cxnId="{E53C07FC-5A38-B242-B7E6-3935C92CDC63}">
      <dgm:prSet custT="1"/>
      <dgm:spPr/>
      <dgm:t>
        <a:bodyPr/>
        <a:lstStyle/>
        <a:p>
          <a:endParaRPr lang="en-US" sz="1400" b="1" dirty="0"/>
        </a:p>
      </dgm:t>
    </dgm:pt>
    <dgm:pt modelId="{1C00D283-8C4A-F84C-A010-1B7AEEC33D88}" type="sibTrans" cxnId="{E53C07FC-5A38-B242-B7E6-3935C92CDC63}">
      <dgm:prSet/>
      <dgm:spPr/>
      <dgm:t>
        <a:bodyPr/>
        <a:lstStyle/>
        <a:p>
          <a:endParaRPr lang="en-US"/>
        </a:p>
      </dgm:t>
    </dgm:pt>
    <dgm:pt modelId="{761BA1FC-A829-634D-88BD-34DE3286226D}">
      <dgm:prSet phldrT="[Text]" custT="1"/>
      <dgm:spPr/>
      <dgm:t>
        <a:bodyPr/>
        <a:lstStyle/>
        <a:p>
          <a:r>
            <a:rPr lang="en-US" sz="1400" b="1" dirty="0">
              <a:solidFill>
                <a:srgbClr val="000000"/>
              </a:solidFill>
            </a:rPr>
            <a:t>Welding &amp; Joining</a:t>
          </a:r>
        </a:p>
      </dgm:t>
    </dgm:pt>
    <dgm:pt modelId="{6C11EE05-DE25-5D45-B6A9-FEC1B0224681}" type="parTrans" cxnId="{563F6275-42EB-894B-B14E-758C53CF791B}">
      <dgm:prSet custT="1"/>
      <dgm:spPr/>
      <dgm:t>
        <a:bodyPr/>
        <a:lstStyle/>
        <a:p>
          <a:endParaRPr lang="en-US" sz="1400" b="1" dirty="0"/>
        </a:p>
      </dgm:t>
    </dgm:pt>
    <dgm:pt modelId="{96EFA866-199A-3441-859F-8B5F9D407DD1}" type="sibTrans" cxnId="{563F6275-42EB-894B-B14E-758C53CF791B}">
      <dgm:prSet/>
      <dgm:spPr/>
      <dgm:t>
        <a:bodyPr/>
        <a:lstStyle/>
        <a:p>
          <a:endParaRPr lang="en-US"/>
        </a:p>
      </dgm:t>
    </dgm:pt>
    <dgm:pt modelId="{62FD4743-34A6-854D-840D-8952F27280B3}" type="pres">
      <dgm:prSet presAssocID="{82B65689-BDA9-EA47-BC41-58DF7801DFA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E07FE0-29B8-2E4B-A253-A23B7DE78525}" type="pres">
      <dgm:prSet presAssocID="{8C92DC7C-6983-2E46-8ADC-C2BA715F8312}" presName="centerShape" presStyleLbl="node0" presStyleIdx="0" presStyleCnt="1" custScaleX="138861" custScaleY="138861" custLinFactNeighborX="741"/>
      <dgm:spPr/>
    </dgm:pt>
    <dgm:pt modelId="{42EBAE55-9ABF-0047-8FEB-63E91E0E9D1F}" type="pres">
      <dgm:prSet presAssocID="{B02801CA-B6FD-CF42-8F27-860B66821BC1}" presName="Name9" presStyleLbl="parChTrans1D2" presStyleIdx="0" presStyleCnt="9"/>
      <dgm:spPr/>
    </dgm:pt>
    <dgm:pt modelId="{DE66D78C-5BAA-E243-AB05-627329DB0D65}" type="pres">
      <dgm:prSet presAssocID="{B02801CA-B6FD-CF42-8F27-860B66821BC1}" presName="connTx" presStyleLbl="parChTrans1D2" presStyleIdx="0" presStyleCnt="9"/>
      <dgm:spPr/>
    </dgm:pt>
    <dgm:pt modelId="{C43D3EC3-AAF7-1341-878E-2E6E09043C44}" type="pres">
      <dgm:prSet presAssocID="{EF9F051C-67FD-C149-B1F6-94F169681E7D}" presName="node" presStyleLbl="node1" presStyleIdx="0" presStyleCnt="9" custScaleX="117211" custScaleY="89588" custRadScaleRad="96358" custRadScaleInc="444064">
        <dgm:presLayoutVars>
          <dgm:bulletEnabled val="1"/>
        </dgm:presLayoutVars>
      </dgm:prSet>
      <dgm:spPr/>
    </dgm:pt>
    <dgm:pt modelId="{4967418C-FF83-6946-956D-2B0C9CE4B23A}" type="pres">
      <dgm:prSet presAssocID="{EB6DE4CE-F3B7-E942-A509-4F3430540AA1}" presName="Name9" presStyleLbl="parChTrans1D2" presStyleIdx="1" presStyleCnt="9"/>
      <dgm:spPr/>
    </dgm:pt>
    <dgm:pt modelId="{57541006-587C-A043-AC63-594DA34B7A52}" type="pres">
      <dgm:prSet presAssocID="{EB6DE4CE-F3B7-E942-A509-4F3430540AA1}" presName="connTx" presStyleLbl="parChTrans1D2" presStyleIdx="1" presStyleCnt="9"/>
      <dgm:spPr/>
    </dgm:pt>
    <dgm:pt modelId="{38F5F9EF-3AF1-044C-9BD6-9AE40D8B49A0}" type="pres">
      <dgm:prSet presAssocID="{F152A00F-11D5-E84E-9540-9D82782EA687}" presName="node" presStyleLbl="node1" presStyleIdx="1" presStyleCnt="9" custScaleX="156313" custScaleY="89588" custRadScaleRad="100951" custRadScaleInc="396139">
        <dgm:presLayoutVars>
          <dgm:bulletEnabled val="1"/>
        </dgm:presLayoutVars>
      </dgm:prSet>
      <dgm:spPr/>
    </dgm:pt>
    <dgm:pt modelId="{E228BFD3-906D-5D4A-8360-92C0B5628144}" type="pres">
      <dgm:prSet presAssocID="{BD497887-DDF7-0445-811E-57F515539C4A}" presName="Name9" presStyleLbl="parChTrans1D2" presStyleIdx="2" presStyleCnt="9"/>
      <dgm:spPr/>
    </dgm:pt>
    <dgm:pt modelId="{345BFB93-E952-C04C-9255-0573553F4D83}" type="pres">
      <dgm:prSet presAssocID="{BD497887-DDF7-0445-811E-57F515539C4A}" presName="connTx" presStyleLbl="parChTrans1D2" presStyleIdx="2" presStyleCnt="9"/>
      <dgm:spPr/>
    </dgm:pt>
    <dgm:pt modelId="{6E3E4523-339B-B548-9CB1-1A31AB6AFD16}" type="pres">
      <dgm:prSet presAssocID="{AE59113D-B10E-4F45-BDA5-B807AB023B31}" presName="node" presStyleLbl="node1" presStyleIdx="2" presStyleCnt="9" custScaleX="143831" custScaleY="89588" custRadScaleRad="89337" custRadScaleInc="-135515">
        <dgm:presLayoutVars>
          <dgm:bulletEnabled val="1"/>
        </dgm:presLayoutVars>
      </dgm:prSet>
      <dgm:spPr/>
    </dgm:pt>
    <dgm:pt modelId="{249368E9-7E99-0B4A-8F0E-A4F8547BA2D5}" type="pres">
      <dgm:prSet presAssocID="{89A883B3-E627-F544-B9FD-FE60A88798BF}" presName="Name9" presStyleLbl="parChTrans1D2" presStyleIdx="3" presStyleCnt="9"/>
      <dgm:spPr/>
    </dgm:pt>
    <dgm:pt modelId="{E211B720-4DC8-CC47-B44D-B0E209846117}" type="pres">
      <dgm:prSet presAssocID="{89A883B3-E627-F544-B9FD-FE60A88798BF}" presName="connTx" presStyleLbl="parChTrans1D2" presStyleIdx="3" presStyleCnt="9"/>
      <dgm:spPr/>
    </dgm:pt>
    <dgm:pt modelId="{910B1467-3E8F-724A-A01E-08F9D085D382}" type="pres">
      <dgm:prSet presAssocID="{097D62F5-F8ED-BE4B-B136-8908A4306A29}" presName="node" presStyleLbl="node1" presStyleIdx="3" presStyleCnt="9" custScaleX="89588" custScaleY="89588" custRadScaleRad="83594" custRadScaleInc="372220">
        <dgm:presLayoutVars>
          <dgm:bulletEnabled val="1"/>
        </dgm:presLayoutVars>
      </dgm:prSet>
      <dgm:spPr/>
    </dgm:pt>
    <dgm:pt modelId="{A756CC10-363B-514D-8F5A-EC68759A2FAC}" type="pres">
      <dgm:prSet presAssocID="{6C11EE05-DE25-5D45-B6A9-FEC1B0224681}" presName="Name9" presStyleLbl="parChTrans1D2" presStyleIdx="4" presStyleCnt="9"/>
      <dgm:spPr/>
    </dgm:pt>
    <dgm:pt modelId="{8753C91E-6B90-784E-956B-51C4A51462FE}" type="pres">
      <dgm:prSet presAssocID="{6C11EE05-DE25-5D45-B6A9-FEC1B0224681}" presName="connTx" presStyleLbl="parChTrans1D2" presStyleIdx="4" presStyleCnt="9"/>
      <dgm:spPr/>
    </dgm:pt>
    <dgm:pt modelId="{485CACA9-5451-DA46-9841-04CC51B21DCD}" type="pres">
      <dgm:prSet presAssocID="{761BA1FC-A829-634D-88BD-34DE3286226D}" presName="node" presStyleLbl="node1" presStyleIdx="4" presStyleCnt="9" custScaleX="89588" custScaleY="89588" custRadScaleRad="87749" custRadScaleInc="-9238">
        <dgm:presLayoutVars>
          <dgm:bulletEnabled val="1"/>
        </dgm:presLayoutVars>
      </dgm:prSet>
      <dgm:spPr/>
    </dgm:pt>
    <dgm:pt modelId="{2F3588CE-EC9F-F847-9F58-F3C32B038B27}" type="pres">
      <dgm:prSet presAssocID="{07A4141B-150A-DF4D-9C4E-57596635F2B7}" presName="Name9" presStyleLbl="parChTrans1D2" presStyleIdx="5" presStyleCnt="9"/>
      <dgm:spPr/>
    </dgm:pt>
    <dgm:pt modelId="{0632B941-F2A2-EA40-999C-2DD92652035C}" type="pres">
      <dgm:prSet presAssocID="{07A4141B-150A-DF4D-9C4E-57596635F2B7}" presName="connTx" presStyleLbl="parChTrans1D2" presStyleIdx="5" presStyleCnt="9"/>
      <dgm:spPr/>
    </dgm:pt>
    <dgm:pt modelId="{42181328-3097-DF45-A784-38DD62FB89CF}" type="pres">
      <dgm:prSet presAssocID="{A606A05F-E339-0440-8518-576CA726672E}" presName="node" presStyleLbl="node1" presStyleIdx="5" presStyleCnt="9" custScaleX="163996" custScaleY="94067" custRadScaleRad="94487" custRadScaleInc="186828">
        <dgm:presLayoutVars>
          <dgm:bulletEnabled val="1"/>
        </dgm:presLayoutVars>
      </dgm:prSet>
      <dgm:spPr/>
    </dgm:pt>
    <dgm:pt modelId="{BDF4CCDA-014B-2647-9FF7-BCFA8B1D75FA}" type="pres">
      <dgm:prSet presAssocID="{A0FA1AEA-74C5-9C48-9172-6CF7789AB65A}" presName="Name9" presStyleLbl="parChTrans1D2" presStyleIdx="6" presStyleCnt="9"/>
      <dgm:spPr/>
    </dgm:pt>
    <dgm:pt modelId="{4E0D12E2-D47F-EE47-BAED-5DF67C169C52}" type="pres">
      <dgm:prSet presAssocID="{A0FA1AEA-74C5-9C48-9172-6CF7789AB65A}" presName="connTx" presStyleLbl="parChTrans1D2" presStyleIdx="6" presStyleCnt="9"/>
      <dgm:spPr/>
    </dgm:pt>
    <dgm:pt modelId="{00EE9C17-F675-1F49-B6C0-113B0AD9F54F}" type="pres">
      <dgm:prSet presAssocID="{5C022B23-B718-3D4B-B725-DF36803C1224}" presName="node" presStyleLbl="node1" presStyleIdx="6" presStyleCnt="9" custScaleX="132258" custScaleY="89588" custRadScaleRad="88122" custRadScaleInc="356924">
        <dgm:presLayoutVars>
          <dgm:bulletEnabled val="1"/>
        </dgm:presLayoutVars>
      </dgm:prSet>
      <dgm:spPr/>
    </dgm:pt>
    <dgm:pt modelId="{7BBF89DC-4083-134B-9D42-BE3608AD24A2}" type="pres">
      <dgm:prSet presAssocID="{A870BE68-4C10-1E46-AA1E-FB6CDC403178}" presName="Name9" presStyleLbl="parChTrans1D2" presStyleIdx="7" presStyleCnt="9"/>
      <dgm:spPr/>
    </dgm:pt>
    <dgm:pt modelId="{C6C86412-7A39-A842-A0EC-4ACA6ACB3D6D}" type="pres">
      <dgm:prSet presAssocID="{A870BE68-4C10-1E46-AA1E-FB6CDC403178}" presName="connTx" presStyleLbl="parChTrans1D2" presStyleIdx="7" presStyleCnt="9"/>
      <dgm:spPr/>
    </dgm:pt>
    <dgm:pt modelId="{B947FFD4-50A5-2645-9B1D-55D6A2C90396}" type="pres">
      <dgm:prSet presAssocID="{2006D4FA-B411-6B41-9EB5-3E8264BE41FB}" presName="node" presStyleLbl="node1" presStyleIdx="7" presStyleCnt="9" custScaleX="120416" custScaleY="89596" custRadScaleRad="87368" custRadScaleInc="-46533">
        <dgm:presLayoutVars>
          <dgm:bulletEnabled val="1"/>
        </dgm:presLayoutVars>
      </dgm:prSet>
      <dgm:spPr/>
    </dgm:pt>
    <dgm:pt modelId="{58B719F1-60F5-E740-A223-B01341DB1433}" type="pres">
      <dgm:prSet presAssocID="{5783F3FE-ACB6-C54A-B1A3-ADB12DD246DD}" presName="Name9" presStyleLbl="parChTrans1D2" presStyleIdx="8" presStyleCnt="9"/>
      <dgm:spPr/>
    </dgm:pt>
    <dgm:pt modelId="{12843CB8-B521-CA4F-94B7-4EA8BE9C6203}" type="pres">
      <dgm:prSet presAssocID="{5783F3FE-ACB6-C54A-B1A3-ADB12DD246DD}" presName="connTx" presStyleLbl="parChTrans1D2" presStyleIdx="8" presStyleCnt="9"/>
      <dgm:spPr/>
    </dgm:pt>
    <dgm:pt modelId="{F4A7607F-C712-4D41-B1CD-1109FC2208F2}" type="pres">
      <dgm:prSet presAssocID="{AE8B031B-4660-3C4F-BC7A-A4AFAEB8C1E1}" presName="node" presStyleLbl="node1" presStyleIdx="8" presStyleCnt="9" custScaleX="89588" custScaleY="89596" custRadScaleRad="77187" custRadScaleInc="195428">
        <dgm:presLayoutVars>
          <dgm:bulletEnabled val="1"/>
        </dgm:presLayoutVars>
      </dgm:prSet>
      <dgm:spPr/>
    </dgm:pt>
  </dgm:ptLst>
  <dgm:cxnLst>
    <dgm:cxn modelId="{99A70202-ABD9-DB45-B0F7-3B0001474F91}" srcId="{8C92DC7C-6983-2E46-8ADC-C2BA715F8312}" destId="{AE59113D-B10E-4F45-BDA5-B807AB023B31}" srcOrd="2" destOrd="0" parTransId="{BD497887-DDF7-0445-811E-57F515539C4A}" sibTransId="{DFC23A62-E6F6-2C4A-84CE-E699FD1F1560}"/>
    <dgm:cxn modelId="{2BABC902-66A9-254A-A677-5A92009AD23D}" type="presOf" srcId="{6C11EE05-DE25-5D45-B6A9-FEC1B0224681}" destId="{A756CC10-363B-514D-8F5A-EC68759A2FAC}" srcOrd="0" destOrd="0" presId="urn:microsoft.com/office/officeart/2005/8/layout/radial1"/>
    <dgm:cxn modelId="{13A2C80F-2CBA-824C-8F29-AE3F329F7EFF}" type="presOf" srcId="{A606A05F-E339-0440-8518-576CA726672E}" destId="{42181328-3097-DF45-A784-38DD62FB89CF}" srcOrd="0" destOrd="0" presId="urn:microsoft.com/office/officeart/2005/8/layout/radial1"/>
    <dgm:cxn modelId="{D4122611-1ABF-DE41-A95D-73D35F219E38}" type="presOf" srcId="{8C92DC7C-6983-2E46-8ADC-C2BA715F8312}" destId="{D1E07FE0-29B8-2E4B-A253-A23B7DE78525}" srcOrd="0" destOrd="0" presId="urn:microsoft.com/office/officeart/2005/8/layout/radial1"/>
    <dgm:cxn modelId="{D2C33212-B744-E243-A6CF-7D651EBF2BA1}" srcId="{8C92DC7C-6983-2E46-8ADC-C2BA715F8312}" destId="{2006D4FA-B411-6B41-9EB5-3E8264BE41FB}" srcOrd="7" destOrd="0" parTransId="{A870BE68-4C10-1E46-AA1E-FB6CDC403178}" sibTransId="{35883D9A-69C4-B749-B6A4-D226E7E67D85}"/>
    <dgm:cxn modelId="{6D150B1C-503C-E942-81B5-4CFBD6C6C5B1}" type="presOf" srcId="{BD497887-DDF7-0445-811E-57F515539C4A}" destId="{345BFB93-E952-C04C-9255-0573553F4D83}" srcOrd="1" destOrd="0" presId="urn:microsoft.com/office/officeart/2005/8/layout/radial1"/>
    <dgm:cxn modelId="{0D40DA1C-9895-2741-B2C2-09F0780ED528}" type="presOf" srcId="{A870BE68-4C10-1E46-AA1E-FB6CDC403178}" destId="{C6C86412-7A39-A842-A0EC-4ACA6ACB3D6D}" srcOrd="1" destOrd="0" presId="urn:microsoft.com/office/officeart/2005/8/layout/radial1"/>
    <dgm:cxn modelId="{451F902C-1D66-1049-8F69-8A089045A1AC}" type="presOf" srcId="{AE59113D-B10E-4F45-BDA5-B807AB023B31}" destId="{6E3E4523-339B-B548-9CB1-1A31AB6AFD16}" srcOrd="0" destOrd="0" presId="urn:microsoft.com/office/officeart/2005/8/layout/radial1"/>
    <dgm:cxn modelId="{F3E2682F-0341-E44D-BEBC-A189D519E39B}" type="presOf" srcId="{2006D4FA-B411-6B41-9EB5-3E8264BE41FB}" destId="{B947FFD4-50A5-2645-9B1D-55D6A2C90396}" srcOrd="0" destOrd="0" presId="urn:microsoft.com/office/officeart/2005/8/layout/radial1"/>
    <dgm:cxn modelId="{3F986939-8CE2-FD45-A5C4-08DF3B35152A}" type="presOf" srcId="{A0FA1AEA-74C5-9C48-9172-6CF7789AB65A}" destId="{BDF4CCDA-014B-2647-9FF7-BCFA8B1D75FA}" srcOrd="0" destOrd="0" presId="urn:microsoft.com/office/officeart/2005/8/layout/radial1"/>
    <dgm:cxn modelId="{F764473D-D052-5344-B205-F9587BC7D012}" type="presOf" srcId="{6C11EE05-DE25-5D45-B6A9-FEC1B0224681}" destId="{8753C91E-6B90-784E-956B-51C4A51462FE}" srcOrd="1" destOrd="0" presId="urn:microsoft.com/office/officeart/2005/8/layout/radial1"/>
    <dgm:cxn modelId="{2E1A5E42-D29E-E44C-9DB4-974F01E00247}" srcId="{8C92DC7C-6983-2E46-8ADC-C2BA715F8312}" destId="{AE8B031B-4660-3C4F-BC7A-A4AFAEB8C1E1}" srcOrd="8" destOrd="0" parTransId="{5783F3FE-ACB6-C54A-B1A3-ADB12DD246DD}" sibTransId="{77808903-8455-6E49-852C-87D9E5B23580}"/>
    <dgm:cxn modelId="{07E58245-CFEF-DE45-BFFB-4D357C1F592F}" srcId="{82B65689-BDA9-EA47-BC41-58DF7801DFA8}" destId="{8C92DC7C-6983-2E46-8ADC-C2BA715F8312}" srcOrd="0" destOrd="0" parTransId="{403A72B3-4DC5-6B4A-991F-A7A4AECB185C}" sibTransId="{D9B4F4F0-7ECF-7C47-8203-11CACBEE42AD}"/>
    <dgm:cxn modelId="{DE13604F-A273-7D4D-AFCD-D6AC8008BDF1}" srcId="{8C92DC7C-6983-2E46-8ADC-C2BA715F8312}" destId="{EF9F051C-67FD-C149-B1F6-94F169681E7D}" srcOrd="0" destOrd="0" parTransId="{B02801CA-B6FD-CF42-8F27-860B66821BC1}" sibTransId="{599AF0F9-81A5-174D-89AD-DEF97F03C471}"/>
    <dgm:cxn modelId="{074D3953-6B30-BB4D-9F22-5EEF4F1DF76A}" type="presOf" srcId="{A0FA1AEA-74C5-9C48-9172-6CF7789AB65A}" destId="{4E0D12E2-D47F-EE47-BAED-5DF67C169C52}" srcOrd="1" destOrd="0" presId="urn:microsoft.com/office/officeart/2005/8/layout/radial1"/>
    <dgm:cxn modelId="{2F8C675B-1EAE-C24D-AC92-06E4C42827B6}" type="presOf" srcId="{BD497887-DDF7-0445-811E-57F515539C4A}" destId="{E228BFD3-906D-5D4A-8360-92C0B5628144}" srcOrd="0" destOrd="0" presId="urn:microsoft.com/office/officeart/2005/8/layout/radial1"/>
    <dgm:cxn modelId="{6C353F67-F576-AE48-867E-B24459D82109}" type="presOf" srcId="{EB6DE4CE-F3B7-E942-A509-4F3430540AA1}" destId="{4967418C-FF83-6946-956D-2B0C9CE4B23A}" srcOrd="0" destOrd="0" presId="urn:microsoft.com/office/officeart/2005/8/layout/radial1"/>
    <dgm:cxn modelId="{563F6275-42EB-894B-B14E-758C53CF791B}" srcId="{8C92DC7C-6983-2E46-8ADC-C2BA715F8312}" destId="{761BA1FC-A829-634D-88BD-34DE3286226D}" srcOrd="4" destOrd="0" parTransId="{6C11EE05-DE25-5D45-B6A9-FEC1B0224681}" sibTransId="{96EFA866-199A-3441-859F-8B5F9D407DD1}"/>
    <dgm:cxn modelId="{466BEC77-7F6E-8842-9508-280BC12F931B}" srcId="{8C92DC7C-6983-2E46-8ADC-C2BA715F8312}" destId="{A606A05F-E339-0440-8518-576CA726672E}" srcOrd="5" destOrd="0" parTransId="{07A4141B-150A-DF4D-9C4E-57596635F2B7}" sibTransId="{D4ABFD0A-4157-0A46-968F-0856CBB5DCDA}"/>
    <dgm:cxn modelId="{6447557B-D0C1-F540-9614-4044626A88EC}" srcId="{8C92DC7C-6983-2E46-8ADC-C2BA715F8312}" destId="{F152A00F-11D5-E84E-9540-9D82782EA687}" srcOrd="1" destOrd="0" parTransId="{EB6DE4CE-F3B7-E942-A509-4F3430540AA1}" sibTransId="{2A84E9F8-5578-3D4A-AE59-7CB74F9E98D1}"/>
    <dgm:cxn modelId="{C7962D7D-6C70-B74B-9A2D-9C039860D096}" type="presOf" srcId="{B02801CA-B6FD-CF42-8F27-860B66821BC1}" destId="{42EBAE55-9ABF-0047-8FEB-63E91E0E9D1F}" srcOrd="0" destOrd="0" presId="urn:microsoft.com/office/officeart/2005/8/layout/radial1"/>
    <dgm:cxn modelId="{117EC582-5509-6844-B734-6B82D304128E}" type="presOf" srcId="{761BA1FC-A829-634D-88BD-34DE3286226D}" destId="{485CACA9-5451-DA46-9841-04CC51B21DCD}" srcOrd="0" destOrd="0" presId="urn:microsoft.com/office/officeart/2005/8/layout/radial1"/>
    <dgm:cxn modelId="{2A361B8E-7B38-9646-B03D-89B49BCAC705}" type="presOf" srcId="{5C022B23-B718-3D4B-B725-DF36803C1224}" destId="{00EE9C17-F675-1F49-B6C0-113B0AD9F54F}" srcOrd="0" destOrd="0" presId="urn:microsoft.com/office/officeart/2005/8/layout/radial1"/>
    <dgm:cxn modelId="{F8822E91-127F-294C-BA6E-FB44AEA8AC6A}" srcId="{8C92DC7C-6983-2E46-8ADC-C2BA715F8312}" destId="{5C022B23-B718-3D4B-B725-DF36803C1224}" srcOrd="6" destOrd="0" parTransId="{A0FA1AEA-74C5-9C48-9172-6CF7789AB65A}" sibTransId="{B5B0D714-F1B1-C048-BE96-0585834FA8D5}"/>
    <dgm:cxn modelId="{CAC6949A-1F6B-0B41-8791-41D3444F9225}" type="presOf" srcId="{A870BE68-4C10-1E46-AA1E-FB6CDC403178}" destId="{7BBF89DC-4083-134B-9D42-BE3608AD24A2}" srcOrd="0" destOrd="0" presId="urn:microsoft.com/office/officeart/2005/8/layout/radial1"/>
    <dgm:cxn modelId="{C6A85B9E-29A2-BC41-A084-160C70938E52}" type="presOf" srcId="{F152A00F-11D5-E84E-9540-9D82782EA687}" destId="{38F5F9EF-3AF1-044C-9BD6-9AE40D8B49A0}" srcOrd="0" destOrd="0" presId="urn:microsoft.com/office/officeart/2005/8/layout/radial1"/>
    <dgm:cxn modelId="{9995C1B1-A68F-AC4F-81ED-F1173D11BC39}" type="presOf" srcId="{5783F3FE-ACB6-C54A-B1A3-ADB12DD246DD}" destId="{12843CB8-B521-CA4F-94B7-4EA8BE9C6203}" srcOrd="1" destOrd="0" presId="urn:microsoft.com/office/officeart/2005/8/layout/radial1"/>
    <dgm:cxn modelId="{4D49D8C4-96A9-B84B-8CD7-05EE6DADA402}" type="presOf" srcId="{EB6DE4CE-F3B7-E942-A509-4F3430540AA1}" destId="{57541006-587C-A043-AC63-594DA34B7A52}" srcOrd="1" destOrd="0" presId="urn:microsoft.com/office/officeart/2005/8/layout/radial1"/>
    <dgm:cxn modelId="{8358B4C8-51D4-B245-8421-D9613FE3583E}" type="presOf" srcId="{5783F3FE-ACB6-C54A-B1A3-ADB12DD246DD}" destId="{58B719F1-60F5-E740-A223-B01341DB1433}" srcOrd="0" destOrd="0" presId="urn:microsoft.com/office/officeart/2005/8/layout/radial1"/>
    <dgm:cxn modelId="{19B872CB-D417-1542-B5EE-70137E0BDA6E}" type="presOf" srcId="{89A883B3-E627-F544-B9FD-FE60A88798BF}" destId="{E211B720-4DC8-CC47-B44D-B0E209846117}" srcOrd="1" destOrd="0" presId="urn:microsoft.com/office/officeart/2005/8/layout/radial1"/>
    <dgm:cxn modelId="{C297DDCD-75EA-154E-B56D-871AE1742D2E}" type="presOf" srcId="{07A4141B-150A-DF4D-9C4E-57596635F2B7}" destId="{0632B941-F2A2-EA40-999C-2DD92652035C}" srcOrd="1" destOrd="0" presId="urn:microsoft.com/office/officeart/2005/8/layout/radial1"/>
    <dgm:cxn modelId="{0AC0E3D1-F91E-6F43-91B4-39DCD625BAB9}" type="presOf" srcId="{097D62F5-F8ED-BE4B-B136-8908A4306A29}" destId="{910B1467-3E8F-724A-A01E-08F9D085D382}" srcOrd="0" destOrd="0" presId="urn:microsoft.com/office/officeart/2005/8/layout/radial1"/>
    <dgm:cxn modelId="{EEF310D4-06D8-F344-B1CE-BE8F5A98744F}" type="presOf" srcId="{EF9F051C-67FD-C149-B1F6-94F169681E7D}" destId="{C43D3EC3-AAF7-1341-878E-2E6E09043C44}" srcOrd="0" destOrd="0" presId="urn:microsoft.com/office/officeart/2005/8/layout/radial1"/>
    <dgm:cxn modelId="{11567FDF-3D94-9441-A1FA-6DB4012D291B}" type="presOf" srcId="{AE8B031B-4660-3C4F-BC7A-A4AFAEB8C1E1}" destId="{F4A7607F-C712-4D41-B1CD-1109FC2208F2}" srcOrd="0" destOrd="0" presId="urn:microsoft.com/office/officeart/2005/8/layout/radial1"/>
    <dgm:cxn modelId="{27560CEB-C3A2-774D-99B0-8260F283B2A7}" type="presOf" srcId="{B02801CA-B6FD-CF42-8F27-860B66821BC1}" destId="{DE66D78C-5BAA-E243-AB05-627329DB0D65}" srcOrd="1" destOrd="0" presId="urn:microsoft.com/office/officeart/2005/8/layout/radial1"/>
    <dgm:cxn modelId="{B4C367F2-FA30-004C-9CEC-3170F03A639E}" type="presOf" srcId="{07A4141B-150A-DF4D-9C4E-57596635F2B7}" destId="{2F3588CE-EC9F-F847-9F58-F3C32B038B27}" srcOrd="0" destOrd="0" presId="urn:microsoft.com/office/officeart/2005/8/layout/radial1"/>
    <dgm:cxn modelId="{62D7E8F3-312E-DD46-8868-F873339FF861}" type="presOf" srcId="{82B65689-BDA9-EA47-BC41-58DF7801DFA8}" destId="{62FD4743-34A6-854D-840D-8952F27280B3}" srcOrd="0" destOrd="0" presId="urn:microsoft.com/office/officeart/2005/8/layout/radial1"/>
    <dgm:cxn modelId="{0C5B4AF8-C3EA-4542-8A40-525B83CA6EE5}" type="presOf" srcId="{89A883B3-E627-F544-B9FD-FE60A88798BF}" destId="{249368E9-7E99-0B4A-8F0E-A4F8547BA2D5}" srcOrd="0" destOrd="0" presId="urn:microsoft.com/office/officeart/2005/8/layout/radial1"/>
    <dgm:cxn modelId="{E53C07FC-5A38-B242-B7E6-3935C92CDC63}" srcId="{8C92DC7C-6983-2E46-8ADC-C2BA715F8312}" destId="{097D62F5-F8ED-BE4B-B136-8908A4306A29}" srcOrd="3" destOrd="0" parTransId="{89A883B3-E627-F544-B9FD-FE60A88798BF}" sibTransId="{1C00D283-8C4A-F84C-A010-1B7AEEC33D88}"/>
    <dgm:cxn modelId="{9067EDC4-5F3E-094B-B6FF-561D90D50595}" type="presParOf" srcId="{62FD4743-34A6-854D-840D-8952F27280B3}" destId="{D1E07FE0-29B8-2E4B-A253-A23B7DE78525}" srcOrd="0" destOrd="0" presId="urn:microsoft.com/office/officeart/2005/8/layout/radial1"/>
    <dgm:cxn modelId="{1FAE7A03-EF7B-A944-ADD5-4EA4E3A4022B}" type="presParOf" srcId="{62FD4743-34A6-854D-840D-8952F27280B3}" destId="{42EBAE55-9ABF-0047-8FEB-63E91E0E9D1F}" srcOrd="1" destOrd="0" presId="urn:microsoft.com/office/officeart/2005/8/layout/radial1"/>
    <dgm:cxn modelId="{E6443F0E-2F45-1049-9007-D272EAB56259}" type="presParOf" srcId="{42EBAE55-9ABF-0047-8FEB-63E91E0E9D1F}" destId="{DE66D78C-5BAA-E243-AB05-627329DB0D65}" srcOrd="0" destOrd="0" presId="urn:microsoft.com/office/officeart/2005/8/layout/radial1"/>
    <dgm:cxn modelId="{E11C5DD4-D442-F749-86C4-E395CF4D632D}" type="presParOf" srcId="{62FD4743-34A6-854D-840D-8952F27280B3}" destId="{C43D3EC3-AAF7-1341-878E-2E6E09043C44}" srcOrd="2" destOrd="0" presId="urn:microsoft.com/office/officeart/2005/8/layout/radial1"/>
    <dgm:cxn modelId="{F39E0F6A-FD16-004C-B2EC-2E9CD02C2809}" type="presParOf" srcId="{62FD4743-34A6-854D-840D-8952F27280B3}" destId="{4967418C-FF83-6946-956D-2B0C9CE4B23A}" srcOrd="3" destOrd="0" presId="urn:microsoft.com/office/officeart/2005/8/layout/radial1"/>
    <dgm:cxn modelId="{FAEBD50C-2564-E64E-A0C8-C4DD64EC8002}" type="presParOf" srcId="{4967418C-FF83-6946-956D-2B0C9CE4B23A}" destId="{57541006-587C-A043-AC63-594DA34B7A52}" srcOrd="0" destOrd="0" presId="urn:microsoft.com/office/officeart/2005/8/layout/radial1"/>
    <dgm:cxn modelId="{98869C5D-5254-8C48-BF01-F0F385231FC5}" type="presParOf" srcId="{62FD4743-34A6-854D-840D-8952F27280B3}" destId="{38F5F9EF-3AF1-044C-9BD6-9AE40D8B49A0}" srcOrd="4" destOrd="0" presId="urn:microsoft.com/office/officeart/2005/8/layout/radial1"/>
    <dgm:cxn modelId="{6B782744-4AD6-D841-8479-C6597975B4B8}" type="presParOf" srcId="{62FD4743-34A6-854D-840D-8952F27280B3}" destId="{E228BFD3-906D-5D4A-8360-92C0B5628144}" srcOrd="5" destOrd="0" presId="urn:microsoft.com/office/officeart/2005/8/layout/radial1"/>
    <dgm:cxn modelId="{9EF26216-4B67-CB4B-A5B4-73BCEA12F581}" type="presParOf" srcId="{E228BFD3-906D-5D4A-8360-92C0B5628144}" destId="{345BFB93-E952-C04C-9255-0573553F4D83}" srcOrd="0" destOrd="0" presId="urn:microsoft.com/office/officeart/2005/8/layout/radial1"/>
    <dgm:cxn modelId="{A9282C47-12A2-174B-BDDB-6B86A9357D5C}" type="presParOf" srcId="{62FD4743-34A6-854D-840D-8952F27280B3}" destId="{6E3E4523-339B-B548-9CB1-1A31AB6AFD16}" srcOrd="6" destOrd="0" presId="urn:microsoft.com/office/officeart/2005/8/layout/radial1"/>
    <dgm:cxn modelId="{9CBE59D8-345B-9E4D-81F3-DA2B56059294}" type="presParOf" srcId="{62FD4743-34A6-854D-840D-8952F27280B3}" destId="{249368E9-7E99-0B4A-8F0E-A4F8547BA2D5}" srcOrd="7" destOrd="0" presId="urn:microsoft.com/office/officeart/2005/8/layout/radial1"/>
    <dgm:cxn modelId="{CAEFDB02-B191-D646-A30E-043FA0E8DEEB}" type="presParOf" srcId="{249368E9-7E99-0B4A-8F0E-A4F8547BA2D5}" destId="{E211B720-4DC8-CC47-B44D-B0E209846117}" srcOrd="0" destOrd="0" presId="urn:microsoft.com/office/officeart/2005/8/layout/radial1"/>
    <dgm:cxn modelId="{424F70E3-0D11-344A-A1D3-F549A4C967BA}" type="presParOf" srcId="{62FD4743-34A6-854D-840D-8952F27280B3}" destId="{910B1467-3E8F-724A-A01E-08F9D085D382}" srcOrd="8" destOrd="0" presId="urn:microsoft.com/office/officeart/2005/8/layout/radial1"/>
    <dgm:cxn modelId="{75831BCB-8FDC-D040-900C-8A67B667B6D5}" type="presParOf" srcId="{62FD4743-34A6-854D-840D-8952F27280B3}" destId="{A756CC10-363B-514D-8F5A-EC68759A2FAC}" srcOrd="9" destOrd="0" presId="urn:microsoft.com/office/officeart/2005/8/layout/radial1"/>
    <dgm:cxn modelId="{A7BFE248-9168-1442-AA1C-4CFD1FF3C3B7}" type="presParOf" srcId="{A756CC10-363B-514D-8F5A-EC68759A2FAC}" destId="{8753C91E-6B90-784E-956B-51C4A51462FE}" srcOrd="0" destOrd="0" presId="urn:microsoft.com/office/officeart/2005/8/layout/radial1"/>
    <dgm:cxn modelId="{804CD1DE-B38C-C740-A5A8-F00DAD698529}" type="presParOf" srcId="{62FD4743-34A6-854D-840D-8952F27280B3}" destId="{485CACA9-5451-DA46-9841-04CC51B21DCD}" srcOrd="10" destOrd="0" presId="urn:microsoft.com/office/officeart/2005/8/layout/radial1"/>
    <dgm:cxn modelId="{717C60C4-4963-194D-96F6-3FE604ED7A20}" type="presParOf" srcId="{62FD4743-34A6-854D-840D-8952F27280B3}" destId="{2F3588CE-EC9F-F847-9F58-F3C32B038B27}" srcOrd="11" destOrd="0" presId="urn:microsoft.com/office/officeart/2005/8/layout/radial1"/>
    <dgm:cxn modelId="{33DF8272-7563-B64B-B150-11FF321AEE5B}" type="presParOf" srcId="{2F3588CE-EC9F-F847-9F58-F3C32B038B27}" destId="{0632B941-F2A2-EA40-999C-2DD92652035C}" srcOrd="0" destOrd="0" presId="urn:microsoft.com/office/officeart/2005/8/layout/radial1"/>
    <dgm:cxn modelId="{04CF7D1F-E93F-3545-ADD4-6280B1893F7C}" type="presParOf" srcId="{62FD4743-34A6-854D-840D-8952F27280B3}" destId="{42181328-3097-DF45-A784-38DD62FB89CF}" srcOrd="12" destOrd="0" presId="urn:microsoft.com/office/officeart/2005/8/layout/radial1"/>
    <dgm:cxn modelId="{272A7DBB-2A12-CC4E-91C4-49D9EB93D8A4}" type="presParOf" srcId="{62FD4743-34A6-854D-840D-8952F27280B3}" destId="{BDF4CCDA-014B-2647-9FF7-BCFA8B1D75FA}" srcOrd="13" destOrd="0" presId="urn:microsoft.com/office/officeart/2005/8/layout/radial1"/>
    <dgm:cxn modelId="{338DD9BF-9213-AE43-BF18-E9ADFC0CFBDD}" type="presParOf" srcId="{BDF4CCDA-014B-2647-9FF7-BCFA8B1D75FA}" destId="{4E0D12E2-D47F-EE47-BAED-5DF67C169C52}" srcOrd="0" destOrd="0" presId="urn:microsoft.com/office/officeart/2005/8/layout/radial1"/>
    <dgm:cxn modelId="{FB1A1302-2233-0144-ABDC-614E62758C02}" type="presParOf" srcId="{62FD4743-34A6-854D-840D-8952F27280B3}" destId="{00EE9C17-F675-1F49-B6C0-113B0AD9F54F}" srcOrd="14" destOrd="0" presId="urn:microsoft.com/office/officeart/2005/8/layout/radial1"/>
    <dgm:cxn modelId="{0B5D46BB-2F72-7C45-88DB-2B94F7F5F747}" type="presParOf" srcId="{62FD4743-34A6-854D-840D-8952F27280B3}" destId="{7BBF89DC-4083-134B-9D42-BE3608AD24A2}" srcOrd="15" destOrd="0" presId="urn:microsoft.com/office/officeart/2005/8/layout/radial1"/>
    <dgm:cxn modelId="{83EB70A2-4F0E-6043-9707-5EC0D85B1123}" type="presParOf" srcId="{7BBF89DC-4083-134B-9D42-BE3608AD24A2}" destId="{C6C86412-7A39-A842-A0EC-4ACA6ACB3D6D}" srcOrd="0" destOrd="0" presId="urn:microsoft.com/office/officeart/2005/8/layout/radial1"/>
    <dgm:cxn modelId="{8FD46E31-E916-7D42-8ED9-8F4306FD0882}" type="presParOf" srcId="{62FD4743-34A6-854D-840D-8952F27280B3}" destId="{B947FFD4-50A5-2645-9B1D-55D6A2C90396}" srcOrd="16" destOrd="0" presId="urn:microsoft.com/office/officeart/2005/8/layout/radial1"/>
    <dgm:cxn modelId="{68149A5A-27A4-8946-8E6E-5E0A8F9A861D}" type="presParOf" srcId="{62FD4743-34A6-854D-840D-8952F27280B3}" destId="{58B719F1-60F5-E740-A223-B01341DB1433}" srcOrd="17" destOrd="0" presId="urn:microsoft.com/office/officeart/2005/8/layout/radial1"/>
    <dgm:cxn modelId="{CAB8D4B7-6218-0E4F-9AB8-39F5D5D17B94}" type="presParOf" srcId="{58B719F1-60F5-E740-A223-B01341DB1433}" destId="{12843CB8-B521-CA4F-94B7-4EA8BE9C6203}" srcOrd="0" destOrd="0" presId="urn:microsoft.com/office/officeart/2005/8/layout/radial1"/>
    <dgm:cxn modelId="{A2878379-11BC-C146-8193-59C48A2FA996}" type="presParOf" srcId="{62FD4743-34A6-854D-840D-8952F27280B3}" destId="{F4A7607F-C712-4D41-B1CD-1109FC2208F2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07FE0-29B8-2E4B-A253-A23B7DE78525}">
      <dsp:nvSpPr>
        <dsp:cNvPr id="0" name=""/>
        <dsp:cNvSpPr/>
      </dsp:nvSpPr>
      <dsp:spPr>
        <a:xfrm>
          <a:off x="3343571" y="2109929"/>
          <a:ext cx="1706128" cy="17061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0000"/>
              </a:solidFill>
            </a:rPr>
            <a:t>Irradiation Effects in Nuclear Fuels and Materials</a:t>
          </a:r>
        </a:p>
      </dsp:txBody>
      <dsp:txXfrm>
        <a:off x="3593428" y="2359786"/>
        <a:ext cx="1206414" cy="1206414"/>
      </dsp:txXfrm>
    </dsp:sp>
    <dsp:sp modelId="{42EBAE55-9ABF-0047-8FEB-63E91E0E9D1F}">
      <dsp:nvSpPr>
        <dsp:cNvPr id="0" name=""/>
        <dsp:cNvSpPr/>
      </dsp:nvSpPr>
      <dsp:spPr>
        <a:xfrm rot="21527655">
          <a:off x="5049439" y="2925191"/>
          <a:ext cx="645618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645618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0000"/>
            </a:solidFill>
          </a:endParaRPr>
        </a:p>
      </dsp:txBody>
      <dsp:txXfrm>
        <a:off x="5356108" y="2922109"/>
        <a:ext cx="32280" cy="32280"/>
      </dsp:txXfrm>
    </dsp:sp>
    <dsp:sp modelId="{C43D3EC3-AAF7-1341-878E-2E6E09043C44}">
      <dsp:nvSpPr>
        <dsp:cNvPr id="0" name=""/>
        <dsp:cNvSpPr/>
      </dsp:nvSpPr>
      <dsp:spPr>
        <a:xfrm>
          <a:off x="5694713" y="2365942"/>
          <a:ext cx="1440123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Fuel Development</a:t>
          </a:r>
        </a:p>
      </dsp:txBody>
      <dsp:txXfrm>
        <a:off x="5905614" y="2527140"/>
        <a:ext cx="1018321" cy="778335"/>
      </dsp:txXfrm>
    </dsp:sp>
    <dsp:sp modelId="{4967418C-FF83-6946-956D-2B0C9CE4B23A}">
      <dsp:nvSpPr>
        <dsp:cNvPr id="0" name=""/>
        <dsp:cNvSpPr/>
      </dsp:nvSpPr>
      <dsp:spPr>
        <a:xfrm rot="1778630">
          <a:off x="4892670" y="3543347"/>
          <a:ext cx="693405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693405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0000"/>
            </a:solidFill>
          </a:endParaRPr>
        </a:p>
      </dsp:txBody>
      <dsp:txXfrm>
        <a:off x="5222038" y="3539071"/>
        <a:ext cx="34670" cy="34670"/>
      </dsp:txXfrm>
    </dsp:sp>
    <dsp:sp modelId="{38F5F9EF-3AF1-044C-9BD6-9AE40D8B49A0}">
      <dsp:nvSpPr>
        <dsp:cNvPr id="0" name=""/>
        <dsp:cNvSpPr/>
      </dsp:nvSpPr>
      <dsp:spPr>
        <a:xfrm>
          <a:off x="5261837" y="3565310"/>
          <a:ext cx="1920554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Fundamental Understanding in Reactor Materials </a:t>
          </a:r>
        </a:p>
      </dsp:txBody>
      <dsp:txXfrm>
        <a:off x="5543096" y="3726508"/>
        <a:ext cx="1358036" cy="778335"/>
      </dsp:txXfrm>
    </dsp:sp>
    <dsp:sp modelId="{E228BFD3-906D-5D4A-8360-92C0B5628144}">
      <dsp:nvSpPr>
        <dsp:cNvPr id="0" name=""/>
        <dsp:cNvSpPr/>
      </dsp:nvSpPr>
      <dsp:spPr>
        <a:xfrm rot="19338958">
          <a:off x="4818795" y="2273284"/>
          <a:ext cx="507655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507655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5059931" y="2273651"/>
        <a:ext cx="25382" cy="25382"/>
      </dsp:txXfrm>
    </dsp:sp>
    <dsp:sp modelId="{6E3E4523-339B-B548-9CB1-1A31AB6AFD16}">
      <dsp:nvSpPr>
        <dsp:cNvPr id="0" name=""/>
        <dsp:cNvSpPr/>
      </dsp:nvSpPr>
      <dsp:spPr>
        <a:xfrm>
          <a:off x="4944547" y="1152380"/>
          <a:ext cx="1767192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Advanced Cladding and Structural Materials</a:t>
          </a:r>
        </a:p>
      </dsp:txBody>
      <dsp:txXfrm>
        <a:off x="5203346" y="1313578"/>
        <a:ext cx="1249594" cy="778335"/>
      </dsp:txXfrm>
    </dsp:sp>
    <dsp:sp modelId="{249368E9-7E99-0B4A-8F0E-A4F8547BA2D5}">
      <dsp:nvSpPr>
        <dsp:cNvPr id="0" name=""/>
        <dsp:cNvSpPr/>
      </dsp:nvSpPr>
      <dsp:spPr>
        <a:xfrm rot="6325394">
          <a:off x="3615109" y="4042340"/>
          <a:ext cx="560301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560301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 rot="10800000">
        <a:off x="3881252" y="4041391"/>
        <a:ext cx="28015" cy="28015"/>
      </dsp:txXfrm>
    </dsp:sp>
    <dsp:sp modelId="{910B1467-3E8F-724A-A01E-08F9D085D382}">
      <dsp:nvSpPr>
        <dsp:cNvPr id="0" name=""/>
        <dsp:cNvSpPr/>
      </dsp:nvSpPr>
      <dsp:spPr>
        <a:xfrm>
          <a:off x="3124021" y="4305641"/>
          <a:ext cx="1100731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Model Validation</a:t>
          </a:r>
        </a:p>
      </dsp:txBody>
      <dsp:txXfrm>
        <a:off x="3285219" y="4466839"/>
        <a:ext cx="778335" cy="778335"/>
      </dsp:txXfrm>
    </dsp:sp>
    <dsp:sp modelId="{A756CC10-363B-514D-8F5A-EC68759A2FAC}">
      <dsp:nvSpPr>
        <dsp:cNvPr id="0" name=""/>
        <dsp:cNvSpPr/>
      </dsp:nvSpPr>
      <dsp:spPr>
        <a:xfrm rot="4143371">
          <a:off x="4297270" y="4043577"/>
          <a:ext cx="635889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635889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599318" y="4040738"/>
        <a:ext cx="31794" cy="31794"/>
      </dsp:txXfrm>
    </dsp:sp>
    <dsp:sp modelId="{485CACA9-5451-DA46-9841-04CC51B21DCD}">
      <dsp:nvSpPr>
        <dsp:cNvPr id="0" name=""/>
        <dsp:cNvSpPr/>
      </dsp:nvSpPr>
      <dsp:spPr>
        <a:xfrm>
          <a:off x="4375229" y="4317212"/>
          <a:ext cx="1100731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Welding &amp; Joining</a:t>
          </a:r>
        </a:p>
      </dsp:txBody>
      <dsp:txXfrm>
        <a:off x="4536427" y="4478410"/>
        <a:ext cx="778335" cy="778335"/>
      </dsp:txXfrm>
    </dsp:sp>
    <dsp:sp modelId="{2F3588CE-EC9F-F847-9F58-F3C32B038B27}">
      <dsp:nvSpPr>
        <dsp:cNvPr id="0" name=""/>
        <dsp:cNvSpPr/>
      </dsp:nvSpPr>
      <dsp:spPr>
        <a:xfrm rot="8870634">
          <a:off x="2935557" y="3559273"/>
          <a:ext cx="583637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583637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0000"/>
            </a:solidFill>
          </a:endParaRPr>
        </a:p>
      </dsp:txBody>
      <dsp:txXfrm rot="10800000">
        <a:off x="3212785" y="3557741"/>
        <a:ext cx="29181" cy="29181"/>
      </dsp:txXfrm>
    </dsp:sp>
    <dsp:sp modelId="{42181328-3097-DF45-A784-38DD62FB89CF}">
      <dsp:nvSpPr>
        <dsp:cNvPr id="0" name=""/>
        <dsp:cNvSpPr/>
      </dsp:nvSpPr>
      <dsp:spPr>
        <a:xfrm>
          <a:off x="1293797" y="3576658"/>
          <a:ext cx="2014952" cy="11557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High Performance Computing and Modeling &amp; Simulation</a:t>
          </a:r>
        </a:p>
      </dsp:txBody>
      <dsp:txXfrm>
        <a:off x="1588880" y="3745915"/>
        <a:ext cx="1424786" cy="817248"/>
      </dsp:txXfrm>
    </dsp:sp>
    <dsp:sp modelId="{BDF4CCDA-014B-2647-9FF7-BCFA8B1D75FA}">
      <dsp:nvSpPr>
        <dsp:cNvPr id="0" name=""/>
        <dsp:cNvSpPr/>
      </dsp:nvSpPr>
      <dsp:spPr>
        <a:xfrm rot="13245344">
          <a:off x="3048731" y="2206661"/>
          <a:ext cx="570934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570934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0000"/>
            </a:solidFill>
          </a:endParaRPr>
        </a:p>
      </dsp:txBody>
      <dsp:txXfrm rot="10800000">
        <a:off x="3319924" y="2205446"/>
        <a:ext cx="28546" cy="28546"/>
      </dsp:txXfrm>
    </dsp:sp>
    <dsp:sp modelId="{00EE9C17-F675-1F49-B6C0-113B0AD9F54F}">
      <dsp:nvSpPr>
        <dsp:cNvPr id="0" name=""/>
        <dsp:cNvSpPr/>
      </dsp:nvSpPr>
      <dsp:spPr>
        <a:xfrm>
          <a:off x="1803375" y="1050282"/>
          <a:ext cx="1625000" cy="11007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Advanced Manufacturing</a:t>
          </a:r>
        </a:p>
      </dsp:txBody>
      <dsp:txXfrm>
        <a:off x="2041351" y="1211480"/>
        <a:ext cx="1149048" cy="778335"/>
      </dsp:txXfrm>
    </dsp:sp>
    <dsp:sp modelId="{7BBF89DC-4083-134B-9D42-BE3608AD24A2}">
      <dsp:nvSpPr>
        <dsp:cNvPr id="0" name=""/>
        <dsp:cNvSpPr/>
      </dsp:nvSpPr>
      <dsp:spPr>
        <a:xfrm rot="10840910">
          <a:off x="2858715" y="2936898"/>
          <a:ext cx="484933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484933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0000"/>
            </a:solidFill>
          </a:endParaRPr>
        </a:p>
      </dsp:txBody>
      <dsp:txXfrm rot="10800000">
        <a:off x="3089058" y="2937833"/>
        <a:ext cx="24246" cy="24246"/>
      </dsp:txXfrm>
    </dsp:sp>
    <dsp:sp modelId="{B947FFD4-50A5-2645-9B1D-55D6A2C90396}">
      <dsp:nvSpPr>
        <dsp:cNvPr id="0" name=""/>
        <dsp:cNvSpPr/>
      </dsp:nvSpPr>
      <dsp:spPr>
        <a:xfrm>
          <a:off x="1379324" y="2387854"/>
          <a:ext cx="1479502" cy="11008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Sensor Development</a:t>
          </a:r>
        </a:p>
      </dsp:txBody>
      <dsp:txXfrm>
        <a:off x="1595992" y="2549067"/>
        <a:ext cx="1046166" cy="778403"/>
      </dsp:txXfrm>
    </dsp:sp>
    <dsp:sp modelId="{58B719F1-60F5-E740-A223-B01341DB1433}">
      <dsp:nvSpPr>
        <dsp:cNvPr id="0" name=""/>
        <dsp:cNvSpPr/>
      </dsp:nvSpPr>
      <dsp:spPr>
        <a:xfrm rot="16079168">
          <a:off x="3958396" y="1896330"/>
          <a:ext cx="402382" cy="26117"/>
        </a:xfrm>
        <a:custGeom>
          <a:avLst/>
          <a:gdLst/>
          <a:ahLst/>
          <a:cxnLst/>
          <a:rect l="0" t="0" r="0" b="0"/>
          <a:pathLst>
            <a:path>
              <a:moveTo>
                <a:pt x="0" y="13058"/>
              </a:moveTo>
              <a:lnTo>
                <a:pt x="402382" y="130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 rot="10800000">
        <a:off x="4149527" y="1899329"/>
        <a:ext cx="20119" cy="20119"/>
      </dsp:txXfrm>
    </dsp:sp>
    <dsp:sp modelId="{F4A7607F-C712-4D41-B1CD-1109FC2208F2}">
      <dsp:nvSpPr>
        <dsp:cNvPr id="0" name=""/>
        <dsp:cNvSpPr/>
      </dsp:nvSpPr>
      <dsp:spPr>
        <a:xfrm>
          <a:off x="3582809" y="607832"/>
          <a:ext cx="1100731" cy="11008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</a:rPr>
            <a:t>Radiation Resistant Materials</a:t>
          </a:r>
        </a:p>
      </dsp:txBody>
      <dsp:txXfrm>
        <a:off x="3744007" y="769045"/>
        <a:ext cx="778335" cy="778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9CFB-61FB-EB47-AF6B-E92310346A53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5C0A5-A151-CC4E-8D1F-0E6AA26D1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889B6-DA44-8142-A4E5-5B931A87380F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6B1DB-C0BE-0C4C-AB9D-5858AAC3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67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6B1DB-C0BE-0C4C-AB9D-5858AAC361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6B1DB-C0BE-0C4C-AB9D-5858AAC3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3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3087" y="0"/>
            <a:ext cx="14197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7910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0715" y="5329825"/>
            <a:ext cx="6828426" cy="1528175"/>
          </a:xfrm>
          <a:prstGeom prst="rect">
            <a:avLst/>
          </a:prstGeom>
        </p:spPr>
      </p:pic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2760428" y="2695147"/>
            <a:ext cx="5915273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5669280" y="3208842"/>
            <a:ext cx="3006421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sz="1800"/>
              <a:t>Click to edit Master title style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11202" y="1029178"/>
            <a:ext cx="5915273" cy="58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baseline="0">
                <a:solidFill>
                  <a:schemeClr val="accent1">
                    <a:lumMod val="75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338186" y="1828728"/>
            <a:ext cx="5288289" cy="381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0628" y="6492875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7886700" cy="4801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1" y="1393825"/>
            <a:ext cx="3868193" cy="491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47157" y="1393825"/>
            <a:ext cx="3868194" cy="491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7324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014365" y="6492875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3087" y="0"/>
            <a:ext cx="14197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7910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0715" y="5329825"/>
            <a:ext cx="6828426" cy="1528175"/>
          </a:xfrm>
          <a:prstGeom prst="rect">
            <a:avLst/>
          </a:prstGeom>
        </p:spPr>
      </p:pic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2760428" y="2695147"/>
            <a:ext cx="5915273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5669280" y="3208842"/>
            <a:ext cx="3006421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sz="1800"/>
              <a:t>Click to edit Master title style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11202" y="1029178"/>
            <a:ext cx="5915273" cy="58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>
                <a:solidFill>
                  <a:schemeClr val="accent5">
                    <a:lumMod val="75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338186" y="1828728"/>
            <a:ext cx="5288289" cy="381000"/>
          </a:xfrm>
        </p:spPr>
        <p:txBody>
          <a:bodyPr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476"/>
            <a:ext cx="7886700" cy="4719225"/>
          </a:xfrm>
        </p:spPr>
        <p:txBody>
          <a:bodyPr>
            <a:normAutofit/>
          </a:bodyPr>
          <a:lstStyle>
            <a:lvl1pPr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>
                <a:latin typeface="Helvetica" charset="0"/>
                <a:ea typeface="Helvetica" charset="0"/>
                <a:cs typeface="Helvetica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0628" y="6492875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96652"/>
            <a:ext cx="3886200" cy="4703522"/>
          </a:xfrm>
        </p:spPr>
        <p:txBody>
          <a:bodyPr>
            <a:normAutofit/>
          </a:bodyPr>
          <a:lstStyle>
            <a:lvl1pPr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latin typeface="Helvetica" charset="0"/>
                <a:ea typeface="Helvetica" charset="0"/>
                <a:cs typeface="Helvetica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6653"/>
            <a:ext cx="3886200" cy="4703522"/>
          </a:xfrm>
        </p:spPr>
        <p:txBody>
          <a:bodyPr>
            <a:normAutofit/>
          </a:bodyPr>
          <a:lstStyle>
            <a:lvl1pPr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latin typeface="Helvetica" charset="0"/>
                <a:ea typeface="Helvetica" charset="0"/>
                <a:cs typeface="Helvetica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856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25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0628" y="6492877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7886700" cy="4801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73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25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0628" y="6492877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7886700" cy="4801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5470971"/>
            <a:ext cx="9144000" cy="1411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070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90198"/>
            <a:ext cx="7886700" cy="107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0627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981E-FEC7-DB4B-9B5C-7EF887FBFA9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BA17E-A8D8-4CD8-828B-6AD232D575EC}" type="datetimeFigureOut">
              <a:rPr lang="en-US" smtClean="0"/>
              <a:t>11/9/20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454456"/>
            <a:ext cx="7886700" cy="4722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5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1" r:id="rId5"/>
    <p:sldLayoutId id="2147483673" r:id="rId6"/>
    <p:sldLayoutId id="2147483674" r:id="rId7"/>
    <p:sldLayoutId id="2147483675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accent1">
              <a:lumMod val="75000"/>
            </a:schemeClr>
          </a:solidFill>
          <a:latin typeface="Helvetica Condensed Medium"/>
          <a:ea typeface="Helvetica Condensed Medium"/>
          <a:cs typeface="Helvetica Condensed Medium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995"/>
        </a:buClr>
        <a:buSzPct val="85000"/>
        <a:buFont typeface="Wingdings" panose="05000000000000000000" pitchFamily="2" charset="2"/>
        <a:buChar char="Ø"/>
        <a:defRPr sz="2000" b="0" i="0" kern="1200" baseline="0">
          <a:solidFill>
            <a:schemeClr val="accent1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SzPct val="100000"/>
        <a:buFont typeface="Wingdings" charset="2"/>
        <a:buChar char="§"/>
        <a:defRPr sz="1800" b="0" i="0" kern="1200" baseline="0">
          <a:solidFill>
            <a:schemeClr val="accent1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§"/>
        <a:defRPr sz="18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4709" y="1388960"/>
            <a:ext cx="7419372" cy="88955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latin typeface="+mn-lt"/>
                <a:ea typeface="ＭＳ Ｐゴシック" charset="-128"/>
              </a:rPr>
              <a:t>Nuclear Science User Facilities (NSUF)</a:t>
            </a:r>
            <a:br>
              <a:rPr lang="en-US" altLang="en-US" sz="3200" b="1" dirty="0">
                <a:latin typeface="+mn-lt"/>
                <a:ea typeface="ＭＳ Ｐゴシック" charset="-128"/>
              </a:rPr>
            </a:br>
            <a:br>
              <a:rPr lang="en-US" altLang="en-US" sz="3200" b="1" dirty="0">
                <a:latin typeface="+mn-lt"/>
                <a:ea typeface="ＭＳ Ｐゴシック" charset="-128"/>
              </a:rPr>
            </a:br>
            <a:r>
              <a:rPr lang="en-US" altLang="en-US" sz="3200" b="1" dirty="0">
                <a:latin typeface="+mn-lt"/>
                <a:ea typeface="ＭＳ Ｐゴシック" charset="-128"/>
              </a:rPr>
              <a:t>FY 2020 Overview</a:t>
            </a:r>
            <a:endParaRPr lang="en-US" sz="3200" b="1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34856" y="3287138"/>
            <a:ext cx="6026048" cy="315996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J. Rory Kennedy, Ph.D.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Director, NSUF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Idaho National Laboratory</a:t>
            </a:r>
          </a:p>
          <a:p>
            <a:pPr algn="ctr">
              <a:spcBef>
                <a:spcPts val="0"/>
              </a:spcBef>
              <a:buNone/>
            </a:pPr>
            <a:endParaRPr lang="en-US" altLang="en-US" sz="2800" b="1" dirty="0">
              <a:solidFill>
                <a:schemeClr val="tx1"/>
              </a:solidFill>
              <a:latin typeface="+mn-lt"/>
              <a:ea typeface="ＭＳ Ｐゴシック" charset="-128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FY 2020 NSUF Annual Program Review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BlueJeans</a:t>
            </a:r>
            <a:r>
              <a:rPr lang="en-US" altLang="en-US" sz="24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 Web-based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November 9-10, 2020</a:t>
            </a:r>
          </a:p>
        </p:txBody>
      </p:sp>
    </p:spTree>
    <p:extLst>
      <p:ext uri="{BB962C8B-B14F-4D97-AF65-F5344CB8AC3E}">
        <p14:creationId xmlns:p14="http://schemas.microsoft.com/office/powerpoint/2010/main" val="40650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81371" y="6656069"/>
            <a:ext cx="895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785" y="831665"/>
            <a:ext cx="9050215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Completed 12/13 Level 2 Milestones On or Ahead of Schedule (1 missed due to COVID).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Record Number of Publications (2019) h-index at 9/30/2020 = 27.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Completed 75/99 RTEs (75%).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Completed One CINR Project.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Six Experiments into Reactor (1 ATR, 1 NRAD, 1 OSURR, 3 HFIR).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Completed Eight Irradiations (2 ATR, 1 NRAD, 2 MITR, 2 HFIR, 1 OSURR).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Completed Final Design Reviews on Three ATR Irradiations and One TREAT Irradiation.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2 NSUF Sessions at ANS 2019 Winter Meeting and 2 NSUF Sessions at ANS 2020 Annual Meeting.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Sawtooth Supercomputer Received and Opened to Users 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Nuclear Materials Discovery and Qualification Initiative Launched.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Deployed the Reactor Activation and Decay (RAD) Calculator.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Awarded 56 </a:t>
            </a:r>
            <a:r>
              <a:rPr lang="en-US" sz="1600" b="1" dirty="0" err="1">
                <a:latin typeface="Arial"/>
                <a:cs typeface="Arial"/>
              </a:rPr>
              <a:t>RTEs.</a:t>
            </a:r>
            <a:endParaRPr lang="en-US" sz="1600" b="1" dirty="0">
              <a:latin typeface="Arial"/>
              <a:cs typeface="Arial"/>
            </a:endParaRP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Awarded 8 CINR Projects.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Deployed </a:t>
            </a:r>
            <a:r>
              <a:rPr lang="en-US" sz="1600" b="1" dirty="0" err="1">
                <a:latin typeface="Arial"/>
                <a:cs typeface="Arial"/>
              </a:rPr>
              <a:t>CoMET</a:t>
            </a:r>
            <a:r>
              <a:rPr lang="en-US" sz="1600" b="1" dirty="0">
                <a:latin typeface="Arial"/>
                <a:cs typeface="Arial"/>
              </a:rPr>
              <a:t> with Nuclear Experiment Wizard Expert System.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Received the BRR Cask Trailer.</a:t>
            </a:r>
          </a:p>
          <a:p>
            <a:pPr marL="298450" marR="332740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600" b="1" dirty="0">
                <a:latin typeface="Arial"/>
                <a:cs typeface="Arial"/>
              </a:rPr>
              <a:t>Funded the Activated Materials Laboratory at the Advanced Photon Source.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271634" y="344040"/>
            <a:ext cx="3835316" cy="3627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sz="2800" b="1" dirty="0">
                <a:solidFill>
                  <a:srgbClr val="0070C0"/>
                </a:solidFill>
                <a:latin typeface="Arial"/>
                <a:cs typeface="Arial"/>
              </a:rPr>
              <a:t>FY 20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20</a:t>
            </a:r>
            <a:r>
              <a:rPr lang="en-US" sz="28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Highlights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5EF965A-1C17-A340-829D-1F84D3EDCEEC}"/>
              </a:ext>
            </a:extLst>
          </p:cNvPr>
          <p:cNvSpPr/>
          <p:nvPr/>
        </p:nvSpPr>
        <p:spPr>
          <a:xfrm>
            <a:off x="6873965" y="3877372"/>
            <a:ext cx="2200269" cy="1574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00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81371" y="6656069"/>
            <a:ext cx="895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481615"/>
            <a:ext cx="9144000" cy="6152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32740" indent="-34290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b="1" dirty="0">
                <a:latin typeface="Arial"/>
                <a:cs typeface="Arial"/>
              </a:rPr>
              <a:t>Completed 11 of 12 level 2 milestones on or ahead of schedule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Complete Progress Report on the Application of the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FaMUS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Methodology to the NSUF Research Portfolio – 10/31/2019 (10/31/2019)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Hold FY 2019 Annual Program Review - 11/25/2019 (12/19/2019)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to DOE the NSUF RTE Award Recommendations for the FY 2020 1</a:t>
            </a:r>
            <a:r>
              <a:rPr lang="en-US" sz="1500" b="1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Call - 1/15/2020 (1/15/2020)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FY 2019 Annual Report for HPC Operations and Accomplishments – 3/30/2020 (3/30/2020)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to DOE the NSUF FY 2019 Annual Report </a:t>
            </a:r>
            <a:r>
              <a:rPr lang="mr-IN" sz="15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4/7/2020 (4/7/2020)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Turn Sawtooth Over to Users 3/18/2020 (5/1/2020)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to DOE the NSUF RTE Award Recommendations for the FY 2020 2</a:t>
            </a:r>
            <a:r>
              <a:rPr lang="en-US" sz="1500" b="1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Call – 624/2020 (6/30/2020)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FY 2020 Gap Analysis – 6/24/2020 (6/30/2020)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Submit to DOE a Spreadsheet Summarizing FY 2020 CINR Award Recommendations for NSUF Access – 6/18/2020 (7/2/2020)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Prepare and Deliver an Online HPC Training Program to Support New Users - 7/10/2020 (7/30/2020)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Complete 3-Year </a:t>
            </a:r>
            <a:r>
              <a:rPr lang="en-US" sz="1500" b="1" dirty="0" err="1">
                <a:latin typeface="Arial" charset="0"/>
                <a:ea typeface="Arial" charset="0"/>
                <a:cs typeface="Arial" charset="0"/>
              </a:rPr>
              <a:t>NMDQi</a:t>
            </a: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 Roadmap for Capability Development – 9/23/2020 (9/30/2020)</a:t>
            </a:r>
          </a:p>
          <a:p>
            <a:pPr marL="755650" marR="332740" lvl="1" indent="-285750">
              <a:lnSpc>
                <a:spcPts val="1900"/>
              </a:lnSpc>
              <a:spcBef>
                <a:spcPts val="560"/>
              </a:spcBef>
              <a:buClr>
                <a:srgbClr val="0070C0"/>
              </a:buClr>
              <a:buFont typeface="Wingdings" charset="2"/>
              <a:buChar char="§"/>
            </a:pPr>
            <a:r>
              <a:rPr lang="en-US" sz="15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Complete 85% of the FY 2019 awarded RTE's -  (9/30/2020)</a:t>
            </a:r>
            <a:endParaRPr lang="en-US" sz="1500" b="1" dirty="0">
              <a:latin typeface="Arial"/>
              <a:cs typeface="Arial"/>
            </a:endParaRPr>
          </a:p>
          <a:p>
            <a:pPr marL="355600" marR="332740" indent="-342900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b="1" dirty="0">
                <a:latin typeface="Arial"/>
                <a:cs typeface="Arial"/>
              </a:rPr>
              <a:t>Completed 37 of 57 level 3 milestones on or ahead of schedule</a:t>
            </a:r>
          </a:p>
          <a:p>
            <a:pPr marL="812800" marR="332740" lvl="1" indent="-342900">
              <a:spcBef>
                <a:spcPts val="3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1500" b="1" dirty="0">
                <a:latin typeface="Arial"/>
                <a:cs typeface="Arial"/>
              </a:rPr>
              <a:t>COVID-19 had significant effect on facility shutdowns and personnel resources.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9965" y="122542"/>
            <a:ext cx="7878418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sz="2400" b="1" dirty="0">
                <a:solidFill>
                  <a:srgbClr val="0070C0"/>
                </a:solidFill>
                <a:latin typeface="Arial"/>
                <a:cs typeface="Arial"/>
              </a:rPr>
              <a:t>FY 20</a:t>
            </a: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20</a:t>
            </a:r>
            <a:r>
              <a:rPr sz="2400" b="1" dirty="0">
                <a:solidFill>
                  <a:srgbClr val="0070C0"/>
                </a:solidFill>
                <a:latin typeface="Arial"/>
                <a:cs typeface="Arial"/>
              </a:rPr>
              <a:t> Milestones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6" y="952934"/>
            <a:ext cx="4110183" cy="3503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70C0"/>
              </a:buClr>
              <a:buFont typeface="Wingdings" charset="2"/>
              <a:buChar char="Ø"/>
            </a:pPr>
            <a:r>
              <a:rPr b="1" dirty="0">
                <a:latin typeface="Arial"/>
                <a:cs typeface="Arial"/>
              </a:rPr>
              <a:t>Rapid Turnaround Experiments</a:t>
            </a:r>
            <a:endParaRPr dirty="0">
              <a:latin typeface="Arial"/>
              <a:cs typeface="Arial"/>
            </a:endParaRPr>
          </a:p>
          <a:p>
            <a:pPr marL="641350" indent="-28575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latin typeface="Arial"/>
                <a:cs typeface="Arial"/>
              </a:rPr>
              <a:t>168</a:t>
            </a:r>
            <a:r>
              <a:rPr sz="1700" b="1" dirty="0">
                <a:latin typeface="Arial"/>
                <a:cs typeface="Arial"/>
              </a:rPr>
              <a:t> proposals submitted from </a:t>
            </a:r>
            <a:r>
              <a:rPr lang="en-US" sz="1700" b="1" dirty="0">
                <a:latin typeface="Arial"/>
                <a:cs typeface="Arial"/>
              </a:rPr>
              <a:t>44</a:t>
            </a:r>
            <a:r>
              <a:rPr sz="1700" b="1" dirty="0">
                <a:latin typeface="Arial"/>
                <a:cs typeface="Arial"/>
              </a:rPr>
              <a:t> institutions</a:t>
            </a:r>
            <a:r>
              <a:rPr lang="en-US" sz="1700" b="1" dirty="0">
                <a:latin typeface="Arial"/>
                <a:cs typeface="Arial"/>
              </a:rPr>
              <a:t> (185/51 in FY19)</a:t>
            </a:r>
            <a:endParaRPr sz="17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9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27</a:t>
            </a:r>
            <a:r>
              <a:rPr sz="1500" b="1" dirty="0">
                <a:latin typeface="Arial"/>
                <a:cs typeface="Arial"/>
              </a:rPr>
              <a:t> US Universities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9</a:t>
            </a:r>
            <a:r>
              <a:rPr sz="1500" b="1" dirty="0">
                <a:latin typeface="Arial"/>
                <a:cs typeface="Arial"/>
              </a:rPr>
              <a:t> National Laboratories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6</a:t>
            </a:r>
            <a:r>
              <a:rPr sz="1500" b="1" dirty="0">
                <a:latin typeface="Arial"/>
                <a:cs typeface="Arial"/>
              </a:rPr>
              <a:t> Foreign Institutions</a:t>
            </a:r>
            <a:endParaRPr lang="en-US" sz="1500" b="1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Industry</a:t>
            </a:r>
            <a:endParaRPr sz="1500" dirty="0">
              <a:latin typeface="Arial"/>
              <a:cs typeface="Arial"/>
            </a:endParaRPr>
          </a:p>
          <a:p>
            <a:pPr marL="641350" indent="-285750">
              <a:lnSpc>
                <a:spcPct val="100000"/>
              </a:lnSpc>
              <a:spcBef>
                <a:spcPts val="35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latin typeface="Arial"/>
                <a:cs typeface="Arial"/>
              </a:rPr>
              <a:t>56</a:t>
            </a:r>
            <a:r>
              <a:rPr sz="1700" b="1" dirty="0">
                <a:latin typeface="Arial"/>
                <a:cs typeface="Arial"/>
              </a:rPr>
              <a:t> experiments a</a:t>
            </a:r>
            <a:r>
              <a:rPr lang="en-US" sz="1700" b="1" dirty="0">
                <a:latin typeface="Arial"/>
                <a:cs typeface="Arial"/>
              </a:rPr>
              <a:t>warded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PIs from</a:t>
            </a:r>
            <a:r>
              <a:rPr sz="1700" b="1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29</a:t>
            </a:r>
            <a:r>
              <a:rPr sz="1700" b="1" dirty="0">
                <a:latin typeface="Arial"/>
                <a:cs typeface="Arial"/>
              </a:rPr>
              <a:t> institutions</a:t>
            </a:r>
            <a:r>
              <a:rPr lang="en-US" sz="1700" b="1" dirty="0">
                <a:latin typeface="Arial"/>
                <a:cs typeface="Arial"/>
              </a:rPr>
              <a:t> (99/38 in FY19)</a:t>
            </a:r>
            <a:endParaRPr sz="17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9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34</a:t>
            </a:r>
            <a:r>
              <a:rPr sz="1500" b="1" dirty="0">
                <a:latin typeface="Arial"/>
                <a:cs typeface="Arial"/>
              </a:rPr>
              <a:t> US Universities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16</a:t>
            </a:r>
            <a:r>
              <a:rPr sz="1500" b="1" dirty="0">
                <a:latin typeface="Arial"/>
                <a:cs typeface="Arial"/>
              </a:rPr>
              <a:t> National Laboratories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4</a:t>
            </a:r>
            <a:r>
              <a:rPr sz="1500" b="1" dirty="0">
                <a:latin typeface="Arial"/>
                <a:cs typeface="Arial"/>
              </a:rPr>
              <a:t> Foreign Institutions</a:t>
            </a:r>
            <a:endParaRPr lang="en-US" sz="1500" b="1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Industry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12</a:t>
            </a:fld>
            <a:endParaRPr sz="90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443948" y="157288"/>
            <a:ext cx="5252909" cy="686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sz="2800" b="1" dirty="0">
                <a:solidFill>
                  <a:srgbClr val="0070C0"/>
                </a:solidFill>
                <a:latin typeface="Arial"/>
                <a:cs typeface="Arial"/>
              </a:rPr>
              <a:t>FY 20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20</a:t>
            </a:r>
            <a:r>
              <a:rPr lang="en-US" sz="28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Highlights</a:t>
            </a:r>
          </a:p>
          <a:p>
            <a:pPr algn="ctr">
              <a:lnSpc>
                <a:spcPts val="284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Awards Valuation of $2.4M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764C409-5030-144B-97F0-12092A35C968}"/>
              </a:ext>
            </a:extLst>
          </p:cNvPr>
          <p:cNvSpPr txBox="1"/>
          <p:nvPr/>
        </p:nvSpPr>
        <p:spPr>
          <a:xfrm>
            <a:off x="3788024" y="2378713"/>
            <a:ext cx="5321301" cy="439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0" indent="-285750">
              <a:lnSpc>
                <a:spcPct val="100000"/>
              </a:lnSpc>
              <a:spcBef>
                <a:spcPts val="35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latin typeface="Arial"/>
                <a:cs typeface="Arial"/>
              </a:rPr>
              <a:t>14</a:t>
            </a:r>
            <a:r>
              <a:rPr sz="1700" b="1" dirty="0">
                <a:latin typeface="Arial"/>
                <a:cs typeface="Arial"/>
              </a:rPr>
              <a:t> NSUF facilities performed experiments</a:t>
            </a:r>
            <a:r>
              <a:rPr lang="en-US" sz="1700" b="1" dirty="0">
                <a:latin typeface="Arial"/>
                <a:cs typeface="Arial"/>
              </a:rPr>
              <a:t>      (12 in FY19)</a:t>
            </a:r>
            <a:endParaRPr sz="1700" dirty="0">
              <a:latin typeface="Arial"/>
              <a:cs typeface="Arial"/>
            </a:endParaRPr>
          </a:p>
          <a:p>
            <a:pPr marL="984250" lvl="1" indent="-285750">
              <a:spcBef>
                <a:spcPts val="29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16 Idaho National Laboratory</a:t>
            </a:r>
          </a:p>
          <a:p>
            <a:pPr marL="984250" lvl="1" indent="-285750">
              <a:lnSpc>
                <a:spcPct val="100000"/>
              </a:lnSpc>
              <a:spcBef>
                <a:spcPts val="29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10</a:t>
            </a:r>
            <a:r>
              <a:rPr sz="1500" b="1" dirty="0">
                <a:latin typeface="Arial"/>
                <a:cs typeface="Arial"/>
              </a:rPr>
              <a:t> C</a:t>
            </a:r>
            <a:r>
              <a:rPr lang="en-US" sz="1500" b="1" dirty="0">
                <a:latin typeface="Arial"/>
                <a:cs typeface="Arial"/>
              </a:rPr>
              <a:t>enter for </a:t>
            </a:r>
            <a:r>
              <a:rPr sz="1500" b="1" dirty="0">
                <a:latin typeface="Arial"/>
                <a:cs typeface="Arial"/>
              </a:rPr>
              <a:t>A</a:t>
            </a:r>
            <a:r>
              <a:rPr lang="en-US" sz="1500" b="1" dirty="0">
                <a:latin typeface="Arial"/>
                <a:cs typeface="Arial"/>
              </a:rPr>
              <a:t>dvanced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lang="en-US" sz="1500" b="1" dirty="0">
                <a:latin typeface="Arial"/>
                <a:cs typeface="Arial"/>
              </a:rPr>
              <a:t>nergy 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lang="en-US" sz="1500" b="1" dirty="0">
                <a:latin typeface="Arial"/>
                <a:cs typeface="Arial"/>
              </a:rPr>
              <a:t>tudies (CAES)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9 Argonne National Laboratory / IVEM</a:t>
            </a: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8 Oak Ridge National Laboratory / LAMDA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4 University of Michigan</a:t>
            </a: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Brookhaven National Laboratory</a:t>
            </a: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The Ohio State University</a:t>
            </a: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Texas A&amp;M University</a:t>
            </a: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Sandia National Laboratory</a:t>
            </a:r>
          </a:p>
          <a:p>
            <a:pPr marL="984250" lvl="1" indent="-285750"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Pacific Northwest National Laboratory</a:t>
            </a: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Massachusets Institute of Technology</a:t>
            </a: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1</a:t>
            </a:r>
            <a:r>
              <a:rPr sz="1500" b="1" dirty="0">
                <a:latin typeface="Arial"/>
                <a:cs typeface="Arial"/>
              </a:rPr>
              <a:t> University California, Berkeley</a:t>
            </a:r>
            <a:endParaRPr sz="1500" dirty="0"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1 North Carolina State University</a:t>
            </a: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latin typeface="Arial"/>
                <a:cs typeface="Arial"/>
              </a:rPr>
              <a:t>2 Los Alamos National Laboratory</a:t>
            </a:r>
          </a:p>
          <a:p>
            <a:pPr marL="984250" lvl="1" indent="-285750">
              <a:lnSpc>
                <a:spcPct val="100000"/>
              </a:lnSpc>
              <a:spcBef>
                <a:spcPts val="2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7100" algn="l"/>
              </a:tabLst>
            </a:pPr>
            <a:endParaRPr sz="1500" b="1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601BE-9060-2541-A86E-10ABD574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667" y="281787"/>
            <a:ext cx="2958612" cy="200258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718C092-AEBD-F345-A394-78C36D9CC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078016"/>
              </p:ext>
            </p:extLst>
          </p:nvPr>
        </p:nvGraphicFramePr>
        <p:xfrm>
          <a:off x="0" y="4506903"/>
          <a:ext cx="4329722" cy="223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object 2">
            <a:extLst>
              <a:ext uri="{FF2B5EF4-FFF2-40B4-BE49-F238E27FC236}">
                <a16:creationId xmlns:a16="http://schemas.microsoft.com/office/drawing/2014/main" id="{D6036F2A-28B1-7740-987D-6C024671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0" y="208275"/>
            <a:ext cx="8006964" cy="368434"/>
          </a:xfr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Interest and Support Continue to Grow</a:t>
            </a:r>
          </a:p>
        </p:txBody>
      </p:sp>
      <p:sp>
        <p:nvSpPr>
          <p:cNvPr id="52228" name="TextBox 16">
            <a:extLst>
              <a:ext uri="{FF2B5EF4-FFF2-40B4-BE49-F238E27FC236}">
                <a16:creationId xmlns:a16="http://schemas.microsoft.com/office/drawing/2014/main" id="{09F096DF-6781-2942-8154-ED3713F0E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103" y="5918426"/>
            <a:ext cx="180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Graphics created by Brenden Heidrich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61F4E-0150-6B4C-82E5-486E76EFDFAE}"/>
              </a:ext>
            </a:extLst>
          </p:cNvPr>
          <p:cNvSpPr/>
          <p:nvPr/>
        </p:nvSpPr>
        <p:spPr>
          <a:xfrm>
            <a:off x="4169935" y="4478398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$400K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D120C-8920-F341-9458-5ED7B90AE8C0}"/>
              </a:ext>
            </a:extLst>
          </p:cNvPr>
          <p:cNvSpPr/>
          <p:nvPr/>
        </p:nvSpPr>
        <p:spPr>
          <a:xfrm>
            <a:off x="4525108" y="4186974"/>
            <a:ext cx="126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B5527"/>
              </a:buClr>
              <a:buSzPct val="108000"/>
            </a:pPr>
            <a:r>
              <a:rPr lang="en-US" altLang="en-US" b="1" dirty="0">
                <a:cs typeface="Arial" panose="020B0604020202020204" pitchFamily="34" charset="0"/>
              </a:rPr>
              <a:t>$4.1M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1AEEF-BAA5-2140-9F7C-D82934F5B5C7}"/>
              </a:ext>
            </a:extLst>
          </p:cNvPr>
          <p:cNvSpPr/>
          <p:nvPr/>
        </p:nvSpPr>
        <p:spPr>
          <a:xfrm>
            <a:off x="5422457" y="3676395"/>
            <a:ext cx="1199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B5527"/>
              </a:buClr>
              <a:buSzPct val="108000"/>
            </a:pPr>
            <a:r>
              <a:rPr lang="en-US" altLang="en-US" b="1" dirty="0">
                <a:cs typeface="Arial" panose="020B0604020202020204" pitchFamily="34" charset="0"/>
              </a:rPr>
              <a:t>$10M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E9D83C-5D17-1F42-B39B-18663CB031A3}"/>
              </a:ext>
            </a:extLst>
          </p:cNvPr>
          <p:cNvSpPr/>
          <p:nvPr/>
        </p:nvSpPr>
        <p:spPr>
          <a:xfrm>
            <a:off x="6680106" y="2955589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~$11M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F0D06A-18FE-B84B-8D7A-988291E09D7A}"/>
              </a:ext>
            </a:extLst>
          </p:cNvPr>
          <p:cNvSpPr/>
          <p:nvPr/>
        </p:nvSpPr>
        <p:spPr>
          <a:xfrm>
            <a:off x="7594356" y="3974072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$10M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67313-454F-C64D-9665-40C265F72DC9}"/>
              </a:ext>
            </a:extLst>
          </p:cNvPr>
          <p:cNvSpPr/>
          <p:nvPr/>
        </p:nvSpPr>
        <p:spPr>
          <a:xfrm>
            <a:off x="1063471" y="46191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~$6M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EDA47-5171-3746-B54A-78EFCE9B12B3}"/>
              </a:ext>
            </a:extLst>
          </p:cNvPr>
          <p:cNvSpPr/>
          <p:nvPr/>
        </p:nvSpPr>
        <p:spPr>
          <a:xfrm>
            <a:off x="1800597" y="461304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~$5M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34CF0-6304-D444-B7C1-6B4A5DD90450}"/>
              </a:ext>
            </a:extLst>
          </p:cNvPr>
          <p:cNvSpPr/>
          <p:nvPr/>
        </p:nvSpPr>
        <p:spPr>
          <a:xfrm>
            <a:off x="2578602" y="461304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~$3M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754E8-11E4-D446-9403-5163743F6B60}"/>
              </a:ext>
            </a:extLst>
          </p:cNvPr>
          <p:cNvSpPr/>
          <p:nvPr/>
        </p:nvSpPr>
        <p:spPr>
          <a:xfrm>
            <a:off x="3375460" y="461304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~$4M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7B366-DE63-3C43-8CFB-FE45A1577FD4}"/>
              </a:ext>
            </a:extLst>
          </p:cNvPr>
          <p:cNvSpPr/>
          <p:nvPr/>
        </p:nvSpPr>
        <p:spPr>
          <a:xfrm>
            <a:off x="1628219" y="3487264"/>
            <a:ext cx="4403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CINR type project new award funding levels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E2A72-D8E4-BB4E-9094-D2BB6D6A7266}"/>
              </a:ext>
            </a:extLst>
          </p:cNvPr>
          <p:cNvSpPr/>
          <p:nvPr/>
        </p:nvSpPr>
        <p:spPr>
          <a:xfrm>
            <a:off x="8418324" y="3606614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$16M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5D941-CBE7-734B-A2F8-D35910C5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839"/>
            <a:ext cx="9148197" cy="4919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DB56FC-6B84-DE40-BCC6-2072EBC16444}"/>
              </a:ext>
            </a:extLst>
          </p:cNvPr>
          <p:cNvSpPr/>
          <p:nvPr/>
        </p:nvSpPr>
        <p:spPr>
          <a:xfrm>
            <a:off x="3878566" y="4529940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$400K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C76D01-5F7B-BB4A-BEDC-B12811895D97}"/>
              </a:ext>
            </a:extLst>
          </p:cNvPr>
          <p:cNvSpPr/>
          <p:nvPr/>
        </p:nvSpPr>
        <p:spPr>
          <a:xfrm>
            <a:off x="4153058" y="4339374"/>
            <a:ext cx="126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B5527"/>
              </a:buClr>
              <a:buSzPct val="108000"/>
            </a:pPr>
            <a:r>
              <a:rPr lang="en-US" altLang="en-US" b="1" dirty="0">
                <a:cs typeface="Arial" panose="020B0604020202020204" pitchFamily="34" charset="0"/>
              </a:rPr>
              <a:t>$4.1M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DF7769-2723-FC4A-9A70-EF0878F24747}"/>
              </a:ext>
            </a:extLst>
          </p:cNvPr>
          <p:cNvSpPr/>
          <p:nvPr/>
        </p:nvSpPr>
        <p:spPr>
          <a:xfrm>
            <a:off x="4810716" y="3882587"/>
            <a:ext cx="126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B5527"/>
              </a:buClr>
              <a:buSzPct val="108000"/>
            </a:pPr>
            <a:r>
              <a:rPr lang="en-US" altLang="en-US" b="1" dirty="0">
                <a:cs typeface="Arial" panose="020B0604020202020204" pitchFamily="34" charset="0"/>
              </a:rPr>
              <a:t>$10M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5B7F9-DF6A-2446-B3A8-57E18F04BCFD}"/>
              </a:ext>
            </a:extLst>
          </p:cNvPr>
          <p:cNvSpPr/>
          <p:nvPr/>
        </p:nvSpPr>
        <p:spPr>
          <a:xfrm>
            <a:off x="5965161" y="2510057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~$11M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9840C2-C4F4-0E4C-A023-8A5497139C18}"/>
              </a:ext>
            </a:extLst>
          </p:cNvPr>
          <p:cNvSpPr/>
          <p:nvPr/>
        </p:nvSpPr>
        <p:spPr>
          <a:xfrm>
            <a:off x="6946645" y="2301112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$10M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C7ED95-D783-1A49-8F61-506B71F60D2D}"/>
              </a:ext>
            </a:extLst>
          </p:cNvPr>
          <p:cNvSpPr/>
          <p:nvPr/>
        </p:nvSpPr>
        <p:spPr>
          <a:xfrm>
            <a:off x="926749" y="47715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~$6M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CCAF23-E3C8-3A43-85FE-ADBD8B583CEB}"/>
              </a:ext>
            </a:extLst>
          </p:cNvPr>
          <p:cNvSpPr/>
          <p:nvPr/>
        </p:nvSpPr>
        <p:spPr>
          <a:xfrm>
            <a:off x="1610083" y="476544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~$5M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7453E9-6575-504A-A8C1-60D624CB7DAF}"/>
              </a:ext>
            </a:extLst>
          </p:cNvPr>
          <p:cNvSpPr/>
          <p:nvPr/>
        </p:nvSpPr>
        <p:spPr>
          <a:xfrm>
            <a:off x="2381364" y="466458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~$3M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61DD8E-A687-C442-80DE-695A58F6A042}"/>
              </a:ext>
            </a:extLst>
          </p:cNvPr>
          <p:cNvSpPr/>
          <p:nvPr/>
        </p:nvSpPr>
        <p:spPr>
          <a:xfrm>
            <a:off x="3164774" y="463769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~$4M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AE4012-00E7-864E-B8A7-E301B77327D0}"/>
              </a:ext>
            </a:extLst>
          </p:cNvPr>
          <p:cNvSpPr/>
          <p:nvPr/>
        </p:nvSpPr>
        <p:spPr>
          <a:xfrm>
            <a:off x="1491497" y="3464844"/>
            <a:ext cx="4403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CINR type project new award funding levels 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7CACA0-69A3-8E45-8282-131A189D76E5}"/>
              </a:ext>
            </a:extLst>
          </p:cNvPr>
          <p:cNvSpPr/>
          <p:nvPr/>
        </p:nvSpPr>
        <p:spPr>
          <a:xfrm>
            <a:off x="7594356" y="2525602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$16M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82AB1A-D77C-3344-8CF2-97AA35FD44DC}"/>
              </a:ext>
            </a:extLst>
          </p:cNvPr>
          <p:cNvSpPr/>
          <p:nvPr/>
        </p:nvSpPr>
        <p:spPr>
          <a:xfrm>
            <a:off x="8332058" y="258372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cs typeface="Arial" panose="020B0604020202020204" pitchFamily="34" charset="0"/>
              </a:rPr>
              <a:t>$4M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AD172-0D06-EC41-86AC-A5BF3843530B}"/>
              </a:ext>
            </a:extLst>
          </p:cNvPr>
          <p:cNvSpPr txBox="1"/>
          <p:nvPr/>
        </p:nvSpPr>
        <p:spPr>
          <a:xfrm>
            <a:off x="8458449" y="2941383"/>
            <a:ext cx="27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BCCD49-1C2E-D648-89F6-D5198F33C8B7}"/>
              </a:ext>
            </a:extLst>
          </p:cNvPr>
          <p:cNvSpPr txBox="1"/>
          <p:nvPr/>
        </p:nvSpPr>
        <p:spPr>
          <a:xfrm>
            <a:off x="926749" y="5995518"/>
            <a:ext cx="597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 Only 2 RTE solicitations in FY 2020</a:t>
            </a:r>
          </a:p>
        </p:txBody>
      </p:sp>
    </p:spTree>
    <p:extLst>
      <p:ext uri="{BB962C8B-B14F-4D97-AF65-F5344CB8AC3E}">
        <p14:creationId xmlns:p14="http://schemas.microsoft.com/office/powerpoint/2010/main" val="43254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object 3"/>
          <p:cNvSpPr txBox="1">
            <a:spLocks noChangeArrowheads="1"/>
          </p:cNvSpPr>
          <p:nvPr/>
        </p:nvSpPr>
        <p:spPr bwMode="auto">
          <a:xfrm>
            <a:off x="276980" y="1121578"/>
            <a:ext cx="85017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Additive / Advanced Manufacturing</a:t>
            </a:r>
          </a:p>
        </p:txBody>
      </p:sp>
      <p:sp>
        <p:nvSpPr>
          <p:cNvPr id="8" name="object 2"/>
          <p:cNvSpPr>
            <a:spLocks noGrp="1"/>
          </p:cNvSpPr>
          <p:nvPr>
            <p:ph type="title"/>
          </p:nvPr>
        </p:nvSpPr>
        <p:spPr>
          <a:xfrm>
            <a:off x="371062" y="303459"/>
            <a:ext cx="801756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1046922" y="725434"/>
            <a:ext cx="6679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9pPr>
          </a:lstStyle>
          <a:p>
            <a:pPr marL="698500" algn="ctr" defTabSz="914400"/>
            <a:r>
              <a:rPr lang="en-US" altLang="en-US" sz="2000" ker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BDCA5-47CC-419A-9926-7D75C419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5" y="1595051"/>
            <a:ext cx="8187908" cy="4447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D599A-C695-EF41-93AC-7BFD129C2006}"/>
              </a:ext>
            </a:extLst>
          </p:cNvPr>
          <p:cNvSpPr txBox="1"/>
          <p:nvPr/>
        </p:nvSpPr>
        <p:spPr>
          <a:xfrm>
            <a:off x="5005136" y="6132566"/>
            <a:ext cx="41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</p:spTree>
    <p:extLst>
      <p:ext uri="{BB962C8B-B14F-4D97-AF65-F5344CB8AC3E}">
        <p14:creationId xmlns:p14="http://schemas.microsoft.com/office/powerpoint/2010/main" val="1198841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262554" y="1206584"/>
            <a:ext cx="9050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Advanced Fuel Development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1046922" y="725434"/>
            <a:ext cx="6679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9pPr>
          </a:lstStyle>
          <a:p>
            <a:pPr marL="698500" algn="ctr" defTabSz="914400"/>
            <a:r>
              <a:rPr lang="en-US" altLang="en-US" sz="2000" ker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9935234-4617-7F44-8BE4-AD213D2D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303459"/>
            <a:ext cx="801756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34930-994D-FA46-9F0F-EB5A05A92200}"/>
              </a:ext>
            </a:extLst>
          </p:cNvPr>
          <p:cNvSpPr txBox="1"/>
          <p:nvPr/>
        </p:nvSpPr>
        <p:spPr>
          <a:xfrm>
            <a:off x="5005136" y="5824789"/>
            <a:ext cx="41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ECF2-134C-6F4E-90B2-6663DB3B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56" y="1612192"/>
            <a:ext cx="8360835" cy="3731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C3D1E7-D77A-CC4C-A95E-0D6F67B60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922" y="5670900"/>
            <a:ext cx="2476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88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object 3"/>
          <p:cNvSpPr txBox="1">
            <a:spLocks noChangeArrowheads="1"/>
          </p:cNvSpPr>
          <p:nvPr/>
        </p:nvSpPr>
        <p:spPr bwMode="auto">
          <a:xfrm>
            <a:off x="262393" y="959189"/>
            <a:ext cx="9050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56616"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Fundamentals for Reactor Materials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066891C2-9F8B-4F53-ADBA-5FDB00CDBB0F}"/>
              </a:ext>
            </a:extLst>
          </p:cNvPr>
          <p:cNvSpPr txBox="1">
            <a:spLocks/>
          </p:cNvSpPr>
          <p:nvPr/>
        </p:nvSpPr>
        <p:spPr>
          <a:xfrm>
            <a:off x="584128" y="633360"/>
            <a:ext cx="704117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accent1">
                    <a:lumMod val="75000"/>
                  </a:schemeClr>
                </a:solidFill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pPr marL="698500" algn="ctr"/>
            <a:r>
              <a:rPr lang="en-US" altLang="en-US" sz="20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016DEAF-DD50-DB4B-9709-F5B2686E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200334"/>
            <a:ext cx="801756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3425C-1C4E-5247-A14D-EB7055D760BC}"/>
              </a:ext>
            </a:extLst>
          </p:cNvPr>
          <p:cNvSpPr txBox="1"/>
          <p:nvPr/>
        </p:nvSpPr>
        <p:spPr>
          <a:xfrm>
            <a:off x="73861" y="6223973"/>
            <a:ext cx="287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76411-431E-C74E-B080-CF7C63FE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796"/>
            <a:ext cx="9144000" cy="4833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33780-CD41-B547-93F1-1B54FD50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5" y="6358583"/>
            <a:ext cx="3721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3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object 3"/>
          <p:cNvSpPr txBox="1">
            <a:spLocks noChangeArrowheads="1"/>
          </p:cNvSpPr>
          <p:nvPr/>
        </p:nvSpPr>
        <p:spPr bwMode="auto">
          <a:xfrm>
            <a:off x="277422" y="1034098"/>
            <a:ext cx="8589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56616"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Fundamentals for Reactor Materials continued</a:t>
            </a:r>
          </a:p>
        </p:txBody>
      </p:sp>
      <p:sp>
        <p:nvSpPr>
          <p:cNvPr id="10" name="object 2"/>
          <p:cNvSpPr>
            <a:spLocks noGrp="1"/>
          </p:cNvSpPr>
          <p:nvPr>
            <p:ph type="title"/>
          </p:nvPr>
        </p:nvSpPr>
        <p:spPr>
          <a:xfrm>
            <a:off x="477078" y="224720"/>
            <a:ext cx="764120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066891C2-9F8B-4F53-ADBA-5FDB00CDBB0F}"/>
              </a:ext>
            </a:extLst>
          </p:cNvPr>
          <p:cNvSpPr txBox="1">
            <a:spLocks/>
          </p:cNvSpPr>
          <p:nvPr/>
        </p:nvSpPr>
        <p:spPr>
          <a:xfrm>
            <a:off x="584128" y="633360"/>
            <a:ext cx="704117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accent1">
                    <a:lumMod val="75000"/>
                  </a:schemeClr>
                </a:solidFill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pPr marL="698500" algn="ctr"/>
            <a:r>
              <a:rPr lang="en-US" altLang="en-US" sz="20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5987CDB8-C431-4A92-AFB0-9087CBD5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54" y="4489462"/>
            <a:ext cx="9050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Welding and Joining Advanced Cladding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FFF9AB-5D6B-4C93-B6D9-49333309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33" y="6245628"/>
            <a:ext cx="1465116" cy="226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39DD2-39CD-45FC-9615-1E7FB73A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95" y="4806962"/>
            <a:ext cx="8187908" cy="128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70A6DD-664E-FB46-82DF-59FFE62E6694}"/>
              </a:ext>
            </a:extLst>
          </p:cNvPr>
          <p:cNvSpPr txBox="1"/>
          <p:nvPr/>
        </p:nvSpPr>
        <p:spPr>
          <a:xfrm>
            <a:off x="5005136" y="6163976"/>
            <a:ext cx="41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B58DC1-8D7B-4741-BD80-635FE7CF2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28" y="1315244"/>
            <a:ext cx="8217875" cy="29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object 3"/>
          <p:cNvSpPr txBox="1">
            <a:spLocks noChangeArrowheads="1"/>
          </p:cNvSpPr>
          <p:nvPr/>
        </p:nvSpPr>
        <p:spPr bwMode="auto">
          <a:xfrm>
            <a:off x="290638" y="1039447"/>
            <a:ext cx="9050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56616"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Sensor Development</a:t>
            </a:r>
          </a:p>
        </p:txBody>
      </p:sp>
      <p:sp>
        <p:nvSpPr>
          <p:cNvPr id="10" name="object 2"/>
          <p:cNvSpPr>
            <a:spLocks noGrp="1"/>
          </p:cNvSpPr>
          <p:nvPr>
            <p:ph type="title"/>
          </p:nvPr>
        </p:nvSpPr>
        <p:spPr>
          <a:xfrm>
            <a:off x="477078" y="224720"/>
            <a:ext cx="764120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066891C2-9F8B-4F53-ADBA-5FDB00CDBB0F}"/>
              </a:ext>
            </a:extLst>
          </p:cNvPr>
          <p:cNvSpPr txBox="1">
            <a:spLocks/>
          </p:cNvSpPr>
          <p:nvPr/>
        </p:nvSpPr>
        <p:spPr>
          <a:xfrm>
            <a:off x="584128" y="633360"/>
            <a:ext cx="704117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accent1">
                    <a:lumMod val="75000"/>
                  </a:schemeClr>
                </a:solidFill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pPr marL="698500" algn="ctr"/>
            <a:r>
              <a:rPr lang="en-US" altLang="en-US" sz="20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DF6EF3-6F7D-4B55-917E-EA6403A7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50" y="5725886"/>
            <a:ext cx="1465116" cy="226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DF09F-E8EF-2948-93DF-3F4116D8B41F}"/>
              </a:ext>
            </a:extLst>
          </p:cNvPr>
          <p:cNvSpPr txBox="1"/>
          <p:nvPr/>
        </p:nvSpPr>
        <p:spPr>
          <a:xfrm>
            <a:off x="5017571" y="6253586"/>
            <a:ext cx="41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F061A-2574-5244-B51C-FF742A591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56" y="1460509"/>
            <a:ext cx="7946573" cy="39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bject 3"/>
          <p:cNvSpPr txBox="1">
            <a:spLocks noChangeArrowheads="1"/>
          </p:cNvSpPr>
          <p:nvPr/>
        </p:nvSpPr>
        <p:spPr bwMode="auto">
          <a:xfrm>
            <a:off x="233532" y="1048566"/>
            <a:ext cx="85834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Computational Model Development and Validation</a:t>
            </a:r>
          </a:p>
        </p:txBody>
      </p:sp>
      <p:sp>
        <p:nvSpPr>
          <p:cNvPr id="7" name="object 2"/>
          <p:cNvSpPr>
            <a:spLocks noGrp="1"/>
          </p:cNvSpPr>
          <p:nvPr>
            <p:ph type="title"/>
          </p:nvPr>
        </p:nvSpPr>
        <p:spPr>
          <a:xfrm>
            <a:off x="371062" y="303459"/>
            <a:ext cx="8017564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charset="-128"/>
              </a:rPr>
              <a:t>CINR Awarded Projects</a:t>
            </a: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1046922" y="725434"/>
            <a:ext cx="6679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9pPr>
          </a:lstStyle>
          <a:p>
            <a:pPr marL="698500" algn="ctr" defTabSz="914400"/>
            <a:r>
              <a:rPr lang="en-US" altLang="en-US" sz="2000" ker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Focus on Key Technologies and Understanding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1CA5C8-3FA0-4364-9199-34282E6C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1" y="1369674"/>
            <a:ext cx="8187908" cy="332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F5087-3D55-7946-8706-5999BCD1BB6A}"/>
              </a:ext>
            </a:extLst>
          </p:cNvPr>
          <p:cNvSpPr txBox="1"/>
          <p:nvPr/>
        </p:nvSpPr>
        <p:spPr>
          <a:xfrm>
            <a:off x="5005136" y="6132566"/>
            <a:ext cx="413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CINR Awarded Projects table created by Lindy Bean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417749A-8CCA-BB4E-B29A-54868DC1E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32" y="4919235"/>
            <a:ext cx="85834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000" b="1" dirty="0"/>
              <a:t>Nuclear Materials Discovery &amp; Qualification 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960D7-8727-3745-80E9-F10D5BE8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0" y="5265807"/>
            <a:ext cx="8187909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0615" y="79384"/>
            <a:ext cx="7886700" cy="712627"/>
          </a:xfrm>
        </p:spPr>
        <p:txBody>
          <a:bodyPr>
            <a:normAutofit/>
          </a:bodyPr>
          <a:lstStyle/>
          <a:p>
            <a:r>
              <a:rPr lang="en-US" sz="2800" b="1" dirty="0"/>
              <a:t>The Nuclear Science User Facilities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81C6F6-14CA-6340-A18B-78FF18A6547E}"/>
              </a:ext>
            </a:extLst>
          </p:cNvPr>
          <p:cNvSpPr txBox="1">
            <a:spLocks/>
          </p:cNvSpPr>
          <p:nvPr/>
        </p:nvSpPr>
        <p:spPr>
          <a:xfrm>
            <a:off x="0" y="668147"/>
            <a:ext cx="9097963" cy="2006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9817"/>
              </a:buClr>
              <a:buSzPct val="100000"/>
              <a:buFont typeface="Wingdings" charset="2"/>
              <a:buChar char="§"/>
              <a:defRPr sz="1800" b="0" i="0" kern="120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Established 2007 as US DOE Office of Nuclear Energy first &amp; only user facility.</a:t>
            </a:r>
          </a:p>
          <a:p>
            <a:pPr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Founded at Idaho National Laboratory initially intended as a single institution user facility. INL remains lead and primary institution.</a:t>
            </a:r>
          </a:p>
          <a:p>
            <a:pPr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NSUF operates as typical US user facility (no cost to user, competitive proposal processes, no funding to users) but also some unique aspects. </a:t>
            </a:r>
          </a:p>
        </p:txBody>
      </p:sp>
      <p:pic>
        <p:nvPicPr>
          <p:cNvPr id="6" name="Picture 6" descr="991494">
            <a:extLst>
              <a:ext uri="{FF2B5EF4-FFF2-40B4-BE49-F238E27FC236}">
                <a16:creationId xmlns:a16="http://schemas.microsoft.com/office/drawing/2014/main" id="{1E40D89C-2558-8145-997C-5F48226D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/>
          <a:stretch>
            <a:fillRect/>
          </a:stretch>
        </p:blipFill>
        <p:spPr bwMode="auto">
          <a:xfrm>
            <a:off x="6574977" y="2739556"/>
            <a:ext cx="2196418" cy="154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215954-D47B-B84E-89F5-641F2A01D6BB}"/>
              </a:ext>
            </a:extLst>
          </p:cNvPr>
          <p:cNvSpPr txBox="1">
            <a:spLocks/>
          </p:cNvSpPr>
          <p:nvPr/>
        </p:nvSpPr>
        <p:spPr bwMode="auto">
          <a:xfrm>
            <a:off x="-33526" y="2867496"/>
            <a:ext cx="6498775" cy="41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charset="2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charset="2"/>
              <a:buChar char="·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Aft>
                <a:spcPts val="300"/>
              </a:spcAft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n-US" altLang="en-US" u="sng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Unique aspects of NSUF </a:t>
            </a:r>
          </a:p>
          <a:p>
            <a:pPr marL="573088" lvl="1" indent="-285750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altLang="en-US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Consortium of facilities/capabilities, not single institution (currently 9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Universities + 4 Universities in CAES, 8 National Laboratories, 1 industry)</a:t>
            </a:r>
            <a:endParaRPr lang="en-US" altLang="en-US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573088" lvl="1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altLang="en-US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NSUF offers multiple capabilities to a single scientific area: </a:t>
            </a:r>
          </a:p>
          <a:p>
            <a:pPr marL="915988" lvl="2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Irradiation effects in nuclear fuels and materials. </a:t>
            </a:r>
          </a:p>
          <a:p>
            <a:pPr marL="573088" lvl="1" indent="-285750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altLang="en-US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Projects can last many years or be short duration. </a:t>
            </a:r>
          </a:p>
          <a:p>
            <a:pPr marL="915988" lvl="2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Largest projects include design, fabrication, transport, irradiation, PIE, and final disposition.</a:t>
            </a:r>
          </a:p>
          <a:p>
            <a:pPr marL="573088" lvl="1" indent="-285750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altLang="en-US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No base funding to facilities. </a:t>
            </a:r>
          </a:p>
          <a:p>
            <a:pPr marL="915988" lvl="2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Funding to facility is for project cost and is fully forward funded.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A41FD27-5AA9-0C4C-86E7-321E9377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3" y="4425368"/>
            <a:ext cx="2346324" cy="17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056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6327" y="5642212"/>
            <a:ext cx="27040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Graphics created by Simon </a:t>
            </a:r>
            <a:r>
              <a:rPr lang="en-US" sz="1350" dirty="0" err="1"/>
              <a:t>Pimblott</a:t>
            </a:r>
            <a:endParaRPr lang="en-US" sz="13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00C80E-9261-F541-A219-CFB50A83D71E}"/>
              </a:ext>
            </a:extLst>
          </p:cNvPr>
          <p:cNvSpPr txBox="1">
            <a:spLocks/>
          </p:cNvSpPr>
          <p:nvPr/>
        </p:nvSpPr>
        <p:spPr>
          <a:xfrm>
            <a:off x="34787" y="282476"/>
            <a:ext cx="9074426" cy="3958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accent1">
                    <a:lumMod val="75000"/>
                  </a:schemeClr>
                </a:solidFill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b="1" dirty="0">
                <a:ea typeface="ＭＳ Ｐゴシック" charset="-128"/>
              </a:rPr>
              <a:t>CINR Awarded Projects FY 2015 – FY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F3F9D-CAF1-B344-BD83-3D498206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965" y="678346"/>
            <a:ext cx="8065052" cy="366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CE08B-BFD0-9B40-9D03-F12FC673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651" y="2932855"/>
            <a:ext cx="5370167" cy="36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6327" y="5642212"/>
            <a:ext cx="27040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Graphics created by Simon </a:t>
            </a:r>
            <a:r>
              <a:rPr lang="en-US" sz="1350" dirty="0" err="1"/>
              <a:t>Pimblott</a:t>
            </a:r>
            <a:endParaRPr lang="en-US" sz="13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00C80E-9261-F541-A219-CFB50A83D71E}"/>
              </a:ext>
            </a:extLst>
          </p:cNvPr>
          <p:cNvSpPr txBox="1">
            <a:spLocks/>
          </p:cNvSpPr>
          <p:nvPr/>
        </p:nvSpPr>
        <p:spPr>
          <a:xfrm>
            <a:off x="34787" y="282476"/>
            <a:ext cx="9074426" cy="3958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accent1">
                    <a:lumMod val="75000"/>
                  </a:schemeClr>
                </a:solidFill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b="1" dirty="0">
                <a:ea typeface="ＭＳ Ｐゴシック" charset="-128"/>
              </a:rPr>
              <a:t>CINR Awarded Projects FY 2015 – FY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A13B4-8A4E-1340-9CE4-73308C21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754" y="1188155"/>
            <a:ext cx="6195667" cy="3735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1CD4F-FE88-E34E-B2B1-944C1D34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845" y="1937037"/>
            <a:ext cx="6081442" cy="37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5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object 2">
            <a:extLst>
              <a:ext uri="{FF2B5EF4-FFF2-40B4-BE49-F238E27FC236}">
                <a16:creationId xmlns:a16="http://schemas.microsoft.com/office/drawing/2014/main" id="{17D34067-A658-744A-9DF8-530D426F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18" y="209656"/>
            <a:ext cx="5955527" cy="368434"/>
          </a:xfr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NSUF Publications</a:t>
            </a:r>
          </a:p>
        </p:txBody>
      </p:sp>
      <p:sp>
        <p:nvSpPr>
          <p:cNvPr id="57347" name="object 5">
            <a:extLst>
              <a:ext uri="{FF2B5EF4-FFF2-40B4-BE49-F238E27FC236}">
                <a16:creationId xmlns:a16="http://schemas.microsoft.com/office/drawing/2014/main" id="{C18C8A46-786C-8940-A286-0585825739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905875" y="6656388"/>
            <a:ext cx="177800" cy="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88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D6C399-58BE-1146-B716-51E1F2F7C75D}" type="slidenum">
              <a:rPr lang="en-US" altLang="en-US" sz="900">
                <a:cs typeface="Arial" panose="020B0604020202020204" pitchFamily="34" charset="0"/>
              </a:rPr>
              <a:pPr eaLnBrk="1" hangingPunct="1"/>
              <a:t>22</a:t>
            </a:fld>
            <a:endParaRPr lang="en-US" altLang="en-US" sz="900">
              <a:cs typeface="Arial" panose="020B0604020202020204" pitchFamily="34" charset="0"/>
            </a:endParaRPr>
          </a:p>
        </p:txBody>
      </p:sp>
      <p:sp>
        <p:nvSpPr>
          <p:cNvPr id="57349" name="Content Placeholder 2">
            <a:extLst>
              <a:ext uri="{FF2B5EF4-FFF2-40B4-BE49-F238E27FC236}">
                <a16:creationId xmlns:a16="http://schemas.microsoft.com/office/drawing/2014/main" id="{AE663910-6A14-B947-84D4-8587EA7DCF31}"/>
              </a:ext>
            </a:extLst>
          </p:cNvPr>
          <p:cNvSpPr txBox="1">
            <a:spLocks/>
          </p:cNvSpPr>
          <p:nvPr/>
        </p:nvSpPr>
        <p:spPr bwMode="auto">
          <a:xfrm>
            <a:off x="890629" y="5197955"/>
            <a:ext cx="7812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Aft>
                <a:spcPct val="20000"/>
              </a:spcAft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1700" b="1" dirty="0"/>
              <a:t>Numbers are for calendar years</a:t>
            </a:r>
          </a:p>
          <a:p>
            <a:pPr marL="285750" indent="-285750">
              <a:spcAft>
                <a:spcPct val="20000"/>
              </a:spcAft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1700" b="1" dirty="0"/>
              <a:t>Increase in RTE awards through FY 2019.</a:t>
            </a:r>
          </a:p>
          <a:p>
            <a:pPr marL="285750" indent="-285750">
              <a:spcAft>
                <a:spcPct val="20000"/>
              </a:spcAft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1700" b="1" dirty="0"/>
              <a:t>H-index score of 27 (score of 17 to 9/2019) </a:t>
            </a:r>
          </a:p>
          <a:p>
            <a:pPr marL="285750" indent="-285750">
              <a:spcAft>
                <a:spcPct val="20000"/>
              </a:spcAft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1700" b="1" dirty="0">
                <a:cs typeface="Arial" panose="020B0604020202020204" pitchFamily="34" charset="0"/>
              </a:rPr>
              <a:t>Journal of Nuclear Materials is by far the journal of choice.  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402487-8D0E-C84A-9340-5CA837F9D508}"/>
              </a:ext>
            </a:extLst>
          </p:cNvPr>
          <p:cNvGraphicFramePr>
            <a:graphicFrameLocks/>
          </p:cNvGraphicFramePr>
          <p:nvPr/>
        </p:nvGraphicFramePr>
        <p:xfrm>
          <a:off x="981070" y="578891"/>
          <a:ext cx="7631205" cy="461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809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137" y="897858"/>
            <a:ext cx="8915400" cy="477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070C0"/>
              </a:buClr>
              <a:buFont typeface="Wingdings" charset="2"/>
              <a:buChar char="Ø"/>
            </a:pPr>
            <a:r>
              <a:rPr sz="2000" b="1" dirty="0">
                <a:latin typeface="Arial"/>
                <a:cs typeface="Arial"/>
              </a:rPr>
              <a:t>NSUF reporting presentations or participation</a:t>
            </a:r>
            <a:endParaRPr lang="en-US" sz="2000" b="1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0070C0"/>
              </a:buClr>
              <a:buFont typeface="Wingdings" charset="2"/>
              <a:buChar char="Ø"/>
            </a:pP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92150" marR="6350" indent="-285750">
              <a:lnSpc>
                <a:spcPct val="101899"/>
              </a:lnSpc>
              <a:spcBef>
                <a:spcPts val="195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800" b="1" dirty="0">
                <a:solidFill>
                  <a:srgbClr val="000000"/>
                </a:solidFill>
                <a:latin typeface="Arial"/>
                <a:cs typeface="Arial"/>
              </a:rPr>
              <a:t>Nuclear Engineering Department Head Organization Meeting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000000"/>
                </a:solidFill>
                <a:latin typeface="Arial"/>
                <a:cs typeface="Arial"/>
              </a:rPr>
              <a:t> – NEDHO (November 201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sz="1800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US-UK Nuclear Energy R&amp;D Collaboration Action Plan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Steering Committee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 Meeting (November 2019)</a:t>
            </a:r>
          </a:p>
          <a:p>
            <a:pPr marL="692150" indent="-285750">
              <a:lnSpc>
                <a:spcPct val="100000"/>
              </a:lnSpc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NSUF FY 201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9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 Annual 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DOE Program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Review Meeting (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November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 201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9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8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DOE FY 2020 1</a:t>
            </a:r>
            <a:r>
              <a:rPr lang="en-US" b="1" baseline="30000" dirty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Quarter Review (February 2020)</a:t>
            </a:r>
          </a:p>
          <a:p>
            <a:pPr marL="692150" indent="-285750"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NSUF Users/Partners Meeting (February 2020)</a:t>
            </a:r>
          </a:p>
          <a:p>
            <a:pPr marL="692150" indent="-285750"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DOE Strategic Planning Meeting (June 2020)</a:t>
            </a:r>
          </a:p>
          <a:p>
            <a:pPr marL="692150" indent="-285750"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DOE FY 2020 2</a:t>
            </a:r>
            <a:r>
              <a:rPr lang="en-US" b="1" baseline="30000" dirty="0">
                <a:solidFill>
                  <a:srgbClr val="0000FF"/>
                </a:solidFill>
                <a:latin typeface="Arial"/>
                <a:cs typeface="Arial"/>
              </a:rPr>
              <a:t>nd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Quarter Review (June 2020)</a:t>
            </a:r>
          </a:p>
          <a:p>
            <a:pPr marL="692150" marR="6350" indent="-285750">
              <a:lnSpc>
                <a:spcPct val="101899"/>
              </a:lnSpc>
              <a:spcBef>
                <a:spcPts val="195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800" b="1" dirty="0">
                <a:latin typeface="Arial"/>
                <a:cs typeface="Arial"/>
              </a:rPr>
              <a:t>Nuclear Engineering Department Head Organization Meeting – NEDHO (June 20</a:t>
            </a:r>
            <a:r>
              <a:rPr lang="en-US" sz="1800" b="1" dirty="0">
                <a:latin typeface="Arial"/>
                <a:cs typeface="Arial"/>
              </a:rPr>
              <a:t>20</a:t>
            </a:r>
            <a:r>
              <a:rPr sz="1800" b="1" dirty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 marL="692150" indent="-285750"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DOE Budget Planning Meeting #1 (July 2020)</a:t>
            </a:r>
            <a:endParaRPr lang="en-US" dirty="0">
              <a:latin typeface="Arial"/>
              <a:cs typeface="Arial"/>
            </a:endParaRPr>
          </a:p>
          <a:p>
            <a:pPr marL="692150" indent="-285750">
              <a:spcBef>
                <a:spcPts val="2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DOE Budget Planning Meeting #2 (August 2020)</a:t>
            </a:r>
            <a:endParaRPr lang="en-US" dirty="0"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34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UK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Nuclear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Academics Discussion Meeting –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via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 (September, 201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23</a:t>
            </a:fld>
            <a:endParaRPr sz="900"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6006" y="0"/>
            <a:ext cx="7886700" cy="1074060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1241893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8740" y="658350"/>
            <a:ext cx="8992098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70C0"/>
              </a:buClr>
              <a:buFont typeface="Wingdings" charset="2"/>
              <a:buChar char="Ø"/>
            </a:pPr>
            <a:r>
              <a:rPr b="1" dirty="0">
                <a:latin typeface="Arial"/>
                <a:cs typeface="Arial"/>
              </a:rPr>
              <a:t>NSUF general presentations, exhibits, or </a:t>
            </a:r>
            <a:r>
              <a:rPr lang="en-US" b="1" dirty="0">
                <a:latin typeface="Arial"/>
                <a:cs typeface="Arial"/>
              </a:rPr>
              <a:t>special invitations</a:t>
            </a:r>
            <a:endParaRPr dirty="0"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1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ANS Winter Meeting (November 201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9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) – exhibit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presentations, and 2 NSUF sessions</a:t>
            </a:r>
          </a:p>
          <a:p>
            <a:pPr marL="692150" indent="-285750">
              <a:lnSpc>
                <a:spcPct val="100000"/>
              </a:lnSpc>
              <a:spcBef>
                <a:spcPts val="1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GAIN Legacy Metallic Fuels Meeting (November 2019)</a:t>
            </a:r>
          </a:p>
          <a:p>
            <a:pPr marL="692150" indent="-285750">
              <a:lnSpc>
                <a:spcPct val="100000"/>
              </a:lnSpc>
              <a:spcBef>
                <a:spcPts val="1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MRS 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Fall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 Meeting (December 201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9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) – exhibit</a:t>
            </a:r>
            <a:endParaRPr lang="en-US" sz="16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1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TMS Annual Meeting (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February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 20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20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) </a:t>
            </a:r>
            <a:r>
              <a:rPr lang="en-US" sz="1600" b="1" dirty="0">
                <a:solidFill>
                  <a:srgbClr val="008000"/>
                </a:solidFill>
                <a:latin typeface="Arial"/>
                <a:cs typeface="Arial"/>
              </a:rPr>
              <a:t>–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 exhibit</a:t>
            </a:r>
            <a:endParaRPr lang="en-US" sz="16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692150" indent="-285750">
              <a:lnSpc>
                <a:spcPct val="100000"/>
              </a:lnSpc>
              <a:spcBef>
                <a:spcPts val="1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r>
              <a:rPr sz="1600" b="1" dirty="0">
                <a:solidFill>
                  <a:srgbClr val="0000FF"/>
                </a:solidFill>
                <a:latin typeface="Arial"/>
                <a:cs typeface="Arial"/>
              </a:rPr>
              <a:t>ANS Annual Meeting (June 20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20</a:t>
            </a:r>
            <a:r>
              <a:rPr sz="1600" b="1" dirty="0">
                <a:solidFill>
                  <a:srgbClr val="0000FF"/>
                </a:solidFill>
                <a:latin typeface="Arial"/>
                <a:cs typeface="Arial"/>
              </a:rPr>
              <a:t>) –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2 NSUF Sessions</a:t>
            </a:r>
          </a:p>
          <a:p>
            <a:pPr marL="692150" indent="-285750">
              <a:lnSpc>
                <a:spcPct val="100000"/>
              </a:lnSpc>
              <a:spcBef>
                <a:spcPts val="28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643255" algn="l"/>
              </a:tabLst>
            </a:pP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7803" y="665606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6006" y="95799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7803" y="665606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12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66261" y="893963"/>
            <a:ext cx="9077739" cy="4279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Neutron </a:t>
            </a:r>
            <a:r>
              <a:rPr sz="1900" b="1" dirty="0">
                <a:solidFill>
                  <a:srgbClr val="000000"/>
                </a:solidFill>
              </a:rPr>
              <a:t>Irradiation Activities</a:t>
            </a:r>
            <a:endParaRPr sz="1900" b="1" dirty="0">
              <a:solidFill>
                <a:srgbClr val="000000"/>
              </a:solidFill>
              <a:latin typeface="Wingdings"/>
              <a:cs typeface="Wingdings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sz="1600" b="1" dirty="0">
                <a:solidFill>
                  <a:srgbClr val="000000"/>
                </a:solidFill>
              </a:rPr>
              <a:t>Static Capsule Irradiation Experiments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sz="1500" b="1" dirty="0">
                <a:solidFill>
                  <a:srgbClr val="000000"/>
                </a:solidFill>
                <a:latin typeface="Arial"/>
                <a:cs typeface="Arial"/>
              </a:rPr>
              <a:t>Completed irradiations FY 20</a:t>
            </a: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20</a:t>
            </a:r>
            <a:r>
              <a:rPr sz="1500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ISU-10537 - 2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dpa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N-SERT (Nano-structured Steels for Enhanced Radiation Tolerance) –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“Enhancing Irradiation Tolerance of Steels via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Nanostructuring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by Innovative Manufacturing Techniques”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BSU-8242 – 3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dpa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“</a:t>
            </a:r>
            <a:r>
              <a:rPr lang="en-US" sz="14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Irradiation Influence on Alloys Fabricated by Powder Metallurgy and Hot Isostatic Pressing for Nuclear Applications”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INL-16380 – “High Fluence Active Irradiation and Combined Effects Testing of Sapphire Optical Fiber Distributed Temperature Sensors” (OSURR)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GA-12573 – “Performance of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SiC-SiC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Cladding and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Endplug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Joints Under Neutron Irradiation with a Thermal Gradient” (HFIR)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PITT-KC-13073 – “Radiation Effects on Optical Fiber Sensor Fused Smart Alloy Parts with Graded Alloy Composition Manufactured by Additive Manufacturing Processes” (MITR)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BSU-YZ-12527 – “Additive Manufacturing of Thermal Sensors for In-Pile Thermal Conductivity Measurement” (NCSU &amp; MITR)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MIT-14783 – “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Nanodispersion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Strengthened Metallic Composites with Enhanced Neutron Irradiation Tolerance” (HFIR)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endParaRPr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185113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7803" y="665606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12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66261" y="604794"/>
            <a:ext cx="9077739" cy="580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</a:rPr>
              <a:t>Neutron </a:t>
            </a:r>
            <a:r>
              <a:rPr sz="1900" b="1" dirty="0">
                <a:solidFill>
                  <a:srgbClr val="000000"/>
                </a:solidFill>
              </a:rPr>
              <a:t>Irradiation Activities</a:t>
            </a:r>
            <a:endParaRPr sz="1900" b="1" dirty="0">
              <a:solidFill>
                <a:srgbClr val="000000"/>
              </a:solidFill>
              <a:latin typeface="Wingdings"/>
              <a:cs typeface="Wingdings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sz="1600" b="1" dirty="0">
                <a:solidFill>
                  <a:srgbClr val="000000"/>
                </a:solidFill>
              </a:rPr>
              <a:t>Static Capsule Irradiation Experiments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con’t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sz="1600" b="1" dirty="0">
              <a:solidFill>
                <a:srgbClr val="000000"/>
              </a:solidFill>
            </a:endParaRP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Reactor insertion irradiations FY 2020: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ATAMM (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Aeroprobe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Test of Additively Manufactured Materials) – 14788 “Irradiation Testing of Materials Produced by Additive Friction Stir Manufacturing” 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INL-16380 “High Fluence Active Irradiation and Combined Effects Testing of Sapphire Optical Fiber Distributed Temperature Sensors” (OSURR)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AREVA-13007 “Irradiation of Advanced Neutron Absorbing Material to Support Accident Tolerant Fuel” (HFIR)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GA-12573 – “Performance of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SiC-SiC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Cladding and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Endplug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Joints Under Neutron Irradiation with a Thermal Gradient” (HFIR)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MIT-14783 – “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Nanodispersion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Strengthened Metallic Composites with Enhanced Neutron Irradiation Tolerance” (HFIR)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RTE-2828 – “Irradiation of Nb-93 targets for ASTM International Inter- Laboratory Study of E1297, "Standard Test Method for Measuring Fast-Neutron Reaction Rates by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Radioactivation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of Niobium".” (NRAD)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On-going irradiations FY 2020: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327150" marR="67881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sz="1400" b="1" dirty="0">
                <a:solidFill>
                  <a:srgbClr val="000000"/>
                </a:solidFill>
                <a:latin typeface="Arial"/>
                <a:cs typeface="Arial"/>
              </a:rPr>
              <a:t>EPRI-ZG-C &amp; EPRI-ZG-D – “Irradiation and Post-irradiation Examination (PIE) to Investigate Hydrogen Assisted Anomalous Growth in Zirconium Alloys”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BSU-269 – “High Temperature In-pile Irradiation Test of Single Phase U3Si2” 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ISU-10537 </a:t>
            </a:r>
            <a:r>
              <a:rPr lang="mr-IN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–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6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dpa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N-SERT - “Enhancing Irradiation Tolerance of Steels via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Nanostructuring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by Innovative Manufacturing Techniques” (ATR)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OSU-MK-14749 – “Irradiation Behavior of Piezoelectric Materials for Nuclear Reactor Sensors” (OSURR)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endParaRPr lang="en-US" sz="1400" b="1" dirty="0">
              <a:solidFill>
                <a:srgbClr val="000000"/>
              </a:solidFill>
              <a:latin typeface="Arial"/>
              <a:ea typeface="Lucida Grande"/>
              <a:cs typeface="Arial"/>
            </a:endParaRP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endParaRPr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52254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81458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7803" y="665606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12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1" y="691080"/>
            <a:ext cx="9144000" cy="5593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 Post Irradiation Examination (PIE)</a:t>
            </a:r>
            <a:r>
              <a:rPr b="1" dirty="0">
                <a:solidFill>
                  <a:schemeClr val="tx1"/>
                </a:solidFill>
              </a:rPr>
              <a:t> Activities</a:t>
            </a:r>
            <a:endParaRPr b="1" dirty="0">
              <a:solidFill>
                <a:schemeClr val="tx1"/>
              </a:solidFill>
              <a:latin typeface="Wingdings"/>
              <a:cs typeface="Wingdings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solidFill>
                  <a:schemeClr val="tx1"/>
                </a:solidFill>
                <a:latin typeface="Helvetica" pitchFamily="2" charset="0"/>
                <a:cs typeface="Arial"/>
              </a:rPr>
              <a:t>Completed PIE Activities FY 2020: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UI-JS PIE-17-13211 – “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</a:rPr>
              <a:t>Positron Annihilation Studies of Neutron Irradiated Ferritic Alloys” (NCSU, INL)</a:t>
            </a:r>
            <a:endParaRPr lang="en-US" sz="1500" b="1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solidFill>
                  <a:schemeClr val="tx1"/>
                </a:solidFill>
                <a:latin typeface="Helvetica" pitchFamily="2" charset="0"/>
                <a:cs typeface="Arial"/>
              </a:rPr>
              <a:t>Ongoing PIE Activities FY 2020: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EPRI -1, -2, and -3 – “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</a:rPr>
              <a:t>EPRI Pilot Project for Irradiation of Alloys X-750 and XM-19” CRADA (INL)</a:t>
            </a:r>
            <a:endParaRPr lang="en-US" sz="1500" b="1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BSU-8242 – “</a:t>
            </a: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Irradiation Influence on Alloys Fabricated by Powder Metallurgy and Hot Isostatic Pressing for Nuclear Applications” 1 </a:t>
            </a:r>
            <a:r>
              <a:rPr lang="en-US" sz="1500" b="1" dirty="0" err="1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dpa</a:t>
            </a: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 (INL)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CSM-JK-10584 – “Irradiation Performance Testing of Specimens Produced by Commercially Available Additive Manufacturing Techniques” (INL)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ORNL-TG-10764 – “Radiation Enhanced Diffusion of Ag, Ag-Pd, Eu and Sr in Neutron Irradiated </a:t>
            </a:r>
            <a:r>
              <a:rPr lang="en-US" sz="1500" b="1" dirty="0" err="1">
                <a:solidFill>
                  <a:schemeClr val="tx1"/>
                </a:solidFill>
                <a:latin typeface="Arial"/>
                <a:cs typeface="Arial"/>
              </a:rPr>
              <a:t>PyC</a:t>
            </a: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US" sz="1500" b="1" dirty="0" err="1">
                <a:solidFill>
                  <a:schemeClr val="tx1"/>
                </a:solidFill>
                <a:latin typeface="Arial"/>
                <a:cs typeface="Arial"/>
              </a:rPr>
              <a:t>SiC</a:t>
            </a: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 Diffusion Couples“ (ORNL)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ISU-HW-10537 – “Enhancing Irradiation Tolerance of Steels via </a:t>
            </a:r>
            <a:r>
              <a:rPr lang="en-US" sz="1500" b="1" dirty="0" err="1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Nanostructuring</a:t>
            </a: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 by Innovative Manufacturing Techniques” (INL)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ea typeface="Lucida Grande"/>
                <a:cs typeface="Arial"/>
              </a:rPr>
              <a:t>GEH-RH-10393 – “Irradiation Testing of LWR Additively Manufactured Materials”(INL)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INL-JH PIE-17-12976 – “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</a:rPr>
              <a:t>Study of the Irradiation Behavior of Fast Reactor Mixed Oxide Annular Fuel with Modern Microstructural Characterization to Support Science Based Model Validation”</a:t>
            </a:r>
            <a:endParaRPr lang="en-US" sz="1500" b="1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Westinghouse PX-17-13106 – “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</a:rPr>
              <a:t>Radiation Effects on Zirconium Alloys Produced by Powder Bed Fusion Additive Manufacturing Processes”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 (WEC)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endParaRPr lang="en-US" sz="1400" b="1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87090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245198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7803" y="665606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12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1" y="691080"/>
            <a:ext cx="9144000" cy="530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</a:rPr>
              <a:t> Post Irradiation Examination (PIE)</a:t>
            </a:r>
            <a:r>
              <a:rPr b="1" dirty="0">
                <a:solidFill>
                  <a:srgbClr val="000000"/>
                </a:solidFill>
              </a:rPr>
              <a:t> Activities</a:t>
            </a:r>
            <a:endParaRPr b="1" dirty="0">
              <a:solidFill>
                <a:srgbClr val="000000"/>
              </a:solidFill>
              <a:latin typeface="Wingdings"/>
              <a:cs typeface="Wingdings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Helvetica" pitchFamily="2" charset="0"/>
                <a:cs typeface="Arial"/>
              </a:rPr>
              <a:t>Ongoing PIE Activities FY 2020: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Arial"/>
              </a:rPr>
              <a:t>O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  <a:cs typeface="Helvetica" panose="020B0604020202020204" pitchFamily="34" charset="0"/>
              </a:rPr>
              <a:t>RNL-LT-17-13050 – “</a:t>
            </a:r>
            <a:r>
              <a:rPr lang="en-US" sz="1500" b="1" dirty="0">
                <a:solidFill>
                  <a:schemeClr val="tx1"/>
                </a:solidFill>
                <a:latin typeface="Helvetica" pitchFamily="2" charset="0"/>
              </a:rPr>
              <a:t>Correlation between Microstructure and Mechanical Properties of Neutron-Irradiated Ferritic-Martensitic and Austenitic Steels” (ORNL, INL, LANL)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PITT-KC-13073 – “Radiation Effects on Optical Fiber Sensor Fused Smart Alloy Parts with Graded Alloy Composition Manufactured by Additive Manufacturing Processes” (WEC)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WEC-PX-13106 – “Radiation Effects on Zirconium Alloys Produced by Powder Bed Fusion Additive Manufacturing Processes” (WEC)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EPRI-AK-13088 – “Improved Understanding of Zircaloy-2 Hydrogen Pickup Mechanism in BWRs” (ORNL)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FLA-AA-14704 – “Facilitating MARMOT Modeling of Radiation Phenomena in U-Pu-</a:t>
            </a:r>
            <a:r>
              <a:rPr lang="en-US" sz="1500" b="1" dirty="0" err="1">
                <a:solidFill>
                  <a:srgbClr val="000000"/>
                </a:solidFill>
                <a:latin typeface="Arial"/>
                <a:cs typeface="Arial"/>
              </a:rPr>
              <a:t>Zr</a:t>
            </a: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 fuels through experiments (MORPH experiment)” (INL)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ORNL-KF-14717 – “Rapid Simulation of Irradiation Damage in PWR Internals” (CAES, ORNL, </a:t>
            </a:r>
            <a:r>
              <a:rPr lang="en-US" sz="1500" b="1" dirty="0" err="1">
                <a:solidFill>
                  <a:srgbClr val="000000"/>
                </a:solidFill>
                <a:latin typeface="Arial"/>
                <a:cs typeface="Arial"/>
              </a:rPr>
              <a:t>UMich</a:t>
            </a: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INL-CS-14772 – “Understanding Swelling-Related Embrittlement of AISI316 Stainless Steel Irradiated in EBR-II” (INL, CAES, WEC)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PNNL-RP-14787 – “High-dose ion irradiation testing and relevant post-irradiation examination of friction-stir-welded ODS MA956 alloy” (INL, CAES, TAMU)</a:t>
            </a:r>
          </a:p>
          <a:p>
            <a:pPr marL="10985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810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WEC-MI-16567 – “Irradiation-assisted Stress Corrosion Cracking of PWR-irradiated Type 347 Stainless Steel” (</a:t>
            </a:r>
            <a:r>
              <a:rPr lang="en-US" sz="1500" b="1" dirty="0" err="1">
                <a:solidFill>
                  <a:srgbClr val="000000"/>
                </a:solidFill>
                <a:latin typeface="Arial"/>
                <a:cs typeface="Arial"/>
              </a:rPr>
              <a:t>UMich</a:t>
            </a:r>
            <a:r>
              <a:rPr lang="en-US" sz="1500" b="1" dirty="0">
                <a:solidFill>
                  <a:srgbClr val="000000"/>
                </a:solidFill>
                <a:latin typeface="Arial"/>
                <a:cs typeface="Arial"/>
              </a:rPr>
              <a:t>, WEC)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87090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947991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29</a:t>
            </a:fld>
            <a:endParaRPr sz="90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101927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66262" y="646044"/>
            <a:ext cx="9077738" cy="631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Industry Programs</a:t>
            </a:r>
            <a:endParaRPr sz="18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81025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CINR shows good industry interest and RTE interest is “average”</a:t>
            </a:r>
            <a:endParaRPr sz="1600" b="1" dirty="0">
              <a:solidFill>
                <a:srgbClr val="000000"/>
              </a:solidFill>
            </a:endParaRP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FY 2014: 0 RTE apps, 0 CINR type pre-apps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FY 2015: 0 RTE apps, 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1 CINR pre-apps, 0 CINR full apps, 0 awarded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FY 2016: 1 RTE app, 4 CINR pre-apps, 2 CINR apps, 1 awarded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FY 2017: 7 RTE apps, 13 PI CINR pre-apps, 6 PI CINR apps, 12 co-PI CINR apps, 5 awarded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FY 2018: 6 RTE apps, 8 PI CINR acc req, 2 PI CINR apps, 7 co-PI apps, 1 awarded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FY 2019: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0 RTE applications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11 industry PI CINR pre-apps (EPRI,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NuScale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, Westinghouse, Kairos,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Optomec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, BTech Acoustics)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20 industry co-PI pre-apps 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6 industry PI CINR full applications (EPRI,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NuScale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, Westinghouse, Kairos)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9 industry co-PI full applications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4 industry PI CINR awarded (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NuScale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, Westinghouse, Kairos)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3 industry co-PI awarded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FY 2020: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3 RTE applications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11 industry PI CINR pre-apps (EPRI, Westinghouse, General Atomics, General Electric,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Moltex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 Energy, Free Form Fibers)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26 industry co-PI pre-apps (includes industry co-PI on industry PI pre-app) 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4 industry PI CINR full applications (EPRI, Westinghouse, General Atomics)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13 industry co-PI full applications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1 industry PI CINR awarded (EPRI)</a:t>
            </a:r>
          </a:p>
          <a:p>
            <a:pPr marL="1327150" marR="212725" lvl="2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charset="2"/>
              <a:buChar char="§"/>
              <a:tabLst>
                <a:tab pos="1269365" algn="l"/>
                <a:tab pos="1270000" algn="l"/>
              </a:tabLst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2 industry co-PI awarded</a:t>
            </a: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984250" lvl="1" indent="-28575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Arial" charset="0"/>
              <a:buChar char="•"/>
              <a:tabLst>
                <a:tab pos="927100" algn="l"/>
              </a:tabLst>
            </a:pPr>
            <a:endParaRPr lang="en-US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7040194" y="102558"/>
            <a:ext cx="1864750" cy="1788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7777" y="116368"/>
            <a:ext cx="7886700" cy="712627"/>
          </a:xfrm>
        </p:spPr>
        <p:txBody>
          <a:bodyPr>
            <a:normAutofit/>
          </a:bodyPr>
          <a:lstStyle/>
          <a:p>
            <a:r>
              <a:rPr lang="en-US" sz="2800" b="1" dirty="0"/>
              <a:t>The Nuclear Science User Facilities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2329" y="723823"/>
            <a:ext cx="9097963" cy="55971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99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9817"/>
              </a:buClr>
              <a:buSzPct val="100000"/>
              <a:buFont typeface="Wingdings" charset="2"/>
              <a:buChar char="§"/>
              <a:defRPr sz="1800" b="0" i="0" kern="120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select projects through open competitive proposal processes</a:t>
            </a:r>
          </a:p>
          <a:p>
            <a:pPr lvl="1">
              <a:spcBef>
                <a:spcPts val="300"/>
              </a:spcBef>
              <a:buClr>
                <a:srgbClr val="0070C0"/>
              </a:buClr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 Innovative Nuclear Research (CINR FOA, 1 call/year)</a:t>
            </a:r>
          </a:p>
          <a:p>
            <a:pPr lvl="2">
              <a:spcBef>
                <a:spcPts val="300"/>
              </a:spcBef>
              <a:buClr>
                <a:srgbClr val="0070C0"/>
              </a:buClr>
              <a:buFont typeface="Arial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+ PIE ($1.0M - $4.0M for neutron, up to 7 years) includes design, analyses, fabrication, transport, irradiation, disassembly, PIE, disposition</a:t>
            </a:r>
          </a:p>
          <a:p>
            <a:pPr lvl="2">
              <a:spcBef>
                <a:spcPts val="300"/>
              </a:spcBef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 only (up to ~$750K and 3 years)</a:t>
            </a:r>
          </a:p>
          <a:p>
            <a:pPr lvl="2">
              <a:spcBef>
                <a:spcPts val="300"/>
              </a:spcBef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with in-situ measurements (up to $3.5M)</a:t>
            </a:r>
          </a:p>
          <a:p>
            <a:pPr lvl="2">
              <a:spcBef>
                <a:spcPts val="300"/>
              </a:spcBef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 at other user facilities</a:t>
            </a:r>
          </a:p>
          <a:p>
            <a:pPr lvl="2">
              <a:spcBef>
                <a:spcPts val="300"/>
              </a:spcBef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to also receive user R&amp;D funding on limited work scopes </a:t>
            </a:r>
          </a:p>
          <a:p>
            <a:pPr lvl="1">
              <a:spcBef>
                <a:spcPts val="300"/>
              </a:spcBef>
              <a:buClr>
                <a:srgbClr val="0070C0"/>
              </a:buClr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Turnaround Experiments (RTE, 3 calls/year, limited $$, executed within 9 months)</a:t>
            </a:r>
          </a:p>
          <a:p>
            <a:pPr>
              <a:spcBef>
                <a:spcPts val="4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Proposals welcome from university, government laboratory, industry, and small business researchers. Only non-proprietary projects accepted. All awarded projects are fully forward funded.</a:t>
            </a:r>
          </a:p>
          <a:p>
            <a:pPr>
              <a:spcAft>
                <a:spcPts val="300"/>
              </a:spcAft>
              <a:buClr>
                <a:srgbClr val="0070C0"/>
              </a:buClr>
              <a:buSzPct val="100000"/>
              <a:buFont typeface="Wingdings" charset="2"/>
              <a:buChar char="Ø"/>
            </a:pPr>
            <a:endParaRPr lang="en-US" altLang="en-US" sz="2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525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17" y="578593"/>
            <a:ext cx="7387765" cy="2144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70C0"/>
              </a:buClr>
              <a:buFont typeface="Wingdings" charset="2"/>
              <a:buChar char="Ø"/>
            </a:pPr>
            <a:r>
              <a:rPr sz="1800" b="1" dirty="0">
                <a:latin typeface="Arial"/>
                <a:cs typeface="Arial"/>
              </a:rPr>
              <a:t>Communications</a:t>
            </a:r>
            <a:endParaRPr sz="1800" dirty="0">
              <a:latin typeface="Arial"/>
              <a:cs typeface="Arial"/>
            </a:endParaRPr>
          </a:p>
          <a:p>
            <a:pPr marL="628650" indent="-285750"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Promotion</a:t>
            </a:r>
            <a:endParaRPr lang="en-US" sz="1600" dirty="0">
              <a:latin typeface="Arial"/>
              <a:cs typeface="Arial"/>
            </a:endParaRPr>
          </a:p>
          <a:p>
            <a:pPr marL="971549" lvl="1" indent="-285750">
              <a:buClr>
                <a:srgbClr val="0070C0"/>
              </a:buClr>
              <a:buSzPct val="107142"/>
              <a:buFont typeface="Arial" charset="0"/>
              <a:buChar char="•"/>
              <a:tabLst>
                <a:tab pos="922655" algn="l"/>
              </a:tabLst>
            </a:pPr>
            <a:r>
              <a:rPr lang="en-US" sz="1400" b="1" spc="-5" dirty="0">
                <a:latin typeface="Arial"/>
                <a:cs typeface="Arial"/>
              </a:rPr>
              <a:t>Very successful</a:t>
            </a:r>
            <a:r>
              <a:rPr lang="en-US" sz="1400" b="1" dirty="0">
                <a:latin typeface="Arial"/>
                <a:cs typeface="Arial"/>
              </a:rPr>
              <a:t> (applications and partner applications)</a:t>
            </a:r>
          </a:p>
          <a:p>
            <a:pPr marL="628650" indent="-285750"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latin typeface="Arial"/>
                <a:cs typeface="Arial"/>
              </a:rPr>
              <a:t>Branding</a:t>
            </a:r>
            <a:endParaRPr sz="1600" dirty="0">
              <a:latin typeface="Arial"/>
              <a:cs typeface="Arial"/>
            </a:endParaRPr>
          </a:p>
          <a:p>
            <a:pPr marL="971549" lvl="1" indent="-285750"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lang="en-US" sz="1400" b="1" dirty="0">
                <a:latin typeface="Arial"/>
                <a:cs typeface="Arial"/>
              </a:rPr>
              <a:t>Initiated Webinar Series</a:t>
            </a:r>
          </a:p>
          <a:p>
            <a:pPr marL="971549" lvl="1" indent="-285750"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lang="en-US" sz="1400" b="1" dirty="0">
                <a:latin typeface="Arial"/>
                <a:cs typeface="Arial"/>
              </a:rPr>
              <a:t>News Letter (started in 2019, very successful)</a:t>
            </a:r>
          </a:p>
          <a:p>
            <a:pPr marL="971549" lvl="1" indent="-285750"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lang="en-US" sz="1400" b="1" dirty="0">
                <a:latin typeface="Arial"/>
                <a:cs typeface="Arial"/>
              </a:rPr>
              <a:t>Updated NSUF </a:t>
            </a:r>
            <a:r>
              <a:rPr sz="1400" b="1" dirty="0">
                <a:latin typeface="Arial"/>
                <a:cs typeface="Arial"/>
              </a:rPr>
              <a:t>factshee</a:t>
            </a:r>
            <a:r>
              <a:rPr lang="en-US" sz="1400" b="1" dirty="0">
                <a:latin typeface="Arial"/>
                <a:cs typeface="Arial"/>
              </a:rPr>
              <a:t>t</a:t>
            </a:r>
            <a:endParaRPr sz="1400" dirty="0">
              <a:latin typeface="Arial"/>
              <a:cs typeface="Arial"/>
            </a:endParaRPr>
          </a:p>
          <a:p>
            <a:pPr marL="971549" lvl="1" indent="-285750">
              <a:lnSpc>
                <a:spcPts val="1750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sz="1400" b="1" dirty="0">
                <a:latin typeface="Arial"/>
                <a:cs typeface="Arial"/>
              </a:rPr>
              <a:t>Annual Report</a:t>
            </a:r>
            <a:endParaRPr sz="1400" dirty="0">
              <a:latin typeface="Arial"/>
              <a:cs typeface="Arial"/>
            </a:endParaRPr>
          </a:p>
          <a:p>
            <a:pPr marL="628650" indent="-285750">
              <a:lnSpc>
                <a:spcPts val="1910"/>
              </a:lnSpc>
              <a:spcBef>
                <a:spcPts val="34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579755" algn="l"/>
              </a:tabLst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30</a:t>
            </a:fld>
            <a:endParaRPr sz="900"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6006" y="113213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99117" y="2447797"/>
            <a:ext cx="6629400" cy="2551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2130"/>
              </a:lnSpc>
              <a:buClr>
                <a:srgbClr val="0070C0"/>
              </a:buClr>
              <a:buFont typeface="Wingdings" charset="2"/>
              <a:buChar char="Ø"/>
            </a:pPr>
            <a:r>
              <a:rPr b="1" dirty="0">
                <a:latin typeface="Arial"/>
                <a:cs typeface="Arial"/>
              </a:rPr>
              <a:t>Metrics – all </a:t>
            </a:r>
            <a:r>
              <a:rPr lang="en-US" b="1" dirty="0">
                <a:latin typeface="Arial"/>
                <a:cs typeface="Arial"/>
              </a:rPr>
              <a:t>but one </a:t>
            </a:r>
            <a:r>
              <a:rPr b="1" dirty="0">
                <a:latin typeface="Arial"/>
                <a:cs typeface="Arial"/>
              </a:rPr>
              <a:t>metric met</a:t>
            </a:r>
            <a:endParaRPr dirty="0">
              <a:latin typeface="Arial"/>
              <a:cs typeface="Arial"/>
            </a:endParaRPr>
          </a:p>
          <a:p>
            <a:pPr marL="628650" indent="-285750">
              <a:lnSpc>
                <a:spcPts val="183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Eff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cient use of funding for new awards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971549" lvl="1" indent="-285750">
              <a:lnSpc>
                <a:spcPts val="1739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&gt;50% funding to new awards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(23%)</a:t>
            </a:r>
            <a:endParaRPr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latin typeface="Arial"/>
                <a:cs typeface="Arial"/>
              </a:rPr>
              <a:t>Effective use of NSUF capabilities</a:t>
            </a:r>
            <a:endParaRPr sz="1600" dirty="0">
              <a:latin typeface="Arial"/>
              <a:cs typeface="Arial"/>
            </a:endParaRPr>
          </a:p>
          <a:p>
            <a:pPr marL="971549" lvl="1" indent="-285750">
              <a:lnSpc>
                <a:spcPts val="1739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sz="1400" b="1" dirty="0">
                <a:latin typeface="Arial"/>
                <a:cs typeface="Arial"/>
              </a:rPr>
              <a:t>&gt;20% funding to partner facilities</a:t>
            </a:r>
            <a:r>
              <a:rPr lang="en-US" sz="1400" b="1" dirty="0">
                <a:latin typeface="Arial"/>
                <a:cs typeface="Arial"/>
              </a:rPr>
              <a:t> (&gt;47%)</a:t>
            </a:r>
            <a:endParaRPr sz="1400" dirty="0"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latin typeface="Arial"/>
                <a:cs typeface="Arial"/>
              </a:rPr>
              <a:t>Publications and presentations</a:t>
            </a:r>
            <a:endParaRPr sz="1600" dirty="0">
              <a:latin typeface="Arial"/>
              <a:cs typeface="Arial"/>
            </a:endParaRPr>
          </a:p>
          <a:p>
            <a:pPr marL="969264" lvl="1" indent="-285750">
              <a:lnSpc>
                <a:spcPts val="1739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86155" algn="l"/>
              </a:tabLst>
            </a:pPr>
            <a:r>
              <a:rPr sz="1400" b="1" dirty="0">
                <a:latin typeface="Arial"/>
                <a:cs typeface="Arial"/>
              </a:rPr>
              <a:t>&gt;20 peer reviews articles or presentation proceedings</a:t>
            </a:r>
            <a:r>
              <a:rPr lang="en-US" sz="1400" b="1" dirty="0">
                <a:latin typeface="Arial"/>
                <a:cs typeface="Arial"/>
              </a:rPr>
              <a:t> (&gt;90)</a:t>
            </a:r>
            <a:endParaRPr sz="1400" dirty="0"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latin typeface="Arial"/>
                <a:cs typeface="Arial"/>
              </a:rPr>
              <a:t>Prominence and positive exposure for NSUF</a:t>
            </a:r>
            <a:endParaRPr sz="1600" dirty="0">
              <a:latin typeface="Arial"/>
              <a:cs typeface="Arial"/>
            </a:endParaRPr>
          </a:p>
          <a:p>
            <a:pPr marL="971549" lvl="1" indent="-285750">
              <a:lnSpc>
                <a:spcPts val="1739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sz="1400" b="1" dirty="0">
                <a:latin typeface="Arial"/>
                <a:cs typeface="Arial"/>
              </a:rPr>
              <a:t>Invited lectures, etc. 5% increase per year</a:t>
            </a:r>
            <a:endParaRPr sz="1400" dirty="0"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sz="1600" b="1" dirty="0">
                <a:latin typeface="Arial"/>
                <a:cs typeface="Arial"/>
              </a:rPr>
              <a:t>Expand and diversify NSUF user community</a:t>
            </a:r>
            <a:endParaRPr sz="1600" dirty="0">
              <a:latin typeface="Arial"/>
              <a:cs typeface="Arial"/>
            </a:endParaRPr>
          </a:p>
          <a:p>
            <a:pPr marL="971549" lvl="1" indent="-285750">
              <a:lnSpc>
                <a:spcPts val="1739"/>
              </a:lnSpc>
              <a:buClr>
                <a:srgbClr val="0070C0"/>
              </a:buClr>
              <a:buSzPct val="100000"/>
              <a:buFont typeface="Arial" charset="0"/>
              <a:buChar char="•"/>
              <a:tabLst>
                <a:tab pos="922655" algn="l"/>
              </a:tabLst>
            </a:pPr>
            <a:r>
              <a:rPr sz="1400" b="1" dirty="0">
                <a:latin typeface="Arial"/>
                <a:cs typeface="Arial"/>
              </a:rPr>
              <a:t>Analyze data and act on trends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6197B4C9-BAF5-144B-B53E-432B4D85EB56}"/>
              </a:ext>
            </a:extLst>
          </p:cNvPr>
          <p:cNvSpPr txBox="1"/>
          <p:nvPr/>
        </p:nvSpPr>
        <p:spPr>
          <a:xfrm>
            <a:off x="99118" y="4998945"/>
            <a:ext cx="6497067" cy="1736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2130"/>
              </a:lnSpc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High Performance Computing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Supported at 100% in FY 2020 with $10M</a:t>
            </a: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New supercomputer Sawtooth acquired and deployed</a:t>
            </a:r>
            <a:endParaRPr lang="en-US" sz="1600" dirty="0">
              <a:latin typeface="Arial"/>
              <a:cs typeface="Arial"/>
            </a:endParaRPr>
          </a:p>
          <a:p>
            <a:pPr marL="628650" indent="-285750">
              <a:lnSpc>
                <a:spcPts val="1860"/>
              </a:lnSpc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NE-5 usage good at &gt;150M core hours but NSUF direct usage low at ~2M core hours</a:t>
            </a:r>
            <a:endParaRPr lang="en-US" sz="1600" dirty="0">
              <a:latin typeface="Arial"/>
              <a:cs typeface="Arial"/>
            </a:endParaRPr>
          </a:p>
          <a:p>
            <a:pPr marL="628650" indent="-285750"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Support as-run, thermal, neutronics, and structural analyses </a:t>
            </a:r>
            <a:endParaRPr sz="1600" b="1" dirty="0">
              <a:latin typeface="Arial"/>
              <a:cs typeface="Arial"/>
            </a:endParaRPr>
          </a:p>
          <a:p>
            <a:pPr marL="628650" indent="-285750">
              <a:buClr>
                <a:srgbClr val="0070C0"/>
              </a:buClr>
              <a:buSzPct val="109375"/>
              <a:buFont typeface="Wingdings" charset="2"/>
              <a:buChar char="§"/>
              <a:tabLst>
                <a:tab pos="579755" algn="l"/>
              </a:tabLst>
            </a:pPr>
            <a:r>
              <a:rPr lang="en-US" sz="1600" b="1" dirty="0">
                <a:latin typeface="Arial"/>
                <a:cs typeface="Arial"/>
              </a:rPr>
              <a:t>Moose-Bison-Marmot (MBM) support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36D66-8648-8E44-9A76-41C98A037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15825" r="8749"/>
          <a:stretch/>
        </p:blipFill>
        <p:spPr>
          <a:xfrm rot="18948944">
            <a:off x="5081443" y="1040326"/>
            <a:ext cx="3590925" cy="188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32EF5-44BF-764D-8D10-B1EB389D2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15826" r="35000" b="9385"/>
          <a:stretch/>
        </p:blipFill>
        <p:spPr>
          <a:xfrm>
            <a:off x="7033596" y="2210378"/>
            <a:ext cx="1822396" cy="243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94028-458C-0B45-9EE2-1F26C4755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185" y="4777333"/>
            <a:ext cx="2833430" cy="15003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715787"/>
            <a:ext cx="6155679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600"/>
              </a:spcAft>
              <a:buClr>
                <a:srgbClr val="0070C0"/>
              </a:buClr>
              <a:buFont typeface="Wingdings" charset="2"/>
              <a:buChar char="Ø"/>
            </a:pPr>
            <a:r>
              <a:rPr sz="1800" b="1" dirty="0">
                <a:latin typeface="Arial"/>
                <a:cs typeface="Arial"/>
              </a:rPr>
              <a:t>Infrastructure / Capabilities</a:t>
            </a:r>
            <a:r>
              <a:rPr lang="en-US" sz="1800" b="1" dirty="0">
                <a:latin typeface="Arial"/>
                <a:cs typeface="Arial"/>
              </a:rPr>
              <a:t> Management</a:t>
            </a: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Nuclear Energy Infrastructure Database (NEID) updating/expansion paused (lost personnel)</a:t>
            </a:r>
          </a:p>
          <a:p>
            <a:pPr marL="1270000" lvl="2" indent="-342900">
              <a:spcAft>
                <a:spcPts val="600"/>
              </a:spcAft>
              <a:buClr>
                <a:srgbClr val="0070C0"/>
              </a:buClr>
              <a:buFont typeface="Arial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150 institutions, ~500 facilities, ~1000 instruments</a:t>
            </a:r>
          </a:p>
          <a:p>
            <a:pPr marL="1270000" lvl="2" indent="-342900">
              <a:spcAft>
                <a:spcPts val="600"/>
              </a:spcAft>
              <a:buClr>
                <a:srgbClr val="0070C0"/>
              </a:buClr>
              <a:buFont typeface="Arial" charset="0"/>
              <a:buChar char="•"/>
            </a:pPr>
            <a:r>
              <a:rPr lang="en-US" sz="1600" b="1" dirty="0">
                <a:latin typeface="Arial"/>
                <a:cs typeface="Arial"/>
              </a:rPr>
              <a:t>80% US domestic, 20% international</a:t>
            </a:r>
            <a:endParaRPr lang="en-US" sz="1600" dirty="0">
              <a:latin typeface="Arial"/>
              <a:cs typeface="Arial"/>
            </a:endParaRP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NSUF runs the Research Reactor Upgrades and General Scientific Infrastructure FOAs since FY 2017</a:t>
            </a: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Gap Analysis </a:t>
            </a:r>
            <a:r>
              <a:rPr lang="mr-IN" sz="1600" b="1" dirty="0">
                <a:latin typeface="Arial"/>
                <a:cs typeface="Arial"/>
              </a:rPr>
              <a:t>–</a:t>
            </a:r>
            <a:r>
              <a:rPr lang="en-US" sz="1600" b="1" dirty="0">
                <a:latin typeface="Arial"/>
                <a:cs typeface="Arial"/>
              </a:rPr>
              <a:t> informs DOE FOAs and National Laboratory capability investments</a:t>
            </a: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u="sng" dirty="0">
                <a:latin typeface="Arial"/>
                <a:cs typeface="Arial"/>
              </a:rPr>
              <a:t>Co</a:t>
            </a:r>
            <a:r>
              <a:rPr lang="en-US" sz="1600" b="1" dirty="0">
                <a:latin typeface="Arial"/>
                <a:cs typeface="Arial"/>
              </a:rPr>
              <a:t>mbined </a:t>
            </a:r>
            <a:r>
              <a:rPr lang="en-US" sz="1600" b="1" u="sng" dirty="0">
                <a:latin typeface="Arial"/>
                <a:cs typeface="Arial"/>
              </a:rPr>
              <a:t>M</a:t>
            </a:r>
            <a:r>
              <a:rPr lang="en-US" sz="1600" b="1" dirty="0">
                <a:latin typeface="Arial"/>
                <a:cs typeface="Arial"/>
              </a:rPr>
              <a:t>aterials </a:t>
            </a:r>
            <a:r>
              <a:rPr lang="en-US" sz="1600" b="1" u="sng" dirty="0">
                <a:latin typeface="Arial"/>
                <a:cs typeface="Arial"/>
              </a:rPr>
              <a:t>E</a:t>
            </a:r>
            <a:r>
              <a:rPr lang="en-US" sz="1600" b="1" dirty="0">
                <a:latin typeface="Arial"/>
                <a:cs typeface="Arial"/>
              </a:rPr>
              <a:t>xperiment </a:t>
            </a:r>
            <a:r>
              <a:rPr lang="en-US" sz="1600" b="1" u="sng" dirty="0">
                <a:latin typeface="Arial"/>
                <a:cs typeface="Arial"/>
              </a:rPr>
              <a:t>T</a:t>
            </a:r>
            <a:r>
              <a:rPr lang="en-US" sz="1600" b="1" dirty="0">
                <a:latin typeface="Arial"/>
                <a:cs typeface="Arial"/>
              </a:rPr>
              <a:t>oolkit (</a:t>
            </a:r>
            <a:r>
              <a:rPr lang="en-US" sz="1600" b="1" dirty="0" err="1">
                <a:latin typeface="Arial"/>
                <a:cs typeface="Arial"/>
              </a:rPr>
              <a:t>CoMET</a:t>
            </a:r>
            <a:r>
              <a:rPr lang="en-US" sz="1600" b="1" dirty="0">
                <a:latin typeface="Arial"/>
                <a:cs typeface="Arial"/>
              </a:rPr>
              <a:t>) launched with Wizard and RAD calculator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19</a:t>
            </a:r>
          </a:p>
        </p:txBody>
      </p:sp>
      <p:sp>
        <p:nvSpPr>
          <p:cNvPr id="22" name="Oval 21"/>
          <p:cNvSpPr/>
          <p:nvPr/>
        </p:nvSpPr>
        <p:spPr>
          <a:xfrm>
            <a:off x="6615600" y="3797357"/>
            <a:ext cx="2378720" cy="2226319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79" y="1155983"/>
            <a:ext cx="2927857" cy="1733050"/>
          </a:xfrm>
          <a:prstGeom prst="rect">
            <a:avLst/>
          </a:prstGeom>
        </p:spPr>
      </p:pic>
      <p:sp>
        <p:nvSpPr>
          <p:cNvPr id="11" name="object 2"/>
          <p:cNvSpPr txBox="1"/>
          <p:nvPr/>
        </p:nvSpPr>
        <p:spPr>
          <a:xfrm>
            <a:off x="24153" y="4053669"/>
            <a:ext cx="6423539" cy="31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600"/>
              </a:spcAft>
              <a:buClr>
                <a:srgbClr val="0070C0"/>
              </a:buClr>
              <a:buFont typeface="Wingdings" charset="2"/>
              <a:buChar char="Ø"/>
            </a:pPr>
            <a:r>
              <a:rPr lang="en-US" b="1" dirty="0">
                <a:latin typeface="Arial"/>
                <a:cs typeface="Arial"/>
              </a:rPr>
              <a:t>Nuclear Fuels and Materials Library (NFML)</a:t>
            </a:r>
            <a:endParaRPr lang="en-US" sz="1800" b="1" dirty="0">
              <a:latin typeface="Arial"/>
              <a:cs typeface="Arial"/>
            </a:endParaRP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NFML application and user interface improved in FY 2019.</a:t>
            </a: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NFML database use up.</a:t>
            </a: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NFML materials requests down slightly.</a:t>
            </a:r>
            <a:endParaRPr lang="en-US" sz="1600" dirty="0">
              <a:latin typeface="Arial"/>
              <a:cs typeface="Arial"/>
            </a:endParaRP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NFML materials inventory up.</a:t>
            </a: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Significant number of materials/fuels sources under consideration/negotiation.</a:t>
            </a:r>
          </a:p>
          <a:p>
            <a:pPr marL="812800" lvl="1" indent="-342900">
              <a:spcAft>
                <a:spcPts val="300"/>
              </a:spcAft>
              <a:buClr>
                <a:srgbClr val="0070C0"/>
              </a:buClr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Continued effort on linking NFML to other NSUF, national, and international databases.</a:t>
            </a: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endParaRPr lang="en-US" sz="1600" b="1" dirty="0">
              <a:latin typeface="Arial"/>
              <a:cs typeface="Arial"/>
            </a:endParaRPr>
          </a:p>
          <a:p>
            <a:pPr marL="812800" lvl="1" indent="-342900">
              <a:spcAft>
                <a:spcPts val="600"/>
              </a:spcAft>
              <a:buClr>
                <a:srgbClr val="0070C0"/>
              </a:buClr>
              <a:buFont typeface="Wingdings" charset="2"/>
              <a:buChar char="§"/>
            </a:pPr>
            <a:endParaRPr dirty="0">
              <a:latin typeface="Arial"/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6006" y="86629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FY 2020 Accomplishments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576071"/>
            <a:ext cx="9015724" cy="598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1">
                <a:solidFill>
                  <a:srgbClr val="1B5527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36626" indent="-342900">
              <a:buClr>
                <a:srgbClr val="0070C0"/>
              </a:buClr>
              <a:buSzPct val="100000"/>
              <a:buFont typeface="Wingdings" charset="2"/>
              <a:buChar char="Ø"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DOE-NE / NSUF and UK / National Nuclear User Facility (NNUF).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SzPct val="100000"/>
              <a:buFont typeface="Wingdings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DOE-NE and NSUF invited to Nuclear Academics Discussion Meetings.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SzPct val="100000"/>
              <a:buFont typeface="Wingdings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Initial area of mutual user facility interest and cooperation.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Nuclear Fuels and Materials Library (Archive).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SzPct val="100000"/>
              <a:buFont typeface="Wingdings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US </a:t>
            </a:r>
            <a:r>
              <a:rPr lang="mr-IN" b="1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UK Nuclear Energy R&amp;D Cooperative Action Plan (signed Sept 2018).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Enabling Technologies Working Group</a:t>
            </a:r>
          </a:p>
          <a:p>
            <a:pPr marL="1543050" lvl="3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University Engagement – DOE (NEUP) &amp; EPSRC.</a:t>
            </a:r>
          </a:p>
          <a:p>
            <a:pPr marL="1543050" lvl="3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National User Facilities – NSUF &amp; NNUF (facility sharing).</a:t>
            </a:r>
          </a:p>
          <a:p>
            <a:pPr marL="1543050" lvl="3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Resource Libraries - NEID, NFML, NERD, etc.</a:t>
            </a:r>
          </a:p>
          <a:p>
            <a:pPr marL="1543050" lvl="3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Public Engagement.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Steering Committee Meeting held November 2019.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NSUF Nuclear Fuels and Materials Library working with the UK Irradiated Materials Archive Group (IMAG).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NSUF program office working with NNUF Management Group on potential joint projects and other areas of collaboration.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Eighteen RTE awards to UK researchers and eight NSUF acknowledged UK researcher publications since Action Plan signed.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Four NSUF CINR projects awarded with UK collaborators.</a:t>
            </a:r>
          </a:p>
          <a:p>
            <a:pPr marL="1085850" lvl="2" indent="-285750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NSUF invited to Nuclear Academics Discussion Meetings.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79754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International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706138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4708" y="784569"/>
            <a:ext cx="8995507" cy="5342693"/>
          </a:xfrm>
        </p:spPr>
        <p:txBody>
          <a:bodyPr>
            <a:normAutofit fontScale="92500" lnSpcReduction="10000"/>
          </a:bodyPr>
          <a:lstStyle/>
          <a:p>
            <a:pPr marL="434340" indent="-342900"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DOE-NE / NSUF / INL and SCK-CEN / BR2 / LHMA </a:t>
            </a:r>
          </a:p>
          <a:p>
            <a:pPr lvl="1">
              <a:buClr>
                <a:srgbClr val="0070C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MOU with DOE, CRADA with INL</a:t>
            </a:r>
          </a:p>
          <a:p>
            <a:pPr lvl="1">
              <a:buClr>
                <a:srgbClr val="0070C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In-kind contributions</a:t>
            </a:r>
          </a:p>
          <a:p>
            <a:pPr lvl="1">
              <a:buClr>
                <a:srgbClr val="0070C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CRADA with four tasks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Monitoring Of Temperature Of Reactor Experiments MOTORE – completed.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Disc Irradiation for Separate Effects Testing with Control of Temperature (DISECT) – ongoing.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Accident Tolerant fuel Test for the Interaction between Coolant and Uranium Silicide (ATTICUS) – postponed.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Cooperative In-Pile Instrumentation Development - ongoing</a:t>
            </a:r>
          </a:p>
          <a:p>
            <a:pPr lvl="1">
              <a:buClr>
                <a:srgbClr val="0070C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DISECT &amp; In-pile Instrumentation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Experiment is on U-</a:t>
            </a:r>
            <a:r>
              <a:rPr lang="en-US" sz="1600" b="1" dirty="0" err="1">
                <a:solidFill>
                  <a:schemeClr val="tx1"/>
                </a:solidFill>
                <a:latin typeface="Arial"/>
                <a:cs typeface="Arial"/>
              </a:rPr>
              <a:t>Zr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and U-Mo fuels.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Fabricated hardware (capsule components), fuels and pucks, instrumentation.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Tentative plan to ship at least U-</a:t>
            </a:r>
            <a:r>
              <a:rPr lang="en-US" sz="1600" b="1" dirty="0" err="1">
                <a:solidFill>
                  <a:schemeClr val="tx1"/>
                </a:solidFill>
                <a:latin typeface="Arial"/>
                <a:cs typeface="Arial"/>
              </a:rPr>
              <a:t>Zr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experiment in 3</a:t>
            </a:r>
            <a:r>
              <a:rPr lang="en-US" sz="1600" b="1" baseline="30000" dirty="0">
                <a:solidFill>
                  <a:schemeClr val="tx1"/>
                </a:solidFill>
                <a:latin typeface="Arial"/>
                <a:cs typeface="Arial"/>
              </a:rPr>
              <a:t>rd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or 4</a:t>
            </a:r>
            <a:r>
              <a:rPr lang="en-US" sz="1600" b="1" baseline="30000" dirty="0">
                <a:solidFill>
                  <a:schemeClr val="tx1"/>
                </a:solidFill>
                <a:latin typeface="Arial"/>
                <a:cs typeface="Arial"/>
              </a:rPr>
              <a:t>th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quarter FY 2021 but COVID has disrupted schedule and there are priority issues for final welding and assembly.</a:t>
            </a: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Hold Steering Committee Meeting at time of shipment in Belgium.</a:t>
            </a:r>
          </a:p>
          <a:p>
            <a:pPr marL="1543050" lvl="3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US: NE-5 Deputy Assistant Secretary (Alice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Caponiti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), INL NS&amp;T Associate Laboratory Director (John Wagner), NSUF Director (Rory Kennedy)</a:t>
            </a:r>
          </a:p>
          <a:p>
            <a:pPr marL="1543050" lvl="3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Belgium: Director-General BNRC (Eric van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Walle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), Managing Director BNRC (Sven van den </a:t>
            </a:r>
            <a:r>
              <a:rPr lang="en-US" sz="1400" b="1" dirty="0" err="1">
                <a:solidFill>
                  <a:schemeClr val="tx1"/>
                </a:solidFill>
                <a:latin typeface="Arial"/>
                <a:cs typeface="Arial"/>
              </a:rPr>
              <a:t>Berghe</a:t>
            </a: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), Stakeholder Manager SCK-CEN (Joris Van den Bosch)</a:t>
            </a:r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85850" lvl="2" indent="-285750"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Shipping details currently being worked.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6" y="79754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2600" b="1" dirty="0">
                <a:ea typeface="ＭＳ Ｐゴシック" charset="-128"/>
              </a:rPr>
              <a:t>International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033607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 txBox="1">
            <a:spLocks/>
          </p:cNvSpPr>
          <p:nvPr/>
        </p:nvSpPr>
        <p:spPr bwMode="auto">
          <a:xfrm>
            <a:off x="70623" y="4967737"/>
            <a:ext cx="9002751" cy="125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>
              <a:spcAft>
                <a:spcPct val="20000"/>
              </a:spcAft>
              <a:buClr>
                <a:srgbClr val="0070C0"/>
              </a:buClr>
              <a:buFont typeface="Wingdings" charset="2"/>
              <a:buChar char="Ø"/>
            </a:pPr>
            <a:r>
              <a:rPr lang="en-US" altLang="en-US" sz="1700" b="1" dirty="0"/>
              <a:t>CAES </a:t>
            </a:r>
            <a:r>
              <a:rPr lang="en-US" altLang="en-US" sz="1700" b="1" dirty="0" err="1"/>
              <a:t>MaCS</a:t>
            </a:r>
            <a:r>
              <a:rPr lang="en-US" altLang="en-US" sz="1700" b="1" dirty="0"/>
              <a:t> is a partner facility but not included in CINR analysis since supported on annual basis.</a:t>
            </a:r>
          </a:p>
          <a:p>
            <a:pPr marL="285750" indent="-285750">
              <a:spcAft>
                <a:spcPct val="20000"/>
              </a:spcAft>
              <a:buClr>
                <a:srgbClr val="0070C0"/>
              </a:buClr>
              <a:buFont typeface="Wingdings" charset="2"/>
              <a:buChar char="Ø"/>
            </a:pPr>
            <a:r>
              <a:rPr lang="en-US" altLang="en-US" sz="1700" b="1" dirty="0"/>
              <a:t>CINR total partner funding generally increased since FY 2014 until FY 2020.</a:t>
            </a:r>
          </a:p>
          <a:p>
            <a:pPr marL="285750" indent="-285750">
              <a:spcAft>
                <a:spcPct val="20000"/>
              </a:spcAft>
              <a:buClr>
                <a:srgbClr val="0070C0"/>
              </a:buClr>
              <a:buFont typeface="Wingdings" charset="2"/>
              <a:buChar char="Ø"/>
            </a:pPr>
            <a:r>
              <a:rPr lang="en-US" altLang="en-US" sz="1700" b="1" dirty="0"/>
              <a:t>Lower FY 2018 partner funding due to higher number of ATR irradiations.</a:t>
            </a:r>
          </a:p>
        </p:txBody>
      </p:sp>
      <p:sp>
        <p:nvSpPr>
          <p:cNvPr id="9" name="object 2"/>
          <p:cNvSpPr>
            <a:spLocks noGrp="1"/>
          </p:cNvSpPr>
          <p:nvPr>
            <p:ph type="title"/>
          </p:nvPr>
        </p:nvSpPr>
        <p:spPr>
          <a:xfrm>
            <a:off x="364436" y="150955"/>
            <a:ext cx="8017564" cy="443198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3200" b="1" dirty="0">
                <a:ea typeface="ＭＳ Ｐゴシック" charset="-128"/>
              </a:rPr>
              <a:t>NSUF</a:t>
            </a:r>
            <a:r>
              <a:rPr lang="en-US" altLang="en-US" sz="2800" b="1" dirty="0">
                <a:ea typeface="ＭＳ Ｐゴシック" charset="-128"/>
              </a:rPr>
              <a:t> Facility Utilization - CINR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615" y="6312391"/>
            <a:ext cx="3240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Graphics created by Alison Conner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73E5769-C635-DC4B-AE3C-CB76EB04C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063744"/>
              </p:ext>
            </p:extLst>
          </p:nvPr>
        </p:nvGraphicFramePr>
        <p:xfrm>
          <a:off x="673891" y="638847"/>
          <a:ext cx="7796213" cy="435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095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 noGrp="1"/>
          </p:cNvSpPr>
          <p:nvPr>
            <p:ph type="title"/>
          </p:nvPr>
        </p:nvSpPr>
        <p:spPr>
          <a:xfrm>
            <a:off x="101600" y="137413"/>
            <a:ext cx="8723086" cy="445635"/>
          </a:xfrm>
        </p:spPr>
        <p:txBody>
          <a:bodyPr vert="horz" wrap="square" lIns="0" tIns="0" rIns="0" bIns="0" rtlCol="0" anchor="ctr">
            <a:spAutoFit/>
          </a:bodyPr>
          <a:lstStyle/>
          <a:p>
            <a:pPr marL="523875" algn="ctr"/>
            <a:r>
              <a:rPr lang="en-US" altLang="en-US" sz="3200" b="1" dirty="0">
                <a:ea typeface="ＭＳ Ｐゴシック" charset="-128"/>
              </a:rPr>
              <a:t>NSUF Facility Utilization - RTEs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E7B8F-E8C2-4ECA-A29B-7C7BA96EE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68"/>
            <a:ext cx="8943033" cy="5138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7122" y="6211375"/>
            <a:ext cx="3848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Graphics created by Jeff Benson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2F0351-9122-4851-8D05-6104177CB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69" y="2056043"/>
            <a:ext cx="2480060" cy="41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2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Content Placeholder 2"/>
          <p:cNvSpPr txBox="1">
            <a:spLocks/>
          </p:cNvSpPr>
          <p:nvPr/>
        </p:nvSpPr>
        <p:spPr bwMode="auto">
          <a:xfrm>
            <a:off x="67875" y="5356911"/>
            <a:ext cx="8686385" cy="8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4313" indent="-214313">
              <a:spcAft>
                <a:spcPts val="150"/>
              </a:spcAft>
              <a:buClr>
                <a:srgbClr val="0017FF"/>
              </a:buClr>
              <a:buSzPct val="100000"/>
              <a:buFont typeface="Wingdings" pitchFamily="2" charset="2"/>
              <a:buChar char="Ø"/>
            </a:pPr>
            <a:r>
              <a:rPr lang="en-US" altLang="en-US" sz="1400" b="1" dirty="0"/>
              <a:t>Poor metric if large portion of applications from internal researchers. </a:t>
            </a:r>
          </a:p>
          <a:p>
            <a:pPr marL="214313" indent="-214313">
              <a:spcAft>
                <a:spcPts val="150"/>
              </a:spcAft>
              <a:buClr>
                <a:srgbClr val="0017FF"/>
              </a:buClr>
              <a:buSzPct val="100000"/>
              <a:buFont typeface="Wingdings" pitchFamily="2" charset="2"/>
              <a:buChar char="Ø"/>
            </a:pPr>
            <a:r>
              <a:rPr lang="en-US" altLang="en-US" sz="1400" b="1" dirty="0"/>
              <a:t>Partner facilities need to control number of internal applications and engage external users.</a:t>
            </a:r>
          </a:p>
          <a:p>
            <a:pPr marL="214313" indent="-214313">
              <a:spcAft>
                <a:spcPts val="150"/>
              </a:spcAft>
              <a:buClr>
                <a:srgbClr val="0017FF"/>
              </a:buClr>
              <a:buSzPct val="100000"/>
              <a:buFont typeface="Wingdings" pitchFamily="2" charset="2"/>
              <a:buChar char="Ø"/>
            </a:pPr>
            <a:r>
              <a:rPr lang="en-US" altLang="en-US" sz="1400" b="1" dirty="0"/>
              <a:t>Requests using “own” materials: consider adding to NFML.</a:t>
            </a:r>
          </a:p>
          <a:p>
            <a:pPr marL="214313" indent="-214313">
              <a:spcAft>
                <a:spcPts val="150"/>
              </a:spcAft>
              <a:buClr>
                <a:srgbClr val="0017FF"/>
              </a:buClr>
              <a:buSzPct val="100000"/>
              <a:buFont typeface="Wingdings" pitchFamily="2" charset="2"/>
              <a:buChar char="Ø"/>
            </a:pPr>
            <a:r>
              <a:rPr lang="en-US" altLang="en-US" sz="1400" b="1" dirty="0"/>
              <a:t>Issue: R&amp;D funds must be identified and independent of NSUF support.</a:t>
            </a:r>
          </a:p>
          <a:p>
            <a:pPr marL="214313" indent="-214313">
              <a:spcAft>
                <a:spcPts val="150"/>
              </a:spcAft>
              <a:buClr>
                <a:srgbClr val="0017FF"/>
              </a:buClr>
              <a:buSzPct val="100000"/>
              <a:buFont typeface="Wingdings" pitchFamily="2" charset="2"/>
              <a:buChar char="Ø"/>
            </a:pPr>
            <a:r>
              <a:rPr lang="en-US" altLang="en-US" sz="1400" b="1" dirty="0"/>
              <a:t>Issue: NSUF work scope can not be part of ongoing program/project work scope. </a:t>
            </a:r>
          </a:p>
        </p:txBody>
      </p:sp>
      <p:sp>
        <p:nvSpPr>
          <p:cNvPr id="12" name="object 2"/>
          <p:cNvSpPr>
            <a:spLocks noGrp="1"/>
          </p:cNvSpPr>
          <p:nvPr>
            <p:ph type="title"/>
          </p:nvPr>
        </p:nvSpPr>
        <p:spPr>
          <a:xfrm>
            <a:off x="0" y="160899"/>
            <a:ext cx="9144000" cy="445635"/>
          </a:xfrm>
        </p:spPr>
        <p:txBody>
          <a:bodyPr vert="horz" wrap="square" lIns="0" tIns="0" rIns="0" bIns="0" rtlCol="0" anchor="ctr">
            <a:spAutoFit/>
          </a:bodyPr>
          <a:lstStyle/>
          <a:p>
            <a:pPr marL="523875" algn="ctr"/>
            <a:r>
              <a:rPr lang="en-US" altLang="en-US" sz="3200" b="1" dirty="0">
                <a:ea typeface="ＭＳ Ｐゴシック" charset="-128"/>
              </a:rPr>
              <a:t>NSUF Facility Utilization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5850" y="5966927"/>
            <a:ext cx="220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Graphics created by Jeff Benson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5E55D-61B5-4D56-B301-7BD374596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702" y="674903"/>
            <a:ext cx="2880424" cy="4732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2ED85-1F66-44E2-9938-44D6189BD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" y="681090"/>
            <a:ext cx="6473166" cy="4614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4CBA8-7174-442E-A1F6-7C402CC398B9}"/>
              </a:ext>
            </a:extLst>
          </p:cNvPr>
          <p:cNvSpPr txBox="1"/>
          <p:nvPr/>
        </p:nvSpPr>
        <p:spPr>
          <a:xfrm>
            <a:off x="4065755" y="3242602"/>
            <a:ext cx="506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2807152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4708" y="784570"/>
            <a:ext cx="8995507" cy="2461726"/>
          </a:xfrm>
        </p:spPr>
        <p:txBody>
          <a:bodyPr>
            <a:normAutofit/>
          </a:bodyPr>
          <a:lstStyle/>
          <a:p>
            <a:pPr marL="434340" indent="-342900"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Integrated Databases</a:t>
            </a:r>
          </a:p>
          <a:p>
            <a:pPr lvl="1">
              <a:buClr>
                <a:srgbClr val="0070C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Nuclear Energy Infrastructure Database (NEID) - 2015</a:t>
            </a:r>
          </a:p>
          <a:p>
            <a:pPr lvl="1">
              <a:buClr>
                <a:srgbClr val="0070C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Nuclear Fuels and Materials Library (NFML) - 2016</a:t>
            </a:r>
          </a:p>
          <a:p>
            <a:pPr lvl="1">
              <a:buClr>
                <a:srgbClr val="0070C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Nuclear Energy Researcher database (NERD) - 2018</a:t>
            </a:r>
          </a:p>
          <a:p>
            <a:pPr lvl="1">
              <a:buClr>
                <a:srgbClr val="0070C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NSUF Projects Database - 2020</a:t>
            </a:r>
          </a:p>
          <a:p>
            <a:pPr marL="434340" indent="-342900"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Launched the Reactor Activation and Damage (RAD) Calculator</a:t>
            </a:r>
          </a:p>
          <a:p>
            <a:pPr marL="434340" indent="-342900">
              <a:buClr>
                <a:srgbClr val="0070C0"/>
              </a:buClr>
              <a:buSzPct val="100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Coupled the Nuclear Experiment Wizard Expert System</a:t>
            </a:r>
          </a:p>
          <a:p>
            <a:pPr lvl="1">
              <a:buClr>
                <a:srgbClr val="0070C0"/>
              </a:buClr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6005" y="79754"/>
            <a:ext cx="8534209" cy="591536"/>
          </a:xfrm>
        </p:spPr>
        <p:txBody>
          <a:bodyPr>
            <a:noAutofit/>
          </a:bodyPr>
          <a:lstStyle/>
          <a:p>
            <a:r>
              <a:rPr lang="en-US" altLang="en-US" sz="2800" b="1" u="sng" dirty="0">
                <a:ea typeface="ＭＳ Ｐゴシック" charset="-128"/>
              </a:rPr>
              <a:t>Co</a:t>
            </a:r>
            <a:r>
              <a:rPr lang="en-US" altLang="en-US" sz="2800" b="1" dirty="0">
                <a:ea typeface="ＭＳ Ｐゴシック" charset="-128"/>
              </a:rPr>
              <a:t>mbined </a:t>
            </a:r>
            <a:r>
              <a:rPr lang="en-US" altLang="en-US" sz="2800" b="1" u="sng" dirty="0">
                <a:ea typeface="ＭＳ Ｐゴシック" charset="-128"/>
              </a:rPr>
              <a:t>M</a:t>
            </a:r>
            <a:r>
              <a:rPr lang="en-US" altLang="en-US" sz="2800" b="1" dirty="0">
                <a:ea typeface="ＭＳ Ｐゴシック" charset="-128"/>
              </a:rPr>
              <a:t>aterials </a:t>
            </a:r>
            <a:r>
              <a:rPr lang="en-US" altLang="en-US" sz="2800" b="1" u="sng" dirty="0">
                <a:ea typeface="ＭＳ Ｐゴシック" charset="-128"/>
              </a:rPr>
              <a:t>E</a:t>
            </a:r>
            <a:r>
              <a:rPr lang="en-US" altLang="en-US" sz="2800" b="1" dirty="0">
                <a:ea typeface="ＭＳ Ｐゴシック" charset="-128"/>
              </a:rPr>
              <a:t>xperiment </a:t>
            </a:r>
            <a:r>
              <a:rPr lang="en-US" altLang="en-US" sz="2800" b="1" u="sng" dirty="0">
                <a:ea typeface="ＭＳ Ｐゴシック" charset="-128"/>
              </a:rPr>
              <a:t>T</a:t>
            </a:r>
            <a:r>
              <a:rPr lang="en-US" altLang="en-US" sz="2800" b="1" dirty="0">
                <a:ea typeface="ＭＳ Ｐゴシック" charset="-128"/>
              </a:rPr>
              <a:t>oolkit (</a:t>
            </a:r>
            <a:r>
              <a:rPr lang="en-US" altLang="en-US" sz="2800" b="1" dirty="0" err="1">
                <a:ea typeface="ＭＳ Ｐゴシック" charset="-128"/>
              </a:rPr>
              <a:t>CoMET</a:t>
            </a:r>
            <a:r>
              <a:rPr lang="en-US" altLang="en-US" sz="2800" b="1" dirty="0">
                <a:ea typeface="ＭＳ Ｐゴシック" charset="-128"/>
              </a:rPr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71F6C-87C2-C14B-97E9-8E67C77D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7" y="3246295"/>
            <a:ext cx="2906346" cy="3202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2B6515-628A-BF4F-A04F-3943D9464C68}"/>
              </a:ext>
            </a:extLst>
          </p:cNvPr>
          <p:cNvSpPr/>
          <p:nvPr/>
        </p:nvSpPr>
        <p:spPr>
          <a:xfrm>
            <a:off x="54708" y="3212126"/>
            <a:ext cx="6158523" cy="358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NSUF workshop on the Wizard (9/2020)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Each box in the history represents a stage in the undertaking where a decision was made and/or information/data was input. At each stage of the undertaking, the user is offered access to additional reference data and information.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Multiple team members can all work on an undertaking at the same time, keeping all information in one place.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Wizard clearly communicates all relevant information needed for the decision or input required at each stage.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32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E86C2-C882-A74D-B704-4712948A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774"/>
            <a:ext cx="9143987" cy="107406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b="1" dirty="0">
                <a:ea typeface="ＭＳ Ｐゴシック" charset="-128"/>
              </a:rPr>
              <a:t>Quantifying the Impact of NSUF</a:t>
            </a:r>
            <a:br>
              <a:rPr lang="en-US" altLang="en-US" sz="2800" b="1" dirty="0">
                <a:ea typeface="ＭＳ Ｐゴシック" charset="-128"/>
              </a:rPr>
            </a:br>
            <a:r>
              <a:rPr lang="en-US" altLang="en-US" sz="2800" b="1" u="sng" dirty="0">
                <a:ea typeface="ＭＳ Ｐゴシック" charset="-128"/>
              </a:rPr>
              <a:t>F</a:t>
            </a:r>
            <a:r>
              <a:rPr lang="en-US" altLang="en-US" sz="2800" b="1" dirty="0">
                <a:ea typeface="ＭＳ Ｐゴシック" charset="-128"/>
              </a:rPr>
              <a:t>uels </a:t>
            </a:r>
            <a:r>
              <a:rPr lang="en-US" altLang="en-US" sz="2800" b="1" u="sng" dirty="0">
                <a:ea typeface="ＭＳ Ｐゴシック" charset="-128"/>
              </a:rPr>
              <a:t>a</a:t>
            </a:r>
            <a:r>
              <a:rPr lang="en-US" altLang="en-US" sz="2800" b="1" dirty="0">
                <a:ea typeface="ＭＳ Ｐゴシック" charset="-128"/>
              </a:rPr>
              <a:t>nd </a:t>
            </a:r>
            <a:r>
              <a:rPr lang="en-US" altLang="en-US" sz="2800" b="1" u="sng" dirty="0">
                <a:ea typeface="ＭＳ Ｐゴシック" charset="-128"/>
              </a:rPr>
              <a:t>M</a:t>
            </a:r>
            <a:r>
              <a:rPr lang="en-US" altLang="en-US" sz="2800" b="1" dirty="0">
                <a:ea typeface="ＭＳ Ｐゴシック" charset="-128"/>
              </a:rPr>
              <a:t>aterials </a:t>
            </a:r>
            <a:r>
              <a:rPr lang="en-US" altLang="en-US" sz="2800" b="1" u="sng" dirty="0">
                <a:ea typeface="ＭＳ Ｐゴシック" charset="-128"/>
              </a:rPr>
              <a:t>U</a:t>
            </a:r>
            <a:r>
              <a:rPr lang="en-US" altLang="en-US" sz="2800" b="1" dirty="0">
                <a:ea typeface="ＭＳ Ｐゴシック" charset="-128"/>
              </a:rPr>
              <a:t>nderstanding </a:t>
            </a:r>
            <a:r>
              <a:rPr lang="en-US" altLang="en-US" sz="2800" b="1" u="sng" dirty="0">
                <a:ea typeface="ＭＳ Ｐゴシック" charset="-128"/>
              </a:rPr>
              <a:t>S</a:t>
            </a:r>
            <a:r>
              <a:rPr lang="en-US" altLang="en-US" sz="2800" b="1" dirty="0">
                <a:ea typeface="ＭＳ Ｐゴシック" charset="-128"/>
              </a:rPr>
              <a:t>cale (</a:t>
            </a:r>
            <a:r>
              <a:rPr lang="en-US" altLang="en-US" sz="2800" b="1" dirty="0" err="1">
                <a:ea typeface="ＭＳ Ｐゴシック" charset="-128"/>
              </a:rPr>
              <a:t>FaMUS</a:t>
            </a:r>
            <a:r>
              <a:rPr lang="en-US" altLang="en-US" sz="2800" b="1" dirty="0">
                <a:ea typeface="ＭＳ Ｐゴシック" charset="-128"/>
              </a:rPr>
              <a:t>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377DA2-7898-6A4A-A986-298B66032B56}"/>
              </a:ext>
            </a:extLst>
          </p:cNvPr>
          <p:cNvGrpSpPr/>
          <p:nvPr/>
        </p:nvGrpSpPr>
        <p:grpSpPr>
          <a:xfrm>
            <a:off x="295836" y="1300834"/>
            <a:ext cx="8370713" cy="5126651"/>
            <a:chOff x="959511" y="171103"/>
            <a:chExt cx="9730656" cy="6524262"/>
          </a:xfrm>
        </p:grpSpPr>
        <p:sp>
          <p:nvSpPr>
            <p:cNvPr id="5" name="Up Arrow 4">
              <a:extLst>
                <a:ext uri="{FF2B5EF4-FFF2-40B4-BE49-F238E27FC236}">
                  <a16:creationId xmlns:a16="http://schemas.microsoft.com/office/drawing/2014/main" id="{B69E29F6-5783-7242-99B0-A93F80C741B5}"/>
                </a:ext>
              </a:extLst>
            </p:cNvPr>
            <p:cNvSpPr/>
            <p:nvPr/>
          </p:nvSpPr>
          <p:spPr>
            <a:xfrm rot="5400000">
              <a:off x="8683406" y="887407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CF4D145-9BC5-BB46-A8A7-F0B2662C9CB3}"/>
                </a:ext>
              </a:extLst>
            </p:cNvPr>
            <p:cNvSpPr/>
            <p:nvPr/>
          </p:nvSpPr>
          <p:spPr>
            <a:xfrm>
              <a:off x="9293212" y="713509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3</a:t>
              </a:r>
              <a:r>
                <a:rPr lang="en-US" sz="2800">
                  <a:solidFill>
                    <a:schemeClr val="tx1"/>
                  </a:solidFill>
                </a:rPr>
                <a:t>6</a:t>
              </a:r>
              <a:r>
                <a:rPr lang="en-US" sz="2800" baseline="-25000">
                  <a:solidFill>
                    <a:schemeClr val="tx1"/>
                  </a:solidFill>
                </a:rPr>
                <a:t>3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01B5F74-B68D-624C-8A14-255822F15113}"/>
                </a:ext>
              </a:extLst>
            </p:cNvPr>
            <p:cNvSpPr/>
            <p:nvPr/>
          </p:nvSpPr>
          <p:spPr>
            <a:xfrm>
              <a:off x="7463444" y="713509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3</a:t>
              </a:r>
              <a:r>
                <a:rPr lang="en-US" sz="2800">
                  <a:solidFill>
                    <a:schemeClr val="tx1"/>
                  </a:solidFill>
                </a:rPr>
                <a:t>5</a:t>
              </a:r>
              <a:r>
                <a:rPr lang="en-US" sz="280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9746618-12AC-8945-8D97-0C177ACC5807}"/>
                </a:ext>
              </a:extLst>
            </p:cNvPr>
            <p:cNvSpPr/>
            <p:nvPr/>
          </p:nvSpPr>
          <p:spPr>
            <a:xfrm>
              <a:off x="7459287" y="2529840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2</a:t>
              </a:r>
              <a:r>
                <a:rPr lang="en-US" sz="2800">
                  <a:solidFill>
                    <a:schemeClr val="tx1"/>
                  </a:solidFill>
                </a:rPr>
                <a:t>4</a:t>
              </a:r>
              <a:r>
                <a:rPr lang="en-US" sz="2800" baseline="-25000">
                  <a:solidFill>
                    <a:schemeClr val="tx1"/>
                  </a:solidFill>
                </a:rPr>
                <a:t>2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35C0849-15B6-1740-A0E3-000EBB241331}"/>
                </a:ext>
              </a:extLst>
            </p:cNvPr>
            <p:cNvSpPr/>
            <p:nvPr/>
          </p:nvSpPr>
          <p:spPr>
            <a:xfrm>
              <a:off x="7463443" y="4371109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1</a:t>
              </a:r>
              <a:r>
                <a:rPr lang="en-US" sz="2800">
                  <a:solidFill>
                    <a:schemeClr val="tx1"/>
                  </a:solidFill>
                </a:rPr>
                <a:t>3</a:t>
              </a:r>
              <a:r>
                <a:rPr lang="en-US" sz="2800" baseline="-25000">
                  <a:solidFill>
                    <a:schemeClr val="tx1"/>
                  </a:solidFill>
                </a:rPr>
                <a:t>2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610CB28-4047-E443-B2FB-785E70CA3997}"/>
                </a:ext>
              </a:extLst>
            </p:cNvPr>
            <p:cNvSpPr/>
            <p:nvPr/>
          </p:nvSpPr>
          <p:spPr>
            <a:xfrm>
              <a:off x="5651268" y="4365567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1</a:t>
              </a:r>
              <a:r>
                <a:rPr lang="en-US" sz="2800">
                  <a:solidFill>
                    <a:schemeClr val="tx1"/>
                  </a:solidFill>
                </a:rPr>
                <a:t>2</a:t>
              </a:r>
              <a:r>
                <a:rPr lang="en-US" sz="2800" baseline="-25000">
                  <a:solidFill>
                    <a:schemeClr val="tx1"/>
                  </a:solidFill>
                </a:rPr>
                <a:t>1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F22D362-8FEE-8343-9B19-1217A129C10E}"/>
                </a:ext>
              </a:extLst>
            </p:cNvPr>
            <p:cNvSpPr/>
            <p:nvPr/>
          </p:nvSpPr>
          <p:spPr>
            <a:xfrm>
              <a:off x="3833554" y="4376651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1</a:t>
              </a:r>
              <a:r>
                <a:rPr lang="en-US" sz="2800">
                  <a:solidFill>
                    <a:schemeClr val="tx1"/>
                  </a:solidFill>
                </a:rPr>
                <a:t>1</a:t>
              </a:r>
              <a:r>
                <a:rPr lang="en-US" sz="2800" baseline="-250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F9BB765-4323-D84C-82A6-68B73543BB66}"/>
                </a:ext>
              </a:extLst>
            </p:cNvPr>
            <p:cNvSpPr/>
            <p:nvPr/>
          </p:nvSpPr>
          <p:spPr>
            <a:xfrm>
              <a:off x="3843251" y="2539538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2</a:t>
              </a:r>
              <a:r>
                <a:rPr lang="en-US" sz="2800">
                  <a:solidFill>
                    <a:schemeClr val="tx1"/>
                  </a:solidFill>
                </a:rPr>
                <a:t>2</a:t>
              </a:r>
              <a:r>
                <a:rPr lang="en-US" sz="2800" baseline="-25000">
                  <a:solidFill>
                    <a:schemeClr val="tx1"/>
                  </a:solidFill>
                </a:rPr>
                <a:t>0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2B8C3C5-ECE0-614A-A600-58ACA5F84744}"/>
                </a:ext>
              </a:extLst>
            </p:cNvPr>
            <p:cNvSpPr/>
            <p:nvPr/>
          </p:nvSpPr>
          <p:spPr>
            <a:xfrm>
              <a:off x="3843251" y="738447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3</a:t>
              </a:r>
              <a:r>
                <a:rPr lang="en-US" sz="2800">
                  <a:solidFill>
                    <a:schemeClr val="tx1"/>
                  </a:solidFill>
                </a:rPr>
                <a:t>3</a:t>
              </a:r>
              <a:r>
                <a:rPr lang="en-US" sz="2800" baseline="-250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80635E3-98F7-AA48-A28F-33B937270918}"/>
                </a:ext>
              </a:extLst>
            </p:cNvPr>
            <p:cNvSpPr/>
            <p:nvPr/>
          </p:nvSpPr>
          <p:spPr>
            <a:xfrm>
              <a:off x="5651269" y="2539538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2</a:t>
              </a:r>
              <a:r>
                <a:rPr lang="en-US" sz="2800">
                  <a:solidFill>
                    <a:schemeClr val="tx1"/>
                  </a:solidFill>
                </a:rPr>
                <a:t>3</a:t>
              </a:r>
              <a:r>
                <a:rPr lang="en-US" sz="2800" baseline="-25000">
                  <a:solidFill>
                    <a:schemeClr val="tx1"/>
                  </a:solidFill>
                </a:rPr>
                <a:t>1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34B45D3-1CFA-2B4A-A844-10C384467A38}"/>
                </a:ext>
              </a:extLst>
            </p:cNvPr>
            <p:cNvSpPr/>
            <p:nvPr/>
          </p:nvSpPr>
          <p:spPr>
            <a:xfrm>
              <a:off x="5651269" y="713509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3</a:t>
              </a:r>
              <a:r>
                <a:rPr lang="en-US" sz="2800">
                  <a:solidFill>
                    <a:schemeClr val="tx1"/>
                  </a:solidFill>
                </a:rPr>
                <a:t>4</a:t>
              </a:r>
              <a:r>
                <a:rPr lang="en-US" sz="2800" baseline="-25000">
                  <a:solidFill>
                    <a:schemeClr val="tx1"/>
                  </a:solidFill>
                </a:rPr>
                <a:t>1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4B4B00B-E4B4-F24B-B79C-9CAB4D6B00C9}"/>
                </a:ext>
              </a:extLst>
            </p:cNvPr>
            <p:cNvCxnSpPr/>
            <p:nvPr/>
          </p:nvCxnSpPr>
          <p:spPr>
            <a:xfrm flipV="1">
              <a:off x="3342338" y="171103"/>
              <a:ext cx="0" cy="5626331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B6CD23-71CB-CE41-B618-B2F13C89D9E3}"/>
                </a:ext>
              </a:extLst>
            </p:cNvPr>
            <p:cNvCxnSpPr/>
            <p:nvPr/>
          </p:nvCxnSpPr>
          <p:spPr>
            <a:xfrm>
              <a:off x="3342338" y="5768988"/>
              <a:ext cx="7347829" cy="2844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C1E99B-104F-EB49-B294-A22AAE6C3DB6}"/>
                </a:ext>
              </a:extLst>
            </p:cNvPr>
            <p:cNvSpPr txBox="1"/>
            <p:nvPr/>
          </p:nvSpPr>
          <p:spPr>
            <a:xfrm>
              <a:off x="1685181" y="989323"/>
              <a:ext cx="1553358" cy="470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Mechanistic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82B30-2D70-1440-824B-8B4AA29B12FF}"/>
                </a:ext>
              </a:extLst>
            </p:cNvPr>
            <p:cNvSpPr txBox="1"/>
            <p:nvPr/>
          </p:nvSpPr>
          <p:spPr>
            <a:xfrm>
              <a:off x="1715109" y="2738462"/>
              <a:ext cx="1611573" cy="470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Quantitative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20A7B5-1987-354B-B3EB-1DE996F47776}"/>
                </a:ext>
              </a:extLst>
            </p:cNvPr>
            <p:cNvSpPr txBox="1"/>
            <p:nvPr/>
          </p:nvSpPr>
          <p:spPr>
            <a:xfrm>
              <a:off x="1877833" y="4636716"/>
              <a:ext cx="1442596" cy="470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Qualitative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A5EADD-D239-4B4A-A40F-16EB52B931B8}"/>
                </a:ext>
              </a:extLst>
            </p:cNvPr>
            <p:cNvSpPr txBox="1"/>
            <p:nvPr/>
          </p:nvSpPr>
          <p:spPr>
            <a:xfrm>
              <a:off x="7217107" y="5872833"/>
              <a:ext cx="1408905" cy="822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Effect of </a:t>
              </a:r>
              <a:br>
                <a:rPr lang="en-US" b="1" dirty="0"/>
              </a:br>
              <a:r>
                <a:rPr lang="en-US" b="1" dirty="0"/>
                <a:t>2 variables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596734-92EE-3948-86FB-B09CE10B4B30}"/>
                </a:ext>
              </a:extLst>
            </p:cNvPr>
            <p:cNvSpPr txBox="1"/>
            <p:nvPr/>
          </p:nvSpPr>
          <p:spPr>
            <a:xfrm>
              <a:off x="5426575" y="5858089"/>
              <a:ext cx="1302690" cy="822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Effect of </a:t>
              </a:r>
              <a:br>
                <a:rPr lang="en-US" b="1" dirty="0"/>
              </a:br>
              <a:r>
                <a:rPr lang="en-US" b="1" dirty="0"/>
                <a:t>1 variable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1A689-5BB4-EF49-9BCC-DB3B7014AF93}"/>
                </a:ext>
              </a:extLst>
            </p:cNvPr>
            <p:cNvSpPr txBox="1"/>
            <p:nvPr/>
          </p:nvSpPr>
          <p:spPr>
            <a:xfrm>
              <a:off x="3501316" y="5993076"/>
              <a:ext cx="1573334" cy="470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Observation</a:t>
              </a:r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C01B2965-4305-1C48-B726-9B1860335221}"/>
                </a:ext>
              </a:extLst>
            </p:cNvPr>
            <p:cNvSpPr/>
            <p:nvPr/>
          </p:nvSpPr>
          <p:spPr>
            <a:xfrm>
              <a:off x="4142912" y="1824375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2C525836-9143-6B43-8C00-5AA48654A055}"/>
                </a:ext>
              </a:extLst>
            </p:cNvPr>
            <p:cNvSpPr/>
            <p:nvPr/>
          </p:nvSpPr>
          <p:spPr>
            <a:xfrm>
              <a:off x="5973095" y="1832618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Up Arrow 27">
              <a:extLst>
                <a:ext uri="{FF2B5EF4-FFF2-40B4-BE49-F238E27FC236}">
                  <a16:creationId xmlns:a16="http://schemas.microsoft.com/office/drawing/2014/main" id="{91CBAA09-9E14-0F41-8F0C-9FCF61E5A671}"/>
                </a:ext>
              </a:extLst>
            </p:cNvPr>
            <p:cNvSpPr/>
            <p:nvPr/>
          </p:nvSpPr>
          <p:spPr>
            <a:xfrm>
              <a:off x="7803278" y="1820599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3B0CB8DB-8376-534A-BB7B-624A3AD57EF1}"/>
                </a:ext>
              </a:extLst>
            </p:cNvPr>
            <p:cNvSpPr/>
            <p:nvPr/>
          </p:nvSpPr>
          <p:spPr>
            <a:xfrm>
              <a:off x="7781114" y="3706850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FA8DD943-3129-834B-9FED-20DD1E15A23D}"/>
                </a:ext>
              </a:extLst>
            </p:cNvPr>
            <p:cNvSpPr/>
            <p:nvPr/>
          </p:nvSpPr>
          <p:spPr>
            <a:xfrm>
              <a:off x="5954883" y="3706850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4DC08D8D-B6EF-E84E-A9C2-5AE35138EAD1}"/>
                </a:ext>
              </a:extLst>
            </p:cNvPr>
            <p:cNvSpPr/>
            <p:nvPr/>
          </p:nvSpPr>
          <p:spPr>
            <a:xfrm>
              <a:off x="4128094" y="3669131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B146C11E-39BB-314A-ABB2-6B16A660ACC3}"/>
                </a:ext>
              </a:extLst>
            </p:cNvPr>
            <p:cNvSpPr/>
            <p:nvPr/>
          </p:nvSpPr>
          <p:spPr>
            <a:xfrm rot="5400000">
              <a:off x="5067009" y="912434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Up Arrow 32">
              <a:extLst>
                <a:ext uri="{FF2B5EF4-FFF2-40B4-BE49-F238E27FC236}">
                  <a16:creationId xmlns:a16="http://schemas.microsoft.com/office/drawing/2014/main" id="{939911E5-F10E-BA42-9A3D-A1A0061961C6}"/>
                </a:ext>
              </a:extLst>
            </p:cNvPr>
            <p:cNvSpPr/>
            <p:nvPr/>
          </p:nvSpPr>
          <p:spPr>
            <a:xfrm rot="5400000">
              <a:off x="6887136" y="912433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Up Arrow 33">
              <a:extLst>
                <a:ext uri="{FF2B5EF4-FFF2-40B4-BE49-F238E27FC236}">
                  <a16:creationId xmlns:a16="http://schemas.microsoft.com/office/drawing/2014/main" id="{32A367B1-A873-9A4D-A136-71CE245D7C4E}"/>
                </a:ext>
              </a:extLst>
            </p:cNvPr>
            <p:cNvSpPr/>
            <p:nvPr/>
          </p:nvSpPr>
          <p:spPr>
            <a:xfrm rot="5400000">
              <a:off x="5072950" y="2800226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Up Arrow 34">
              <a:extLst>
                <a:ext uri="{FF2B5EF4-FFF2-40B4-BE49-F238E27FC236}">
                  <a16:creationId xmlns:a16="http://schemas.microsoft.com/office/drawing/2014/main" id="{1E78D78F-FCF0-8741-8476-4B863D82AE72}"/>
                </a:ext>
              </a:extLst>
            </p:cNvPr>
            <p:cNvSpPr/>
            <p:nvPr/>
          </p:nvSpPr>
          <p:spPr>
            <a:xfrm rot="5400000">
              <a:off x="6893077" y="2800225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Up Arrow 35">
              <a:extLst>
                <a:ext uri="{FF2B5EF4-FFF2-40B4-BE49-F238E27FC236}">
                  <a16:creationId xmlns:a16="http://schemas.microsoft.com/office/drawing/2014/main" id="{F387678D-6087-3444-96EB-A45EC211C26F}"/>
                </a:ext>
              </a:extLst>
            </p:cNvPr>
            <p:cNvSpPr/>
            <p:nvPr/>
          </p:nvSpPr>
          <p:spPr>
            <a:xfrm rot="5400000">
              <a:off x="5051248" y="4589520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p Arrow 36">
              <a:extLst>
                <a:ext uri="{FF2B5EF4-FFF2-40B4-BE49-F238E27FC236}">
                  <a16:creationId xmlns:a16="http://schemas.microsoft.com/office/drawing/2014/main" id="{E1A0F45B-FB43-6F4F-80A0-8AD0BC035D19}"/>
                </a:ext>
              </a:extLst>
            </p:cNvPr>
            <p:cNvSpPr/>
            <p:nvPr/>
          </p:nvSpPr>
          <p:spPr>
            <a:xfrm rot="5400000">
              <a:off x="6871375" y="4589519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Bent Arrow 37">
              <a:extLst>
                <a:ext uri="{FF2B5EF4-FFF2-40B4-BE49-F238E27FC236}">
                  <a16:creationId xmlns:a16="http://schemas.microsoft.com/office/drawing/2014/main" id="{5EFEBF8E-9D18-354E-BED0-D29A5F382B20}"/>
                </a:ext>
              </a:extLst>
            </p:cNvPr>
            <p:cNvSpPr/>
            <p:nvPr/>
          </p:nvSpPr>
          <p:spPr>
            <a:xfrm>
              <a:off x="4102975" y="767471"/>
              <a:ext cx="5365221" cy="3884296"/>
            </a:xfrm>
            <a:prstGeom prst="bentArrow">
              <a:avLst>
                <a:gd name="adj1" fmla="val 7423"/>
                <a:gd name="adj2" fmla="val 9582"/>
                <a:gd name="adj3" fmla="val 25000"/>
                <a:gd name="adj4" fmla="val 43750"/>
              </a:avLst>
            </a:prstGeom>
            <a:solidFill>
              <a:srgbClr val="92D050">
                <a:alpha val="50000"/>
              </a:srgbClr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6F52CBF5-3C41-6343-99CB-A2ACB101EFB3}"/>
                </a:ext>
              </a:extLst>
            </p:cNvPr>
            <p:cNvSpPr/>
            <p:nvPr/>
          </p:nvSpPr>
          <p:spPr>
            <a:xfrm>
              <a:off x="9336578" y="4390594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1</a:t>
              </a:r>
              <a:r>
                <a:rPr lang="en-US" sz="2800">
                  <a:solidFill>
                    <a:schemeClr val="tx1"/>
                  </a:solidFill>
                </a:rPr>
                <a:t>4</a:t>
              </a:r>
              <a:r>
                <a:rPr lang="en-US" sz="2800" baseline="-25000">
                  <a:solidFill>
                    <a:schemeClr val="tx1"/>
                  </a:solidFill>
                </a:rPr>
                <a:t>3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0" name="Up Arrow 39">
              <a:extLst>
                <a:ext uri="{FF2B5EF4-FFF2-40B4-BE49-F238E27FC236}">
                  <a16:creationId xmlns:a16="http://schemas.microsoft.com/office/drawing/2014/main" id="{B03D26F7-ADD4-1E43-9039-7F94E7B08100}"/>
                </a:ext>
              </a:extLst>
            </p:cNvPr>
            <p:cNvSpPr/>
            <p:nvPr/>
          </p:nvSpPr>
          <p:spPr>
            <a:xfrm rot="5400000">
              <a:off x="8726772" y="4564492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78A35F-8482-9948-A9F3-1816B97BB16C}"/>
                </a:ext>
              </a:extLst>
            </p:cNvPr>
            <p:cNvSpPr txBox="1"/>
            <p:nvPr/>
          </p:nvSpPr>
          <p:spPr>
            <a:xfrm>
              <a:off x="9076856" y="5872833"/>
              <a:ext cx="1408905" cy="822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Effect of </a:t>
              </a:r>
              <a:br>
                <a:rPr lang="en-US" b="1" dirty="0"/>
              </a:br>
              <a:r>
                <a:rPr lang="en-US" b="1" dirty="0"/>
                <a:t>3 variables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A4E38BD-4E20-1547-A85D-99C3DAC10BDD}"/>
                </a:ext>
              </a:extLst>
            </p:cNvPr>
            <p:cNvSpPr/>
            <p:nvPr/>
          </p:nvSpPr>
          <p:spPr>
            <a:xfrm>
              <a:off x="9336578" y="2525315"/>
              <a:ext cx="889461" cy="889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>
                  <a:solidFill>
                    <a:schemeClr val="tx1"/>
                  </a:solidFill>
                </a:rPr>
                <a:t>2</a:t>
              </a:r>
              <a:r>
                <a:rPr lang="en-US" sz="2800">
                  <a:solidFill>
                    <a:schemeClr val="tx1"/>
                  </a:solidFill>
                </a:rPr>
                <a:t>5</a:t>
              </a:r>
              <a:r>
                <a:rPr lang="en-US" sz="2800" baseline="-25000">
                  <a:solidFill>
                    <a:schemeClr val="tx1"/>
                  </a:solidFill>
                </a:rPr>
                <a:t>3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3" name="Up Arrow 42">
              <a:extLst>
                <a:ext uri="{FF2B5EF4-FFF2-40B4-BE49-F238E27FC236}">
                  <a16:creationId xmlns:a16="http://schemas.microsoft.com/office/drawing/2014/main" id="{CD609561-3E3A-3F42-A219-5B4D5E0B2FEF}"/>
                </a:ext>
              </a:extLst>
            </p:cNvPr>
            <p:cNvSpPr/>
            <p:nvPr/>
          </p:nvSpPr>
          <p:spPr>
            <a:xfrm rot="5400000">
              <a:off x="8726772" y="2699213"/>
              <a:ext cx="245806" cy="49161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3C8D77-CA0B-6247-947A-25CA2E8DDD5E}"/>
                </a:ext>
              </a:extLst>
            </p:cNvPr>
            <p:cNvSpPr txBox="1"/>
            <p:nvPr/>
          </p:nvSpPr>
          <p:spPr>
            <a:xfrm rot="16200000">
              <a:off x="-69649" y="2652632"/>
              <a:ext cx="26430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Understanding</a:t>
              </a:r>
            </a:p>
          </p:txBody>
        </p:sp>
        <p:sp>
          <p:nvSpPr>
            <p:cNvPr id="45" name="Bent Arrow 44">
              <a:extLst>
                <a:ext uri="{FF2B5EF4-FFF2-40B4-BE49-F238E27FC236}">
                  <a16:creationId xmlns:a16="http://schemas.microsoft.com/office/drawing/2014/main" id="{8E78D60D-34B0-C241-8A84-6CAB35EEDC7D}"/>
                </a:ext>
              </a:extLst>
            </p:cNvPr>
            <p:cNvSpPr/>
            <p:nvPr/>
          </p:nvSpPr>
          <p:spPr>
            <a:xfrm>
              <a:off x="5539711" y="390768"/>
              <a:ext cx="3624018" cy="5556334"/>
            </a:xfrm>
            <a:prstGeom prst="bentArrow">
              <a:avLst>
                <a:gd name="adj1" fmla="val 7423"/>
                <a:gd name="adj2" fmla="val 9582"/>
                <a:gd name="adj3" fmla="val 25000"/>
                <a:gd name="adj4" fmla="val 43750"/>
              </a:avLst>
            </a:prstGeom>
            <a:solidFill>
              <a:srgbClr val="FFFF00">
                <a:alpha val="50000"/>
              </a:srgbClr>
            </a:solidFill>
            <a:ln>
              <a:solidFill>
                <a:schemeClr val="accent1"/>
              </a:solidFill>
            </a:ln>
            <a:scene3d>
              <a:camera prst="orthographicFront">
                <a:rot lat="0" lon="1080000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134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3590" y="2942908"/>
            <a:ext cx="1935480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F</a:t>
            </a:r>
            <a:r>
              <a:rPr sz="4000" b="1" dirty="0">
                <a:latin typeface="Arial"/>
                <a:cs typeface="Arial"/>
              </a:rPr>
              <a:t>Y</a:t>
            </a:r>
            <a:r>
              <a:rPr sz="4000" b="1" spc="-7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20</a:t>
            </a:r>
            <a:r>
              <a:rPr lang="en-US" sz="4000" b="1" spc="-5" dirty="0">
                <a:latin typeface="Arial"/>
                <a:cs typeface="Arial"/>
              </a:rPr>
              <a:t>21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sz="900">
                <a:latin typeface="Arial"/>
                <a:cs typeface="Arial"/>
              </a:rPr>
              <a:t>29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0" y="321075"/>
            <a:ext cx="9090211" cy="657369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09286" y="507146"/>
            <a:ext cx="7958519" cy="6164785"/>
          </a:xfrm>
          <a:prstGeom prst="ellipse">
            <a:avLst/>
          </a:prstGeom>
          <a:gradFill flip="none" rotWithShape="1">
            <a:gsLst>
              <a:gs pos="39000">
                <a:schemeClr val="accent2">
                  <a:lumMod val="60000"/>
                  <a:lumOff val="40000"/>
                  <a:alpha val="73000"/>
                </a:schemeClr>
              </a:gs>
              <a:gs pos="100000">
                <a:srgbClr val="FFFFFF">
                  <a:alpha val="7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196770" y="594110"/>
          <a:ext cx="8467805" cy="5812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42129" y="3919369"/>
            <a:ext cx="15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Ultra High Burnup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4671" y="2259882"/>
            <a:ext cx="185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Accident Tolerant Fuels (ATF) &amp; Cladding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8042" y="2783126"/>
            <a:ext cx="206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Fission Product Transport  in TRISO Fuels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5512" y="3326808"/>
            <a:ext cx="1858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FCCI in Metallic Fuels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6759" y="3600920"/>
            <a:ext cx="1580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Ceramic Fuels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3246" y="4595971"/>
            <a:ext cx="1358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RPV Steels Hardening &amp; Embrittlement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1557" y="1160167"/>
            <a:ext cx="824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ODS Steels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4463" y="799597"/>
            <a:ext cx="110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MAX Phases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756" y="699201"/>
            <a:ext cx="772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Silicon Carbide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96366" y="5685603"/>
            <a:ext cx="183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Irradiation Assisted Grain Growth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85375" y="5324529"/>
            <a:ext cx="20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Irradiation Assisted Stress Corrosion Cracking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45549" y="4244059"/>
            <a:ext cx="164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 Pickup in Zircaloy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54542" y="6303301"/>
            <a:ext cx="76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SiC</a:t>
            </a:r>
            <a:r>
              <a:rPr lang="en-US" sz="1400" b="1" dirty="0"/>
              <a:t> - </a:t>
            </a:r>
            <a:r>
              <a:rPr lang="en-US" sz="1400" b="1" dirty="0" err="1"/>
              <a:t>SiC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39953" y="5940660"/>
            <a:ext cx="1085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Capacitive Discharge Resistance Welding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25036" y="5727288"/>
            <a:ext cx="87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/>
              <a:t>Laser Welding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728" y="4380418"/>
            <a:ext cx="1234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Fission Gas Behavior in Fuels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396" y="5895205"/>
            <a:ext cx="1953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Ion </a:t>
            </a:r>
            <a:r>
              <a:rPr lang="mr-IN" sz="1400" b="1"/>
              <a:t>–</a:t>
            </a:r>
            <a:r>
              <a:rPr lang="en-US" sz="1400" b="1"/>
              <a:t> Neutron Irradiation Correlation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4673" y="5993566"/>
            <a:ext cx="1238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Fast Reactor MOX Annual Fuel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170" y="5165382"/>
            <a:ext cx="229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Simulating Radiation and Thermal Effects in Cladding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15368" y="987351"/>
            <a:ext cx="120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Irradiation Creep in </a:t>
            </a:r>
            <a:r>
              <a:rPr lang="en-US" sz="1400" b="1" err="1"/>
              <a:t>SiC</a:t>
            </a:r>
            <a:endParaRPr lang="en-US" sz="1400" b="1"/>
          </a:p>
        </p:txBody>
      </p:sp>
      <p:sp>
        <p:nvSpPr>
          <p:cNvPr id="30" name="TextBox 29"/>
          <p:cNvSpPr txBox="1"/>
          <p:nvPr/>
        </p:nvSpPr>
        <p:spPr>
          <a:xfrm>
            <a:off x="3578019" y="562895"/>
            <a:ext cx="138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Nano-modified Concrete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2982" y="3550037"/>
            <a:ext cx="1802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Piezoelectric and </a:t>
            </a:r>
            <a:r>
              <a:rPr lang="en-US" sz="1400" b="1" err="1"/>
              <a:t>Magnetostrictive</a:t>
            </a:r>
            <a:r>
              <a:rPr lang="en-US" sz="1400" b="1"/>
              <a:t> Transducer Materials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6770" y="3001091"/>
            <a:ext cx="1637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Fiber Bragg Grating Thermometer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9569" y="1453421"/>
            <a:ext cx="1717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Adv. Manufacturing for In-pile Thermal Conductivity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3940" y="2250431"/>
            <a:ext cx="1914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Optical Fiber / Fused Smart Alloy Sensor by Adv. Manufacture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8670" y="1073759"/>
            <a:ext cx="134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Nanostructured Steels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61720" y="422212"/>
            <a:ext cx="108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Powder Bed Fusion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7246" y="668899"/>
            <a:ext cx="1206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Direct Laser Metal Melting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58285" y="618721"/>
            <a:ext cx="670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/>
              <a:t>FeCrAl</a:t>
            </a:r>
            <a:endParaRPr lang="en-US" sz="1400" b="1"/>
          </a:p>
        </p:txBody>
      </p:sp>
      <p:sp>
        <p:nvSpPr>
          <p:cNvPr id="39" name="TextBox 38"/>
          <p:cNvSpPr txBox="1"/>
          <p:nvPr/>
        </p:nvSpPr>
        <p:spPr>
          <a:xfrm>
            <a:off x="6761973" y="1767970"/>
            <a:ext cx="177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/>
              <a:t>PWR Coolant / U3Si2 Interaction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60133" y="1237357"/>
            <a:ext cx="168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/>
              <a:t>Neutron Absorbing Materials for ATF</a:t>
            </a:r>
          </a:p>
        </p:txBody>
      </p:sp>
    </p:spTree>
    <p:extLst>
      <p:ext uri="{BB962C8B-B14F-4D97-AF65-F5344CB8AC3E}">
        <p14:creationId xmlns:p14="http://schemas.microsoft.com/office/powerpoint/2010/main" val="2044209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943" y="653529"/>
            <a:ext cx="8824594" cy="5655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Clr>
                <a:srgbClr val="0070C0"/>
              </a:buClr>
              <a:buFont typeface="Wingdings" charset="2"/>
              <a:buChar char="Ø"/>
            </a:pPr>
            <a:r>
              <a:rPr sz="2000" b="1" dirty="0">
                <a:latin typeface="Arial"/>
                <a:cs typeface="Arial"/>
              </a:rPr>
              <a:t>Execute awarded projects (CINR, pre-CINR, RTEs, CRADA</a:t>
            </a:r>
            <a:r>
              <a:rPr lang="en-US" sz="2000" b="1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)</a:t>
            </a:r>
            <a:endParaRPr lang="en-US" sz="2000" b="1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Irradiation coordination</a:t>
            </a: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PIE coordination</a:t>
            </a:r>
            <a:endParaRPr dirty="0">
              <a:latin typeface="Arial"/>
              <a:cs typeface="Arial"/>
            </a:endParaRP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sz="2000" b="1" dirty="0">
                <a:latin typeface="Arial"/>
                <a:cs typeface="Arial"/>
              </a:rPr>
              <a:t>CINR (</a:t>
            </a:r>
            <a:r>
              <a:rPr lang="en-US" sz="2000" b="1" dirty="0">
                <a:latin typeface="Arial"/>
                <a:cs typeface="Arial"/>
              </a:rPr>
              <a:t>FY21 - $2.5M, FY20 - $4.1M, FY19 - $16M, FY18 - $10M, FY17 - $11M, </a:t>
            </a:r>
            <a:r>
              <a:rPr sz="2000" b="1" dirty="0">
                <a:latin typeface="Arial"/>
                <a:cs typeface="Arial"/>
              </a:rPr>
              <a:t>FY16 - $10M, FY15 - $4.1M, FY14 - $400K)</a:t>
            </a:r>
            <a:endParaRPr lang="en-US" sz="2000" dirty="0">
              <a:latin typeface="Arial"/>
              <a:cs typeface="Arial"/>
            </a:endParaRPr>
          </a:p>
          <a:p>
            <a:pPr marL="755650" lvl="1" indent="-28575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60 LOIs (128 LOIs in FY20), 58 pre-applications (106 pre-applications in FY20)</a:t>
            </a:r>
            <a:r>
              <a:rPr b="1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15-20 full proposals (35</a:t>
            </a:r>
            <a:r>
              <a:rPr b="1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in FY20)</a:t>
            </a:r>
            <a:endParaRPr dirty="0">
              <a:latin typeface="Arial"/>
              <a:cs typeface="Arial"/>
            </a:endParaRP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sz="2000" b="1" dirty="0">
                <a:latin typeface="Arial"/>
                <a:cs typeface="Arial"/>
              </a:rPr>
              <a:t>Rapid </a:t>
            </a:r>
            <a:r>
              <a:rPr sz="2000" b="1" spc="-150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urnaround Experiments</a:t>
            </a:r>
            <a:r>
              <a:rPr lang="en-US" sz="2000" b="1" dirty="0">
                <a:latin typeface="Arial"/>
                <a:cs typeface="Arial"/>
              </a:rPr>
              <a:t>: 1 call in FY21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Industry programs</a:t>
            </a:r>
            <a:endParaRPr lang="en-US" b="1" dirty="0">
              <a:latin typeface="Arial"/>
              <a:cs typeface="Arial"/>
            </a:endParaRPr>
          </a:p>
          <a:p>
            <a:pPr marL="755650" lvl="1" indent="-28575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Continue to emphasize CINR &amp; RTE </a:t>
            </a:r>
          </a:p>
          <a:p>
            <a:pPr marL="755650" lvl="1" indent="-28575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Enhance mechanical testing and IASCC maintenance</a:t>
            </a:r>
          </a:p>
          <a:p>
            <a:pPr marL="755650" lvl="1" indent="-28575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Enhance NFML through interactions with commercial decommissioning </a:t>
            </a:r>
          </a:p>
          <a:p>
            <a:pPr marL="355600" indent="-342900">
              <a:spcBef>
                <a:spcPts val="47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Application and refinement of </a:t>
            </a:r>
            <a:r>
              <a:rPr lang="en-US" sz="2000" b="1" dirty="0" err="1">
                <a:latin typeface="Arial"/>
                <a:cs typeface="Arial"/>
              </a:rPr>
              <a:t>FaMUS</a:t>
            </a:r>
            <a:r>
              <a:rPr lang="en-US" sz="2000" b="1" dirty="0">
                <a:latin typeface="Arial"/>
                <a:cs typeface="Arial"/>
              </a:rPr>
              <a:t>: determine NSUF impact</a:t>
            </a: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Nuclear Fuels and Materials Library (NFML)</a:t>
            </a:r>
            <a:endParaRPr lang="en-US" sz="2000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spc="-35" dirty="0">
                <a:latin typeface="Arial"/>
                <a:cs typeface="Arial"/>
              </a:rPr>
              <a:t>Continue to improve w</a:t>
            </a:r>
            <a:r>
              <a:rPr lang="en-US" b="1" dirty="0">
                <a:latin typeface="Arial"/>
                <a:cs typeface="Arial"/>
              </a:rPr>
              <a:t>eb based interactive tools (</a:t>
            </a:r>
            <a:r>
              <a:rPr lang="en-US" b="1" dirty="0" err="1">
                <a:latin typeface="Arial"/>
                <a:cs typeface="Arial"/>
              </a:rPr>
              <a:t>CoMET</a:t>
            </a:r>
            <a:r>
              <a:rPr lang="en-US" b="1" dirty="0">
                <a:latin typeface="Arial"/>
                <a:cs typeface="Arial"/>
              </a:rPr>
              <a:t>).</a:t>
            </a:r>
            <a:endParaRPr lang="en-US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Increase capacity and content including industry decommissioning, international sources, DOE programs, SAM series.</a:t>
            </a:r>
          </a:p>
          <a:p>
            <a:pPr marL="355600" indent="-342900">
              <a:spcBef>
                <a:spcPts val="470"/>
              </a:spcBef>
              <a:buClr>
                <a:srgbClr val="0070C0"/>
              </a:buClr>
              <a:buFont typeface="Wingdings" charset="2"/>
              <a:buChar char="Ø"/>
            </a:pPr>
            <a:endParaRPr lang="en-US" sz="2000" dirty="0">
              <a:latin typeface="Wingdings"/>
              <a:cs typeface="Wingding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40</a:t>
            </a:fld>
            <a:endParaRPr sz="90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5512" y="46890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ea typeface="ＭＳ Ｐゴシック" charset="-128"/>
              </a:rPr>
              <a:t>FY 2021 Action Areas (CR Budget) </a:t>
            </a:r>
            <a:endParaRPr lang="en-US" altLang="en-US" sz="2800" b="1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943" y="641119"/>
            <a:ext cx="8824594" cy="486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7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Instrumentation / Scientist Support (reduced by &gt;70%)</a:t>
            </a:r>
            <a:endParaRPr lang="en-US" sz="2000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Support INL instrument scientists at up to 20% time to maintain instruments, develop/adapt/implement cutting edge techniques and maintain or establish international reputation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Communication / </a:t>
            </a:r>
            <a:r>
              <a:rPr lang="en-US" sz="2000" b="1" spc="-114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raining / Development / Expansion</a:t>
            </a:r>
            <a:endParaRPr lang="en-US" b="1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Website development, newsletter, conference sessions, invited presentations, overview publications.</a:t>
            </a: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b="1" dirty="0">
                <a:latin typeface="Arial"/>
                <a:cs typeface="Arial"/>
              </a:rPr>
              <a:t>Expand beamline access and international cooperation/collaboration</a:t>
            </a:r>
          </a:p>
          <a:p>
            <a:pPr marL="812800" lvl="1" indent="-3429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/>
                <a:cs typeface="Arial"/>
              </a:rPr>
              <a:t>APS – Activated Materials Laboratory (AML)</a:t>
            </a:r>
          </a:p>
          <a:p>
            <a:pPr marL="812800" lvl="1" indent="-3429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/>
                <a:cs typeface="Arial"/>
              </a:rPr>
              <a:t>NSLS-II – XPD beamline</a:t>
            </a:r>
          </a:p>
          <a:p>
            <a:pPr marL="812800" lvl="1" indent="-3429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/>
                <a:cs typeface="Arial"/>
              </a:rPr>
              <a:t>US – UK Action Plan (Working Group with NNUF)</a:t>
            </a:r>
          </a:p>
          <a:p>
            <a:pPr marL="812800" lvl="1" indent="-342900">
              <a:buClr>
                <a:srgbClr val="0070C0"/>
              </a:buClr>
              <a:buFont typeface="Wingdings" pitchFamily="2" charset="2"/>
              <a:buChar char="§"/>
            </a:pPr>
            <a:r>
              <a:rPr lang="en-US" b="1" dirty="0">
                <a:latin typeface="Arial"/>
                <a:cs typeface="Arial"/>
              </a:rPr>
              <a:t>Belgium Nuclear Research Center (BR2 &amp; LMHA)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High Performance Computing</a:t>
            </a:r>
            <a:endParaRPr lang="en-US" b="1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100% of </a:t>
            </a:r>
            <a:r>
              <a:rPr lang="en-US" b="1" dirty="0" err="1">
                <a:latin typeface="Arial"/>
                <a:cs typeface="Arial"/>
              </a:rPr>
              <a:t>cpu</a:t>
            </a:r>
            <a:r>
              <a:rPr lang="en-US" b="1" dirty="0">
                <a:latin typeface="Arial"/>
                <a:cs typeface="Arial"/>
              </a:rPr>
              <a:t> time on Falcon and Sawtooth machines available through NSUF - continue to offer and emphasize through CINR and RTE calls</a:t>
            </a: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Nuclear Materials Discovery and Qualification initiative (</a:t>
            </a:r>
            <a:r>
              <a:rPr lang="en-US" sz="2000" b="1" dirty="0" err="1">
                <a:latin typeface="Arial"/>
                <a:cs typeface="Arial"/>
              </a:rPr>
              <a:t>NMDQi</a:t>
            </a:r>
            <a:r>
              <a:rPr lang="en-US" sz="2000" b="1" dirty="0">
                <a:latin typeface="Arial"/>
                <a:cs typeface="Arial"/>
              </a:rPr>
              <a:t>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41</a:t>
            </a:fld>
            <a:endParaRPr sz="90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6006" y="0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ea typeface="ＭＳ Ｐゴシック" charset="-128"/>
              </a:rPr>
              <a:t>FY 2021 Action Areas (CR Budget) </a:t>
            </a:r>
            <a:endParaRPr lang="en-US" altLang="en-US" sz="28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127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943" y="799579"/>
            <a:ext cx="8824594" cy="2739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Communication / </a:t>
            </a:r>
            <a:r>
              <a:rPr lang="en-US" sz="2000" b="1" spc="-114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raining / Development / Expansion</a:t>
            </a:r>
            <a:endParaRPr lang="en-US" b="1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No Users Meeting, no Partners Meeting, no exhibits, no interns</a:t>
            </a: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Infrastructure and Capabilities Management</a:t>
            </a:r>
            <a:endParaRPr lang="en-US" sz="2000" dirty="0">
              <a:latin typeface="Arial"/>
              <a:cs typeface="Arial"/>
            </a:endParaRP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No NEID </a:t>
            </a:r>
            <a:r>
              <a:rPr lang="en-US" b="1" dirty="0" err="1">
                <a:latin typeface="Arial"/>
                <a:cs typeface="Arial"/>
              </a:rPr>
              <a:t>maintainance</a:t>
            </a:r>
            <a:r>
              <a:rPr lang="en-US" b="1" dirty="0">
                <a:latin typeface="Arial"/>
                <a:cs typeface="Arial"/>
              </a:rPr>
              <a:t> or expansion.</a:t>
            </a: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No Gap Analysis.</a:t>
            </a: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Combined Materials Experiment Toolkit (</a:t>
            </a:r>
            <a:r>
              <a:rPr lang="en-US" b="1" dirty="0" err="1">
                <a:latin typeface="Arial"/>
                <a:cs typeface="Arial"/>
              </a:rPr>
              <a:t>CoMET</a:t>
            </a:r>
            <a:r>
              <a:rPr lang="en-US" b="1" dirty="0">
                <a:latin typeface="Arial"/>
                <a:cs typeface="Arial"/>
              </a:rPr>
              <a:t>) is available but no further development/improvement.</a:t>
            </a:r>
          </a:p>
          <a:p>
            <a:pPr marL="355600" indent="-342900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2000" b="1" dirty="0">
                <a:latin typeface="Arial"/>
                <a:cs typeface="Arial"/>
              </a:rPr>
              <a:t>No capabilities development or investment</a:t>
            </a:r>
          </a:p>
          <a:p>
            <a:pPr marL="812800" lvl="1" indent="-342900">
              <a:buClr>
                <a:srgbClr val="0070C0"/>
              </a:buClr>
              <a:buFont typeface="Wingdings" charset="2"/>
              <a:buChar char="§"/>
            </a:pP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42</a:t>
            </a:fld>
            <a:endParaRPr sz="90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5512" y="46890"/>
            <a:ext cx="7886700" cy="591536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ea typeface="ＭＳ Ｐゴシック" charset="-128"/>
              </a:rPr>
              <a:t>FY 2021 Non-Action Areas (CR Budget) </a:t>
            </a:r>
            <a:endParaRPr lang="en-US" altLang="en-US" sz="28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681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8160" y="196851"/>
            <a:ext cx="73921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0">
              <a:lnSpc>
                <a:spcPct val="100000"/>
              </a:lnSpc>
            </a:pPr>
            <a:r>
              <a:rPr sz="3200" b="1" dirty="0"/>
              <a:t>FY 20</a:t>
            </a:r>
            <a:r>
              <a:rPr lang="en-US" sz="3200" b="1" dirty="0"/>
              <a:t>21</a:t>
            </a:r>
            <a:r>
              <a:rPr sz="3200" b="1" dirty="0"/>
              <a:t> Milestones</a:t>
            </a:r>
            <a:r>
              <a:rPr lang="en-US" sz="3200" b="1" dirty="0"/>
              <a:t> (CR Budget)</a:t>
            </a:r>
            <a:endParaRPr sz="3200" b="1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43</a:t>
            </a:fld>
            <a:endParaRPr sz="900">
              <a:latin typeface="Arial"/>
              <a:cs typeface="Arial"/>
            </a:endParaRPr>
          </a:p>
        </p:txBody>
      </p:sp>
      <p:sp>
        <p:nvSpPr>
          <p:cNvPr id="6" name="object 3"/>
          <p:cNvSpPr txBox="1">
            <a:spLocks noChangeArrowheads="1"/>
          </p:cNvSpPr>
          <p:nvPr/>
        </p:nvSpPr>
        <p:spPr bwMode="auto">
          <a:xfrm>
            <a:off x="518160" y="1200898"/>
            <a:ext cx="3173896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900" b="1" dirty="0"/>
              <a:t>16 Level 2 Milestones (12 in FY 2020)</a:t>
            </a:r>
          </a:p>
          <a:p>
            <a:pPr eaLnBrk="1" hangingPunct="1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900" b="1" dirty="0"/>
              <a:t>61 Level 3 Milestones (59 in FY 2020)</a:t>
            </a:r>
          </a:p>
          <a:p>
            <a:pPr eaLnBrk="1" hangingPunct="1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900" b="1" dirty="0"/>
              <a:t>86 Work Packages (75 in FY20)</a:t>
            </a:r>
          </a:p>
          <a:p>
            <a:pPr eaLnBrk="1" hangingPunct="1">
              <a:spcBef>
                <a:spcPts val="600"/>
              </a:spcBef>
              <a:buClr>
                <a:srgbClr val="0070C0"/>
              </a:buClr>
              <a:buFont typeface="Wingdings" charset="2"/>
              <a:buChar char="Ø"/>
            </a:pPr>
            <a:r>
              <a:rPr lang="en-US" sz="1900" b="1" dirty="0"/>
              <a:t>Moved some Level 3 reports into 1</a:t>
            </a:r>
            <a:r>
              <a:rPr lang="en-US" sz="1900" b="1" baseline="30000" dirty="0"/>
              <a:t>st</a:t>
            </a:r>
            <a:r>
              <a:rPr lang="en-US" sz="1900" b="1" dirty="0"/>
              <a:t> quarter FY2022 to attain more balanced milestone distribution. </a:t>
            </a: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endParaRPr lang="en-US" sz="1900" b="1" dirty="0"/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4247322" y="1000720"/>
            <a:ext cx="5797826" cy="489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s-ES_tradnl" sz="2000" b="1" spc="7" baseline="24904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s-ES_tradnl" sz="2000" b="1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spc="-292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Quarter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(10/1/2020 – 12/31/2020)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9300">
              <a:spcBef>
                <a:spcPts val="135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7493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3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2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9300">
              <a:spcBef>
                <a:spcPts val="10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7493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10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3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n-US" sz="1900" b="1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s-ES_tradnl" sz="2000" b="1" spc="7" baseline="24904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s-ES_tradnl" sz="2000" b="1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spc="-292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Quarter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(1/1/2021 – 3/31/2021)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9300">
              <a:spcBef>
                <a:spcPts val="525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7493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4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2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9300">
              <a:spcBef>
                <a:spcPts val="400"/>
              </a:spcBef>
              <a:buClr>
                <a:srgbClr val="0070C0"/>
              </a:buClr>
              <a:buSzPct val="100000"/>
              <a:buFont typeface="Wingdings" charset="2"/>
              <a:buChar char="§"/>
              <a:tabLst>
                <a:tab pos="7493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15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3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n-US" sz="1900" b="1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s-ES_tradnl" sz="2000" b="1" spc="7" baseline="24904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s-ES_tradnl" sz="2000" b="1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spc="-292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Quarter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(4/1/2021 – 6/30/2021)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3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5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2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0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5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3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s-ES_tradnl" sz="2000" b="1" spc="7" baseline="24904" dirty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s-ES_tradnl" sz="2000" b="1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spc="-292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Quarter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(7/1/2021 – 9/30/2021)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3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4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2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0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25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3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</a:pP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s-ES_tradnl" sz="2000" b="1" spc="7" baseline="24904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s-ES_tradnl" sz="2000" b="1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spc="-292" baseline="249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2000" b="1" dirty="0" err="1">
                <a:solidFill>
                  <a:srgbClr val="000000"/>
                </a:solidFill>
                <a:latin typeface="Arial"/>
                <a:cs typeface="Arial"/>
              </a:rPr>
              <a:t>Quarter</a:t>
            </a:r>
            <a:r>
              <a:rPr lang="es-ES_tradnl" sz="2000" b="1" dirty="0">
                <a:solidFill>
                  <a:srgbClr val="000000"/>
                </a:solidFill>
                <a:latin typeface="Arial"/>
                <a:cs typeface="Arial"/>
              </a:rPr>
              <a:t> (10/1/2021 – 12/31/2021)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3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0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2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36600">
              <a:spcBef>
                <a:spcPts val="500"/>
              </a:spcBef>
              <a:buClr>
                <a:srgbClr val="0070C0"/>
              </a:buClr>
              <a:buFont typeface="Wingdings" charset="2"/>
              <a:buChar char="§"/>
              <a:tabLst>
                <a:tab pos="736600" algn="l"/>
              </a:tabLst>
            </a:pP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6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Level</a:t>
            </a:r>
            <a:r>
              <a:rPr lang="es-ES_tradnl" sz="1800" b="1" dirty="0">
                <a:solidFill>
                  <a:srgbClr val="000000"/>
                </a:solidFill>
                <a:latin typeface="Arial"/>
                <a:cs typeface="Arial"/>
              </a:rPr>
              <a:t> 3 </a:t>
            </a:r>
            <a:r>
              <a:rPr lang="es-ES_tradnl" sz="1800" b="1" dirty="0" err="1">
                <a:solidFill>
                  <a:srgbClr val="000000"/>
                </a:solidFill>
                <a:latin typeface="Arial"/>
                <a:cs typeface="Arial"/>
              </a:rPr>
              <a:t>milestones</a:t>
            </a:r>
            <a:endParaRPr lang="es-ES_tradnl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905103" y="6656069"/>
            <a:ext cx="178434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900">
                <a:latin typeface="Arial"/>
                <a:cs typeface="Arial"/>
              </a:rPr>
              <a:t>44</a:t>
            </a:fld>
            <a:endParaRPr sz="900">
              <a:latin typeface="Arial"/>
              <a:cs typeface="Arial"/>
            </a:endParaRPr>
          </a:p>
        </p:txBody>
      </p:sp>
      <p:pic>
        <p:nvPicPr>
          <p:cNvPr id="8" name="Picture 9" descr="14-50260-R3_NSUF_Logo_Stacked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4" y="1071350"/>
            <a:ext cx="8130510" cy="40626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64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372" y="4219"/>
            <a:ext cx="8523111" cy="838744"/>
          </a:xfrm>
        </p:spPr>
        <p:txBody>
          <a:bodyPr>
            <a:noAutofit/>
          </a:bodyPr>
          <a:lstStyle/>
          <a:p>
            <a:r>
              <a:rPr lang="en-US" sz="2800" b="1" dirty="0"/>
              <a:t>NSUF Capabilities Offer Research Opportunities</a:t>
            </a:r>
          </a:p>
        </p:txBody>
      </p:sp>
      <p:graphicFrame>
        <p:nvGraphicFramePr>
          <p:cNvPr id="9" name="Content Placeholder 30"/>
          <p:cNvGraphicFramePr>
            <a:graphicFrameLocks noGrp="1"/>
          </p:cNvGraphicFramePr>
          <p:nvPr>
            <p:ph idx="1"/>
          </p:nvPr>
        </p:nvGraphicFramePr>
        <p:xfrm>
          <a:off x="109538" y="750419"/>
          <a:ext cx="8915400" cy="82263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2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Neutron Irradiations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Ion Irradiations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Gamma Irradiations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Hot Cells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Shielded Cells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Low Activity Laboratories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Beamlines</a:t>
                      </a: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High Performance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Computing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559" marB="4555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D893926-F27A-4642-A05B-F12D199F7F7A}"/>
              </a:ext>
            </a:extLst>
          </p:cNvPr>
          <p:cNvGrpSpPr/>
          <p:nvPr/>
        </p:nvGrpSpPr>
        <p:grpSpPr>
          <a:xfrm>
            <a:off x="1285663" y="1655294"/>
            <a:ext cx="1436688" cy="3668713"/>
            <a:chOff x="1285663" y="1655294"/>
            <a:chExt cx="1436688" cy="3668713"/>
          </a:xfrm>
        </p:grpSpPr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8" t="77065" r="79649" b="4892"/>
            <a:stretch>
              <a:fillRect/>
            </a:stretch>
          </p:blipFill>
          <p:spPr bwMode="auto">
            <a:xfrm>
              <a:off x="1628563" y="1655294"/>
              <a:ext cx="750888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65" t="76314" r="60806" b="5"/>
            <a:stretch>
              <a:fillRect/>
            </a:stretch>
          </p:blipFill>
          <p:spPr bwMode="auto">
            <a:xfrm>
              <a:off x="1650788" y="2231557"/>
              <a:ext cx="728663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2" t="1492" r="18803" b="72015"/>
            <a:stretch>
              <a:fillRect/>
            </a:stretch>
          </p:blipFill>
          <p:spPr bwMode="auto">
            <a:xfrm>
              <a:off x="1601576" y="2969744"/>
              <a:ext cx="827087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81" t="10905" r="8490" b="72556"/>
            <a:stretch>
              <a:fillRect/>
            </a:stretch>
          </p:blipFill>
          <p:spPr bwMode="auto">
            <a:xfrm>
              <a:off x="1601576" y="3692057"/>
              <a:ext cx="920750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3" t="28098" r="3145" b="62131"/>
            <a:stretch>
              <a:fillRect/>
            </a:stretch>
          </p:blipFill>
          <p:spPr bwMode="auto">
            <a:xfrm>
              <a:off x="1285663" y="4977932"/>
              <a:ext cx="1436688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Image result for tam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8" t="23116" r="22586" b="20535"/>
            <a:stretch>
              <a:fillRect/>
            </a:stretch>
          </p:blipFill>
          <p:spPr bwMode="auto">
            <a:xfrm>
              <a:off x="1538076" y="4223869"/>
              <a:ext cx="933450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9C4F3E-023F-F64B-8D6E-C87B0FFCB4B9}"/>
              </a:ext>
            </a:extLst>
          </p:cNvPr>
          <p:cNvGrpSpPr/>
          <p:nvPr/>
        </p:nvGrpSpPr>
        <p:grpSpPr>
          <a:xfrm>
            <a:off x="2791361" y="1607669"/>
            <a:ext cx="919163" cy="1663700"/>
            <a:chOff x="2791361" y="1607669"/>
            <a:chExt cx="919163" cy="1663700"/>
          </a:xfrm>
        </p:grpSpPr>
        <p:pic>
          <p:nvPicPr>
            <p:cNvPr id="18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849" b="77817"/>
            <a:stretch>
              <a:fillRect/>
            </a:stretch>
          </p:blipFill>
          <p:spPr bwMode="auto">
            <a:xfrm>
              <a:off x="2873911" y="1607669"/>
              <a:ext cx="7556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9" t="4140" r="60278" b="80447"/>
            <a:stretch>
              <a:fillRect/>
            </a:stretch>
          </p:blipFill>
          <p:spPr bwMode="auto">
            <a:xfrm>
              <a:off x="2843749" y="2220444"/>
              <a:ext cx="815975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81" t="10905" r="8490" b="72556"/>
            <a:stretch>
              <a:fillRect/>
            </a:stretch>
          </p:blipFill>
          <p:spPr bwMode="auto">
            <a:xfrm>
              <a:off x="2791361" y="2666532"/>
              <a:ext cx="919163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49" b="77817"/>
          <a:stretch>
            <a:fillRect/>
          </a:stretch>
        </p:blipFill>
        <p:spPr bwMode="auto">
          <a:xfrm>
            <a:off x="7931150" y="1607669"/>
            <a:ext cx="7556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5184B6E-1F02-3346-A910-DB5A3CAC0343}"/>
              </a:ext>
            </a:extLst>
          </p:cNvPr>
          <p:cNvGrpSpPr/>
          <p:nvPr/>
        </p:nvGrpSpPr>
        <p:grpSpPr>
          <a:xfrm>
            <a:off x="3923457" y="1607669"/>
            <a:ext cx="998752" cy="4242922"/>
            <a:chOff x="3923457" y="1607669"/>
            <a:chExt cx="998752" cy="4242922"/>
          </a:xfrm>
        </p:grpSpPr>
        <p:pic>
          <p:nvPicPr>
            <p:cNvPr id="21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849" b="77817"/>
            <a:stretch>
              <a:fillRect/>
            </a:stretch>
          </p:blipFill>
          <p:spPr bwMode="auto">
            <a:xfrm>
              <a:off x="4068073" y="1607669"/>
              <a:ext cx="7556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9" t="4140" r="60278" b="80447"/>
            <a:stretch>
              <a:fillRect/>
            </a:stretch>
          </p:blipFill>
          <p:spPr bwMode="auto">
            <a:xfrm>
              <a:off x="4037910" y="2250607"/>
              <a:ext cx="81597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https://media.licdn.com/media/AAEAAQAAAAAAAAlSAAAAJGM4ZTFlYTNhLTc5YjYtNDZlZS1iNjBiLTcyMDY1MzllYzY1ZQ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80" b="11676"/>
            <a:stretch>
              <a:fillRect/>
            </a:stretch>
          </p:blipFill>
          <p:spPr bwMode="auto">
            <a:xfrm>
              <a:off x="4068073" y="2758607"/>
              <a:ext cx="731837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https://upload.wikimedia.org/wikipedia/commons/thumb/2/24/Los_Alamos_logo.svg/640px-Los_Alamos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457" y="3363444"/>
              <a:ext cx="876300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http://www.thestate.com/news/local/x7xw5i/picture36637572/alternates/FREE_640/logo_westinghous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396" y="3853188"/>
              <a:ext cx="839787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2" descr="http://vpcomm.umich.edu/assets/brand/home/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0" b="5843"/>
            <a:stretch>
              <a:fillRect/>
            </a:stretch>
          </p:blipFill>
          <p:spPr bwMode="auto">
            <a:xfrm>
              <a:off x="4080926" y="4444759"/>
              <a:ext cx="7318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709" y="5253691"/>
              <a:ext cx="952500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F6E07-1A62-384A-91CD-B0FEC235DB73}"/>
              </a:ext>
            </a:extLst>
          </p:cNvPr>
          <p:cNvGrpSpPr/>
          <p:nvPr/>
        </p:nvGrpSpPr>
        <p:grpSpPr>
          <a:xfrm>
            <a:off x="167822" y="1645769"/>
            <a:ext cx="952500" cy="4219706"/>
            <a:chOff x="167822" y="1645769"/>
            <a:chExt cx="952500" cy="4219706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849" b="77817"/>
            <a:stretch>
              <a:fillRect/>
            </a:stretch>
          </p:blipFill>
          <p:spPr bwMode="auto">
            <a:xfrm>
              <a:off x="364672" y="1645769"/>
              <a:ext cx="7556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9" t="4140" r="60278" b="80447"/>
            <a:stretch>
              <a:fillRect/>
            </a:stretch>
          </p:blipFill>
          <p:spPr bwMode="auto">
            <a:xfrm>
              <a:off x="277360" y="2282357"/>
              <a:ext cx="81597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2" t="-371" r="80704" b="72929"/>
            <a:stretch>
              <a:fillRect/>
            </a:stretch>
          </p:blipFill>
          <p:spPr bwMode="auto">
            <a:xfrm>
              <a:off x="358322" y="2720507"/>
              <a:ext cx="762000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5" t="53383" r="70557" b="27446"/>
            <a:stretch>
              <a:fillRect/>
            </a:stretch>
          </p:blipFill>
          <p:spPr bwMode="auto">
            <a:xfrm>
              <a:off x="285297" y="3439644"/>
              <a:ext cx="784225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25" t="53758" r="6909" b="23763"/>
            <a:stretch>
              <a:fillRect/>
            </a:stretch>
          </p:blipFill>
          <p:spPr bwMode="auto">
            <a:xfrm>
              <a:off x="209097" y="3953994"/>
              <a:ext cx="86042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81" t="10905" r="8490" b="72556"/>
            <a:stretch>
              <a:fillRect/>
            </a:stretch>
          </p:blipFill>
          <p:spPr bwMode="auto">
            <a:xfrm>
              <a:off x="177745" y="4737853"/>
              <a:ext cx="919163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2" y="5268575"/>
              <a:ext cx="952500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90CA9-F461-BD43-94D8-AF0F213F70DE}"/>
              </a:ext>
            </a:extLst>
          </p:cNvPr>
          <p:cNvGrpSpPr/>
          <p:nvPr/>
        </p:nvGrpSpPr>
        <p:grpSpPr>
          <a:xfrm>
            <a:off x="5130386" y="1598705"/>
            <a:ext cx="1592621" cy="5116421"/>
            <a:chOff x="5130386" y="1598705"/>
            <a:chExt cx="1592621" cy="5116421"/>
          </a:xfrm>
        </p:grpSpPr>
        <p:pic>
          <p:nvPicPr>
            <p:cNvPr id="34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849" b="77817"/>
            <a:stretch>
              <a:fillRect/>
            </a:stretch>
          </p:blipFill>
          <p:spPr bwMode="auto">
            <a:xfrm>
              <a:off x="5388441" y="1598705"/>
              <a:ext cx="7556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622" y="2185519"/>
              <a:ext cx="903288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9" t="4140" r="60278" b="80447"/>
            <a:stretch>
              <a:fillRect/>
            </a:stretch>
          </p:blipFill>
          <p:spPr bwMode="auto">
            <a:xfrm>
              <a:off x="5360331" y="2764957"/>
              <a:ext cx="81597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https://upload.wikimedia.org/wikipedia/commons/thumb/1/17/University_of_California%2C_Berkeley_athletic_logo.svg/963px-University_of_California%2C_Berkeley_athletic_logo.svg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942" y="3222313"/>
              <a:ext cx="588456" cy="46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 descr="https://media.licdn.com/media/AAEAAQAAAAAAAAlSAAAAJGM4ZTFlYTNhLTc5YjYtNDZlZS1iNjBiLTcyMDY1MzllYzY1ZQ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80" b="11676"/>
            <a:stretch>
              <a:fillRect/>
            </a:stretch>
          </p:blipFill>
          <p:spPr bwMode="auto">
            <a:xfrm>
              <a:off x="5463582" y="3710613"/>
              <a:ext cx="731837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 descr="https://upload.wikimedia.org/wikipedia/commons/thumb/2/24/Los_Alamos_logo.svg/640px-Los_Alamos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429" y="4289518"/>
              <a:ext cx="855662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https://brand.ncsu.edu/img/logo/proportion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3" t="28201" r="23409" b="28229"/>
            <a:stretch>
              <a:fillRect/>
            </a:stretch>
          </p:blipFill>
          <p:spPr bwMode="auto">
            <a:xfrm>
              <a:off x="5130386" y="4722944"/>
              <a:ext cx="801687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122" y="5359342"/>
              <a:ext cx="731837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2" name="Picture 32" descr="http://vpcomm.umich.edu/assets/brand/home/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0" b="5843"/>
            <a:stretch>
              <a:fillRect/>
            </a:stretch>
          </p:blipFill>
          <p:spPr bwMode="auto">
            <a:xfrm>
              <a:off x="5991170" y="4714962"/>
              <a:ext cx="649929" cy="60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6" descr="https://s-media-cache-ak0.pinimg.com/originals/b9/a4/54/b9a454491bd495af0c8991d1c8bcb1bc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170" y="5383548"/>
              <a:ext cx="731837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387" y="6207779"/>
              <a:ext cx="809596" cy="50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8" t="77065" r="79649" b="4892"/>
            <a:stretch>
              <a:fillRect/>
            </a:stretch>
          </p:blipFill>
          <p:spPr bwMode="auto">
            <a:xfrm>
              <a:off x="5132334" y="5617298"/>
              <a:ext cx="750888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034E31-EEB8-9047-B7AB-E247FD427958}"/>
              </a:ext>
            </a:extLst>
          </p:cNvPr>
          <p:cNvGrpSpPr/>
          <p:nvPr/>
        </p:nvGrpSpPr>
        <p:grpSpPr>
          <a:xfrm>
            <a:off x="6470486" y="1739432"/>
            <a:ext cx="1208088" cy="2346325"/>
            <a:chOff x="6470486" y="1739432"/>
            <a:chExt cx="1208088" cy="2346325"/>
          </a:xfrm>
        </p:grpSpPr>
        <p:pic>
          <p:nvPicPr>
            <p:cNvPr id="28" name="Picture 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86" y="1739432"/>
              <a:ext cx="1208088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0" descr="https://brand.ncsu.edu/img/logo/proportion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3" t="28201" r="23409" b="28229"/>
            <a:stretch>
              <a:fillRect/>
            </a:stretch>
          </p:blipFill>
          <p:spPr bwMode="auto">
            <a:xfrm>
              <a:off x="6679199" y="3112619"/>
              <a:ext cx="801687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 descr="https://upload.wikimedia.org/wikipedia/commons/thumb/2/24/Los_Alamos_logo.svg/640px-Los_Alamos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099" y="3692057"/>
              <a:ext cx="855662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5">
              <a:extLst>
                <a:ext uri="{FF2B5EF4-FFF2-40B4-BE49-F238E27FC236}">
                  <a16:creationId xmlns:a16="http://schemas.microsoft.com/office/drawing/2014/main" id="{EF8DF1DA-68EA-024F-9638-22180DB0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2" t="1492" r="18803" b="72015"/>
            <a:stretch>
              <a:fillRect/>
            </a:stretch>
          </p:blipFill>
          <p:spPr bwMode="auto">
            <a:xfrm>
              <a:off x="6678647" y="2187900"/>
              <a:ext cx="827087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16D3F22-FC72-A948-A198-7C9C5B7E3210}"/>
              </a:ext>
            </a:extLst>
          </p:cNvPr>
          <p:cNvSpPr/>
          <p:nvPr/>
        </p:nvSpPr>
        <p:spPr>
          <a:xfrm>
            <a:off x="7002340" y="4088347"/>
            <a:ext cx="198024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INL +</a:t>
            </a:r>
          </a:p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9 Universities</a:t>
            </a:r>
          </a:p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CAES (4 </a:t>
            </a:r>
            <a:r>
              <a:rPr lang="en-US" altLang="en-US" sz="2000" b="1" kern="0" dirty="0" err="1">
                <a:ea typeface="ＭＳ Ｐゴシック" pitchFamily="34" charset="-128"/>
                <a:cs typeface="ＭＳ Ｐゴシック" charset="0"/>
              </a:rPr>
              <a:t>Univ</a:t>
            </a: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)</a:t>
            </a:r>
          </a:p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7 National Labs</a:t>
            </a:r>
          </a:p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1 Industry</a:t>
            </a:r>
          </a:p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1 Int’l Affiliate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3677331-8A5F-2742-8025-C038EF0ED31F}"/>
              </a:ext>
            </a:extLst>
          </p:cNvPr>
          <p:cNvSpPr/>
          <p:nvPr/>
        </p:nvSpPr>
        <p:spPr>
          <a:xfrm>
            <a:off x="1157098" y="5839214"/>
            <a:ext cx="3168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 defTabSz="91440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Visit </a:t>
            </a:r>
            <a:r>
              <a:rPr lang="en-US" altLang="en-US" sz="2000" b="1" kern="0" dirty="0" err="1">
                <a:ea typeface="ＭＳ Ｐゴシック" pitchFamily="34" charset="-128"/>
                <a:cs typeface="ＭＳ Ｐゴシック" charset="0"/>
              </a:rPr>
              <a:t>nsuf.inl.gov</a:t>
            </a:r>
            <a:r>
              <a:rPr lang="en-US" altLang="en-US" sz="2000" b="1" kern="0" dirty="0">
                <a:ea typeface="ＭＳ Ｐゴシック" pitchFamily="34" charset="-128"/>
                <a:cs typeface="ＭＳ Ｐゴシック" charset="0"/>
              </a:rPr>
              <a:t> for details at individual facilities</a:t>
            </a:r>
          </a:p>
        </p:txBody>
      </p:sp>
    </p:spTree>
    <p:extLst>
      <p:ext uri="{BB962C8B-B14F-4D97-AF65-F5344CB8AC3E}">
        <p14:creationId xmlns:p14="http://schemas.microsoft.com/office/powerpoint/2010/main" val="146519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692B64B-5578-6B46-8277-0E74BE44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67" y="591267"/>
            <a:ext cx="8539701" cy="70227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2600" b="1">
                <a:ea typeface="ＭＳ Ｐゴシック" panose="020B0600070205080204" pitchFamily="34" charset="-128"/>
              </a:rPr>
              <a:t>FY 2020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NSUF Support Structure Points of Contact</a:t>
            </a:r>
            <a:br>
              <a:rPr lang="en-US" altLang="en-US" sz="2600" b="1" dirty="0">
                <a:ea typeface="ＭＳ Ｐゴシック" panose="020B0600070205080204" pitchFamily="34" charset="-128"/>
              </a:rPr>
            </a:br>
            <a:endParaRPr lang="en-US" altLang="en-US" sz="2600" b="1" dirty="0">
              <a:ea typeface="ＭＳ Ｐゴシック" panose="020B0600070205080204" pitchFamily="34" charset="-128"/>
            </a:endParaRPr>
          </a:p>
        </p:txBody>
      </p:sp>
      <p:sp>
        <p:nvSpPr>
          <p:cNvPr id="45059" name="TextBox 7">
            <a:extLst>
              <a:ext uri="{FF2B5EF4-FFF2-40B4-BE49-F238E27FC236}">
                <a16:creationId xmlns:a16="http://schemas.microsoft.com/office/drawing/2014/main" id="{03AFEC30-65F0-8540-9CCA-89547441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1364479"/>
            <a:ext cx="2772554" cy="181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A4DB2"/>
                </a:solidFill>
                <a:latin typeface="Times New Roman" panose="02020603050405020304" pitchFamily="18" charset="0"/>
              </a:rPr>
              <a:t>Neutron Irradiation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Ms. Debra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Utterbeck</a:t>
            </a:r>
            <a:r>
              <a:rPr lang="en-US" altLang="en-US" sz="1400" b="1" dirty="0">
                <a:latin typeface="Times New Roman" panose="02020603050405020304" pitchFamily="18" charset="0"/>
              </a:rPr>
              <a:t> (INL)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Gordon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Kohse</a:t>
            </a:r>
            <a:r>
              <a:rPr lang="en-US" altLang="en-US" sz="1400" b="1" dirty="0">
                <a:latin typeface="Times New Roman" panose="02020603050405020304" pitchFamily="18" charset="0"/>
              </a:rPr>
              <a:t> (MIT)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Mr. Kory Linton (ORNL)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Raymond Cao (OSU)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Ayman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Hawari</a:t>
            </a:r>
            <a:r>
              <a:rPr lang="en-US" altLang="en-US" sz="1400" b="1" dirty="0">
                <a:latin typeface="Times New Roman" panose="02020603050405020304" pitchFamily="18" charset="0"/>
              </a:rPr>
              <a:t> (NCSU)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Richard Sisson (SNL)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Sven Van den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Berghe</a:t>
            </a:r>
            <a:r>
              <a:rPr lang="en-US" altLang="en-US" sz="1400" b="1" dirty="0">
                <a:latin typeface="Times New Roman" panose="02020603050405020304" pitchFamily="18" charset="0"/>
              </a:rPr>
              <a:t> (BNRC)</a:t>
            </a:r>
          </a:p>
        </p:txBody>
      </p:sp>
      <p:sp>
        <p:nvSpPr>
          <p:cNvPr id="45060" name="TextBox 8">
            <a:extLst>
              <a:ext uri="{FF2B5EF4-FFF2-40B4-BE49-F238E27FC236}">
                <a16:creationId xmlns:a16="http://schemas.microsoft.com/office/drawing/2014/main" id="{8171B467-8A58-9149-8E95-FBDF1F012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341" y="3553552"/>
            <a:ext cx="2420021" cy="9541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A4DB2"/>
                </a:solidFill>
                <a:latin typeface="Times New Roman" panose="02020603050405020304" pitchFamily="18" charset="0"/>
              </a:rPr>
              <a:t>Beamlines </a:t>
            </a:r>
            <a:endParaRPr lang="en-US" altLang="en-US" sz="1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Lynne Ecker (BNL)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Ayman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Hawari</a:t>
            </a:r>
            <a:r>
              <a:rPr lang="en-US" altLang="en-US" sz="1400" b="1" dirty="0">
                <a:latin typeface="Times New Roman" panose="02020603050405020304" pitchFamily="18" charset="0"/>
              </a:rPr>
              <a:t> (NCSU)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Tarik Saleh (LANL)</a:t>
            </a:r>
          </a:p>
        </p:txBody>
      </p:sp>
      <p:sp>
        <p:nvSpPr>
          <p:cNvPr id="45061" name="TextBox 9">
            <a:extLst>
              <a:ext uri="{FF2B5EF4-FFF2-40B4-BE49-F238E27FC236}">
                <a16:creationId xmlns:a16="http://schemas.microsoft.com/office/drawing/2014/main" id="{8800153B-30A0-CA4F-82D7-5BC40AE61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325" y="1388016"/>
            <a:ext cx="2772554" cy="31085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A4DB2"/>
                </a:solidFill>
                <a:latin typeface="Times New Roman" panose="02020603050405020304" pitchFamily="18" charset="0"/>
              </a:rPr>
              <a:t>Examinations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Mr. Kory Linton (ORNL)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Yaqiao</a:t>
            </a:r>
            <a:r>
              <a:rPr lang="en-US" altLang="en-US" sz="1400" b="1" dirty="0">
                <a:latin typeface="Times New Roman" panose="02020603050405020304" pitchFamily="18" charset="0"/>
              </a:rPr>
              <a:t> Wu (CAES)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Andrew Casella (PNNL)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Ahmed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Hassanein</a:t>
            </a:r>
            <a:r>
              <a:rPr lang="en-US" altLang="en-US" sz="1400" b="1" dirty="0">
                <a:latin typeface="Times New Roman" panose="02020603050405020304" pitchFamily="18" charset="0"/>
              </a:rPr>
              <a:t> (Purdue)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Peter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Hosemann</a:t>
            </a:r>
            <a:r>
              <a:rPr lang="en-US" altLang="en-US" sz="1400" b="1" dirty="0">
                <a:latin typeface="Times New Roman" panose="02020603050405020304" pitchFamily="18" charset="0"/>
              </a:rPr>
              <a:t> (UCB)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Mr. Mike Ickes (Westinghouse)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Tarik Saleh (LANL)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James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Baciak</a:t>
            </a:r>
            <a:r>
              <a:rPr lang="en-US" altLang="en-US" sz="1400" b="1" dirty="0">
                <a:latin typeface="Times New Roman" panose="02020603050405020304" pitchFamily="18" charset="0"/>
              </a:rPr>
              <a:t> (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UFla</a:t>
            </a:r>
            <a:r>
              <a:rPr lang="en-US" altLang="en-US" sz="1400" b="1" dirty="0"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Kumar Sridharan (UW)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Ayman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Hawari</a:t>
            </a:r>
            <a:r>
              <a:rPr lang="en-US" altLang="en-US" sz="1400" b="1" dirty="0">
                <a:latin typeface="Times New Roman" panose="02020603050405020304" pitchFamily="18" charset="0"/>
              </a:rPr>
              <a:t> (NCSU)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Gary Was (UM)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Mitch Meyer (INL)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Sven Van den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Berghe</a:t>
            </a:r>
            <a:r>
              <a:rPr lang="en-US" altLang="en-US" sz="1400" b="1" dirty="0">
                <a:latin typeface="Times New Roman" panose="02020603050405020304" pitchFamily="18" charset="0"/>
              </a:rPr>
              <a:t> (BNRC)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21CC39-080D-E443-827C-CF7029D50D3B}"/>
              </a:ext>
            </a:extLst>
          </p:cNvPr>
          <p:cNvSpPr txBox="1">
            <a:spLocks/>
          </p:cNvSpPr>
          <p:nvPr/>
        </p:nvSpPr>
        <p:spPr bwMode="auto">
          <a:xfrm>
            <a:off x="954741" y="5493521"/>
            <a:ext cx="723451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B5527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800" kern="0" dirty="0">
                <a:solidFill>
                  <a:schemeClr val="tx1"/>
                </a:solidFill>
              </a:rPr>
              <a:t>And many more scientists, engineers and technical staff at INL and all partner facilities to help get things done </a:t>
            </a:r>
          </a:p>
        </p:txBody>
      </p:sp>
      <p:sp>
        <p:nvSpPr>
          <p:cNvPr id="45063" name="TextBox 8">
            <a:extLst>
              <a:ext uri="{FF2B5EF4-FFF2-40B4-BE49-F238E27FC236}">
                <a16:creationId xmlns:a16="http://schemas.microsoft.com/office/drawing/2014/main" id="{C9084684-C2BB-3244-A552-B90651BA3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06" y="3292488"/>
            <a:ext cx="2468817" cy="1600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A4DB2"/>
                </a:solidFill>
                <a:latin typeface="Times New Roman" panose="02020603050405020304" pitchFamily="18" charset="0"/>
              </a:rPr>
              <a:t>Ion Beams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Meimei</a:t>
            </a:r>
            <a:r>
              <a:rPr lang="en-US" altLang="en-US" sz="1400" b="1" dirty="0">
                <a:latin typeface="Times New Roman" panose="02020603050405020304" pitchFamily="18" charset="0"/>
              </a:rPr>
              <a:t> Li (IVEM, ANL)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Gary Was (UM)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Kumar Sridharan (UW)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Khalid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Hattar</a:t>
            </a:r>
            <a:r>
              <a:rPr lang="en-US" altLang="en-US" sz="1400" b="1" dirty="0">
                <a:latin typeface="Times New Roman" panose="02020603050405020304" pitchFamily="18" charset="0"/>
              </a:rPr>
              <a:t> (SNL)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Prof. Lin Shao (TAMU)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Dr. Scott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Tumey</a:t>
            </a:r>
            <a:r>
              <a:rPr lang="en-US" altLang="en-US" sz="1400" b="1" dirty="0">
                <a:latin typeface="Times New Roman" panose="02020603050405020304" pitchFamily="18" charset="0"/>
              </a:rPr>
              <a:t> (LLNL)</a:t>
            </a:r>
          </a:p>
        </p:txBody>
      </p:sp>
      <p:sp>
        <p:nvSpPr>
          <p:cNvPr id="45064" name="TextBox 8">
            <a:extLst>
              <a:ext uri="{FF2B5EF4-FFF2-40B4-BE49-F238E27FC236}">
                <a16:creationId xmlns:a16="http://schemas.microsoft.com/office/drawing/2014/main" id="{080795F5-51D0-4848-837D-FE25A510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61" y="1406185"/>
            <a:ext cx="2180695" cy="1600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A4DB2"/>
                </a:solidFill>
                <a:latin typeface="Times New Roman" panose="02020603050405020304" pitchFamily="18" charset="0"/>
              </a:rPr>
              <a:t>DOE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Ms. Alice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Caponiti</a:t>
            </a:r>
            <a:endParaRPr lang="en-US" altLang="en-US" sz="1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Mr. Mike Worley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Ms.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Suibel</a:t>
            </a:r>
            <a:r>
              <a:rPr lang="en-US" altLang="en-US" sz="1400" b="1" dirty="0">
                <a:latin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Schuppner</a:t>
            </a:r>
            <a:endParaRPr lang="en-US" altLang="en-US" sz="1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Ms.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Tansel</a:t>
            </a:r>
            <a:r>
              <a:rPr lang="en-US" altLang="en-US" sz="1400" b="1" dirty="0">
                <a:latin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Selekler</a:t>
            </a:r>
            <a:endParaRPr lang="en-US" altLang="en-US" sz="1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Ms.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Willettia</a:t>
            </a:r>
            <a:r>
              <a:rPr lang="en-US" altLang="en-US" sz="1400" b="1" dirty="0">
                <a:latin typeface="Times New Roman" panose="02020603050405020304" pitchFamily="18" charset="0"/>
              </a:rPr>
              <a:t> Amos (ID)</a:t>
            </a:r>
          </a:p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</a:rPr>
              <a:t>Mr. Jihad </a:t>
            </a:r>
            <a:r>
              <a:rPr lang="en-US" altLang="en-US" sz="1400" b="1" dirty="0" err="1">
                <a:latin typeface="Times New Roman" panose="02020603050405020304" pitchFamily="18" charset="0"/>
              </a:rPr>
              <a:t>Aljayoushi</a:t>
            </a:r>
            <a:r>
              <a:rPr lang="en-US" altLang="en-US" sz="1400" b="1" dirty="0">
                <a:latin typeface="Times New Roman" panose="02020603050405020304" pitchFamily="18" charset="0"/>
              </a:rPr>
              <a:t> (ID)</a:t>
            </a:r>
          </a:p>
        </p:txBody>
      </p:sp>
    </p:spTree>
    <p:extLst>
      <p:ext uri="{BB962C8B-B14F-4D97-AF65-F5344CB8AC3E}">
        <p14:creationId xmlns:p14="http://schemas.microsoft.com/office/powerpoint/2010/main" val="1374634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bject 3"/>
          <p:cNvSpPr txBox="1">
            <a:spLocks noChangeArrowheads="1"/>
          </p:cNvSpPr>
          <p:nvPr/>
        </p:nvSpPr>
        <p:spPr bwMode="auto">
          <a:xfrm>
            <a:off x="1" y="1045406"/>
            <a:ext cx="9144000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200" b="1" dirty="0"/>
              <a:t>DOE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Alice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alibri"/>
              </a:rPr>
              <a:t>Caponiti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, Deputy Assistant Secretary of Energy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 err="1">
                <a:solidFill>
                  <a:srgbClr val="000000"/>
                </a:solidFill>
                <a:latin typeface="+mn-lt"/>
                <a:cs typeface="Calibri"/>
              </a:rPr>
              <a:t>Suibel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alibri"/>
              </a:rPr>
              <a:t>Schuppner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, Office of Nuclear Energy Technologies Director 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Vacant, National Laboratory and Industry Capabilities Team Leader (filled by Melissa Bates in FY 2021)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endParaRPr lang="en-US" sz="20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buClr>
                <a:srgbClr val="0070C0"/>
              </a:buClr>
              <a:buFont typeface="Wingdings" charset="2"/>
              <a:buChar char="Ø"/>
              <a:defRPr/>
            </a:pPr>
            <a:r>
              <a:rPr lang="en-US" sz="2200" b="1" dirty="0"/>
              <a:t>Staff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Jonathan Kirkham left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Rachel Jones new Planning and Financial Controls Specialist (PFCS)</a:t>
            </a:r>
            <a:endParaRPr lang="en-US" sz="2000" b="1" dirty="0">
              <a:cs typeface="ＭＳ Ｐゴシック" charset="0"/>
            </a:endParaRP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Travis Howell left as PFCS but is new Experiment Manager</a:t>
            </a:r>
          </a:p>
          <a:p>
            <a:pPr lvl="1" eaLnBrk="1" hangingPunct="1">
              <a:spcBef>
                <a:spcPts val="600"/>
              </a:spcBef>
              <a:buClr>
                <a:srgbClr val="0070C0"/>
              </a:buClr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John Coody left, E. K.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cs typeface="Calibri"/>
              </a:rPr>
              <a:t>Stosich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Calibri"/>
              </a:rPr>
              <a:t> temporary, William McClung permanent</a:t>
            </a:r>
          </a:p>
          <a:p>
            <a:pPr marL="457200" lvl="1" indent="0" eaLnBrk="1" hangingPunct="1">
              <a:spcBef>
                <a:spcPts val="600"/>
              </a:spcBef>
              <a:buClr>
                <a:srgbClr val="0070C0"/>
              </a:buClr>
              <a:defRPr/>
            </a:pPr>
            <a:endParaRPr lang="en-US" sz="2000" b="1" dirty="0">
              <a:solidFill>
                <a:srgbClr val="000000"/>
              </a:solidFill>
              <a:latin typeface="+mn-lt"/>
              <a:cs typeface="Calibri"/>
            </a:endParaRPr>
          </a:p>
        </p:txBody>
      </p:sp>
      <p:sp>
        <p:nvSpPr>
          <p:cNvPr id="43011" name="object 2"/>
          <p:cNvSpPr>
            <a:spLocks noGrp="1"/>
          </p:cNvSpPr>
          <p:nvPr>
            <p:ph type="title"/>
          </p:nvPr>
        </p:nvSpPr>
        <p:spPr>
          <a:xfrm>
            <a:off x="88900" y="357141"/>
            <a:ext cx="8961437" cy="445635"/>
          </a:xfrm>
        </p:spPr>
        <p:txBody>
          <a:bodyPr wrap="square" lIns="0" tIns="0" rIns="0" bIns="0">
            <a:spAutoFit/>
          </a:bodyPr>
          <a:lstStyle/>
          <a:p>
            <a:pPr marL="698500"/>
            <a:r>
              <a:rPr lang="en-US" altLang="en-US" sz="3200" b="1" dirty="0">
                <a:ea typeface="ＭＳ Ｐゴシック" charset="-128"/>
              </a:rPr>
              <a:t>NSUF Personnel FY 2020 Update</a:t>
            </a:r>
          </a:p>
        </p:txBody>
      </p:sp>
    </p:spTree>
    <p:extLst>
      <p:ext uri="{BB962C8B-B14F-4D97-AF65-F5344CB8AC3E}">
        <p14:creationId xmlns:p14="http://schemas.microsoft.com/office/powerpoint/2010/main" val="158144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bject 2">
            <a:extLst>
              <a:ext uri="{FF2B5EF4-FFF2-40B4-BE49-F238E27FC236}">
                <a16:creationId xmlns:a16="http://schemas.microsoft.com/office/drawing/2014/main" id="{20AD1AEF-675A-8442-AB70-D1F11818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76" y="319044"/>
            <a:ext cx="6482301" cy="389979"/>
          </a:xfrm>
        </p:spPr>
        <p:txBody>
          <a:bodyPr wrap="square" lIns="0" tIns="0" rIns="0" bIns="0">
            <a:spAutoFit/>
          </a:bodyPr>
          <a:lstStyle/>
          <a:p>
            <a:pPr marL="1220788"/>
            <a:r>
              <a:rPr lang="en-US" altLang="en-US" sz="2800" b="1">
                <a:ea typeface="ＭＳ Ｐゴシック" panose="020B0600070205080204" pitchFamily="34" charset="-128"/>
              </a:rPr>
              <a:t>NSUF Organization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9C787-8671-5D45-8C54-7DC3391A3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5" y="795617"/>
            <a:ext cx="8229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7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object 2">
            <a:extLst>
              <a:ext uri="{FF2B5EF4-FFF2-40B4-BE49-F238E27FC236}">
                <a16:creationId xmlns:a16="http://schemas.microsoft.com/office/drawing/2014/main" id="{5F3D81A5-01AF-F644-AF4B-8B464E70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35" y="137075"/>
            <a:ext cx="6313336" cy="389979"/>
          </a:xfrm>
        </p:spPr>
        <p:txBody>
          <a:bodyPr wrap="square" lIns="0" tIns="0" rIns="0" bIns="0">
            <a:spAutoFit/>
          </a:bodyPr>
          <a:lstStyle/>
          <a:p>
            <a:pPr marL="698500" algn="ctr"/>
            <a:r>
              <a:rPr lang="en-US" altLang="en-US" sz="2800" b="1" dirty="0">
                <a:ea typeface="ＭＳ Ｐゴシック" panose="020B0600070205080204" pitchFamily="34" charset="-128"/>
              </a:rPr>
              <a:t>NSUF Projects Summary</a:t>
            </a:r>
          </a:p>
        </p:txBody>
      </p:sp>
      <p:sp>
        <p:nvSpPr>
          <p:cNvPr id="51202" name="object 3">
            <a:extLst>
              <a:ext uri="{FF2B5EF4-FFF2-40B4-BE49-F238E27FC236}">
                <a16:creationId xmlns:a16="http://schemas.microsoft.com/office/drawing/2014/main" id="{D1B59AB8-E74A-AD40-9BB7-D75BC6F02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8" y="1005516"/>
            <a:ext cx="9090211" cy="54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55600" indent="-342900" eaLnBrk="1" hangingPunct="1"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Total of 43 CINR type projects executed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marL="355600" indent="-342900" eaLnBrk="1" hangingPunct="1"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Total of 48 CINR type projects currently ongoing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marL="355600" indent="-342900" eaLnBrk="1" hangingPunct="1"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Total of 398 RTEs executed</a:t>
            </a:r>
          </a:p>
          <a:p>
            <a:pPr marL="355600" indent="-342900" eaLnBrk="1" hangingPunct="1"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Total of 90 RTEs ongoing</a:t>
            </a:r>
          </a:p>
          <a:p>
            <a:pPr marL="355600" indent="-342900" eaLnBrk="1" hangingPunct="1"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579 total projects awarded</a:t>
            </a:r>
          </a:p>
          <a:p>
            <a:pPr marL="1085850" lvl="1" indent="-342900" eaLnBrk="1" hangingPunct="1">
              <a:buClr>
                <a:srgbClr val="005995"/>
              </a:buClr>
              <a:buFont typeface="Wingdings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359 projects to 51 US universities</a:t>
            </a:r>
          </a:p>
          <a:p>
            <a:pPr marL="1085850" lvl="1" indent="-342900" eaLnBrk="1" hangingPunct="1">
              <a:buClr>
                <a:srgbClr val="005995"/>
              </a:buClr>
              <a:buFont typeface="Wingdings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167 projects to 7 national laboratories</a:t>
            </a:r>
          </a:p>
          <a:p>
            <a:pPr marL="1085850" lvl="1" indent="-342900" eaLnBrk="1" hangingPunct="1">
              <a:buClr>
                <a:srgbClr val="005995"/>
              </a:buClr>
              <a:buFont typeface="Wingdings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22 projects to 9 industry</a:t>
            </a:r>
          </a:p>
          <a:p>
            <a:pPr marL="1085850" lvl="1" indent="-342900" eaLnBrk="1" hangingPunct="1">
              <a:buClr>
                <a:srgbClr val="005995"/>
              </a:buClr>
              <a:buFont typeface="Wingdings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31 projects to 17 international (Oxford U., Manchester U., Liverpool U., Bristol U., Sheffield U., </a:t>
            </a:r>
            <a:r>
              <a:rPr lang="en-US" altLang="en-US" sz="1800" b="1" dirty="0" err="1">
                <a:cs typeface="Arial" panose="020B0604020202020204" pitchFamily="34" charset="0"/>
              </a:rPr>
              <a:t>Huddersfield</a:t>
            </a:r>
            <a:r>
              <a:rPr lang="en-US" altLang="en-US" sz="1800" b="1" dirty="0">
                <a:cs typeface="Arial" panose="020B0604020202020204" pitchFamily="34" charset="0"/>
              </a:rPr>
              <a:t> U., </a:t>
            </a:r>
            <a:r>
              <a:rPr lang="en-US" altLang="en-US" sz="1800" b="1" dirty="0" err="1">
                <a:cs typeface="Arial" panose="020B0604020202020204" pitchFamily="34" charset="0"/>
              </a:rPr>
              <a:t>Sabanci</a:t>
            </a:r>
            <a:r>
              <a:rPr lang="en-US" altLang="en-US" sz="1800" b="1" dirty="0">
                <a:cs typeface="Arial" panose="020B0604020202020204" pitchFamily="34" charset="0"/>
              </a:rPr>
              <a:t> U., Queens U., </a:t>
            </a:r>
            <a:r>
              <a:rPr lang="en-US" altLang="en-US" sz="1800" b="1" dirty="0" err="1">
                <a:cs typeface="Arial" panose="020B0604020202020204" pitchFamily="34" charset="0"/>
              </a:rPr>
              <a:t>Leoben</a:t>
            </a:r>
            <a:r>
              <a:rPr lang="en-US" altLang="en-US" sz="1800" b="1" dirty="0">
                <a:cs typeface="Arial" panose="020B0604020202020204" pitchFamily="34" charset="0"/>
              </a:rPr>
              <a:t> U., NNL, ANSTO, CEA </a:t>
            </a:r>
            <a:r>
              <a:rPr lang="en-US" altLang="en-US" sz="1800" b="1" dirty="0" err="1">
                <a:cs typeface="Arial" panose="020B0604020202020204" pitchFamily="34" charset="0"/>
              </a:rPr>
              <a:t>Saclay</a:t>
            </a:r>
            <a:r>
              <a:rPr lang="en-US" altLang="en-US" sz="1800" b="1" dirty="0">
                <a:cs typeface="Arial" panose="020B0604020202020204" pitchFamily="34" charset="0"/>
              </a:rPr>
              <a:t>, </a:t>
            </a:r>
            <a:r>
              <a:rPr lang="en-US" altLang="en-US" sz="1800" b="1" dirty="0" err="1">
                <a:cs typeface="Arial" panose="020B0604020202020204" pitchFamily="34" charset="0"/>
              </a:rPr>
              <a:t>Institutio</a:t>
            </a:r>
            <a:r>
              <a:rPr lang="en-US" altLang="en-US" sz="1800" b="1" dirty="0"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cs typeface="Arial" panose="020B0604020202020204" pitchFamily="34" charset="0"/>
              </a:rPr>
              <a:t>Italiano</a:t>
            </a:r>
            <a:r>
              <a:rPr lang="en-US" altLang="en-US" sz="1800" b="1" dirty="0">
                <a:cs typeface="Arial" panose="020B0604020202020204" pitchFamily="34" charset="0"/>
              </a:rPr>
              <a:t> di </a:t>
            </a:r>
            <a:r>
              <a:rPr lang="en-US" altLang="en-US" sz="1800" b="1" dirty="0" err="1">
                <a:cs typeface="Arial" panose="020B0604020202020204" pitchFamily="34" charset="0"/>
              </a:rPr>
              <a:t>Technologia</a:t>
            </a:r>
            <a:r>
              <a:rPr lang="en-US" altLang="en-US" sz="1800" b="1" dirty="0">
                <a:cs typeface="Arial" panose="020B0604020202020204" pitchFamily="34" charset="0"/>
              </a:rPr>
              <a:t>, SCK-CEN, EC-JRC-Karlsruhe, </a:t>
            </a:r>
            <a:r>
              <a:rPr lang="en-US" altLang="en-US" sz="1800" b="1" dirty="0" err="1">
                <a:cs typeface="Arial" panose="020B0604020202020204" pitchFamily="34" charset="0"/>
              </a:rPr>
              <a:t>Studsvik</a:t>
            </a:r>
            <a:r>
              <a:rPr lang="en-US" altLang="en-US" sz="1800" b="1" dirty="0">
                <a:cs typeface="Arial" panose="020B0604020202020204" pitchFamily="34" charset="0"/>
              </a:rPr>
              <a:t> Nuclear, Canadian Nuclear Laboratories)</a:t>
            </a:r>
            <a:endParaRPr lang="en-US" altLang="en-US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200" b="1" dirty="0">
                <a:solidFill>
                  <a:srgbClr val="0000FF"/>
                </a:solidFill>
                <a:cs typeface="Arial" panose="020B0604020202020204" pitchFamily="34" charset="0"/>
              </a:rPr>
              <a:t>FY 2020</a:t>
            </a:r>
          </a:p>
          <a:p>
            <a:pPr marL="355600" indent="-342900" eaLnBrk="1" hangingPunct="1">
              <a:lnSpc>
                <a:spcPct val="79000"/>
              </a:lnSpc>
              <a:spcBef>
                <a:spcPts val="600"/>
              </a:spcBef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Effective FY2020 budget: ~$12M (vs ~$30M FY16 – FY19)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marL="355600" indent="-342900" eaLnBrk="1" hangingPunct="1">
              <a:spcBef>
                <a:spcPts val="500"/>
              </a:spcBef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Total effective FY 2020 budget allocated to projects: ~$6.2M direct (CINR + RTE) + ~$3M supporting (PIE coordination, experiment managers, experiment analyses, shipping, SCK-CEN pilot projects)</a:t>
            </a:r>
          </a:p>
          <a:p>
            <a:pPr marL="355600" indent="-342900" eaLnBrk="1" hangingPunct="1">
              <a:spcBef>
                <a:spcPts val="500"/>
              </a:spcBef>
              <a:buClr>
                <a:srgbClr val="005995"/>
              </a:buClr>
              <a:buFont typeface="Wingdings" pitchFamily="2" charset="2"/>
              <a:buChar char="Ø"/>
            </a:pPr>
            <a:r>
              <a:rPr lang="en-US" altLang="en-US" sz="2000" b="1" dirty="0">
                <a:cs typeface="Arial" panose="020B0604020202020204" pitchFamily="34" charset="0"/>
              </a:rPr>
              <a:t>At any particular time, NSUF is typically managing ~100 – 130 projects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51204" name="object 5">
            <a:extLst>
              <a:ext uri="{FF2B5EF4-FFF2-40B4-BE49-F238E27FC236}">
                <a16:creationId xmlns:a16="http://schemas.microsoft.com/office/drawing/2014/main" id="{1E9E4CC0-8740-B74B-A45E-9A2ADF4F62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905875" y="6656388"/>
            <a:ext cx="177800" cy="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88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E7CA2F-77C6-964F-A0CE-5D435337B6E3}" type="slidenum">
              <a:rPr lang="en-US" altLang="en-US" sz="900">
                <a:cs typeface="Arial" panose="020B0604020202020204" pitchFamily="34" charset="0"/>
              </a:rPr>
              <a:pPr eaLnBrk="1" hangingPunct="1"/>
              <a:t>9</a:t>
            </a:fld>
            <a:endParaRPr lang="en-US" altLang="en-US" sz="900">
              <a:cs typeface="Arial" panose="020B0604020202020204" pitchFamily="34" charset="0"/>
            </a:endParaRPr>
          </a:p>
        </p:txBody>
      </p:sp>
      <p:sp>
        <p:nvSpPr>
          <p:cNvPr id="51205" name="object 4">
            <a:extLst>
              <a:ext uri="{FF2B5EF4-FFF2-40B4-BE49-F238E27FC236}">
                <a16:creationId xmlns:a16="http://schemas.microsoft.com/office/drawing/2014/main" id="{F77F3121-D45E-E24E-A7C8-963A01EA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087" y="1017879"/>
            <a:ext cx="2209800" cy="2057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06" name="TextBox 6">
            <a:extLst>
              <a:ext uri="{FF2B5EF4-FFF2-40B4-BE49-F238E27FC236}">
                <a16:creationId xmlns:a16="http://schemas.microsoft.com/office/drawing/2014/main" id="{14F4DAFE-A3AA-D840-9773-4C38DCF03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55" y="527054"/>
            <a:ext cx="389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</a:rPr>
              <a:t>FY 2007 – FY2020*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77BA3-9E16-144A-9ABB-600178D0641C}"/>
              </a:ext>
            </a:extLst>
          </p:cNvPr>
          <p:cNvSpPr txBox="1"/>
          <p:nvPr/>
        </p:nvSpPr>
        <p:spPr>
          <a:xfrm>
            <a:off x="170787" y="6426091"/>
            <a:ext cx="172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 As of 9/2020</a:t>
            </a:r>
          </a:p>
        </p:txBody>
      </p:sp>
    </p:spTree>
    <p:extLst>
      <p:ext uri="{BB962C8B-B14F-4D97-AF65-F5344CB8AC3E}">
        <p14:creationId xmlns:p14="http://schemas.microsoft.com/office/powerpoint/2010/main" val="370872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-style.potx" id="{0F7CA267-E06F-4442-8E50-9FB316E2577E}" vid="{8196C169-C6A1-4D6A-863E-ADBD4F0C02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56172</TotalTime>
  <Words>4786</Words>
  <Application>Microsoft Macintosh PowerPoint</Application>
  <PresentationFormat>On-screen Show (4:3)</PresentationFormat>
  <Paragraphs>593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Helvetica</vt:lpstr>
      <vt:lpstr>Helvetica Condensed Medium</vt:lpstr>
      <vt:lpstr>Times New Roman</vt:lpstr>
      <vt:lpstr>Wingdings</vt:lpstr>
      <vt:lpstr>1_Office Theme</vt:lpstr>
      <vt:lpstr>Nuclear Science User Facilities (NSUF)  FY 2020 Overview</vt:lpstr>
      <vt:lpstr>The Nuclear Science User Facilities</vt:lpstr>
      <vt:lpstr>The Nuclear Science User Facilities</vt:lpstr>
      <vt:lpstr>PowerPoint Presentation</vt:lpstr>
      <vt:lpstr>NSUF Capabilities Offer Research Opportunities</vt:lpstr>
      <vt:lpstr>FY 2020 NSUF Support Structure Points of Contact </vt:lpstr>
      <vt:lpstr>NSUF Personnel FY 2020 Update</vt:lpstr>
      <vt:lpstr>NSUF Organization Chart</vt:lpstr>
      <vt:lpstr>NSUF Projects Summary</vt:lpstr>
      <vt:lpstr>PowerPoint Presentation</vt:lpstr>
      <vt:lpstr>PowerPoint Presentation</vt:lpstr>
      <vt:lpstr>PowerPoint Presentation</vt:lpstr>
      <vt:lpstr>Interest and Support Continue to Grow</vt:lpstr>
      <vt:lpstr>CINR Awarded Projects</vt:lpstr>
      <vt:lpstr>CINR Awarded Projects</vt:lpstr>
      <vt:lpstr>CINR Awarded Projects</vt:lpstr>
      <vt:lpstr>CINR Awarded Projects</vt:lpstr>
      <vt:lpstr>CINR Awarded Projects</vt:lpstr>
      <vt:lpstr>CINR Awarded Projects</vt:lpstr>
      <vt:lpstr>PowerPoint Presentation</vt:lpstr>
      <vt:lpstr>PowerPoint Presentation</vt:lpstr>
      <vt:lpstr>NSUF Publications</vt:lpstr>
      <vt:lpstr>FY 2020 Accomplishments</vt:lpstr>
      <vt:lpstr>FY 2020 Accomplishments</vt:lpstr>
      <vt:lpstr>FY 2020 Accomplishments</vt:lpstr>
      <vt:lpstr>FY 2020 Accomplishments</vt:lpstr>
      <vt:lpstr>FY 2020 Accomplishments</vt:lpstr>
      <vt:lpstr>FY 2020 Accomplishments</vt:lpstr>
      <vt:lpstr>FY 2020 Accomplishments</vt:lpstr>
      <vt:lpstr>FY 2020 Accomplishments</vt:lpstr>
      <vt:lpstr>FY 2020 Accomplishments</vt:lpstr>
      <vt:lpstr>International Collaborations</vt:lpstr>
      <vt:lpstr>International Collaborations</vt:lpstr>
      <vt:lpstr>NSUF Facility Utilization - CINR</vt:lpstr>
      <vt:lpstr>NSUF Facility Utilization - RTEs</vt:lpstr>
      <vt:lpstr>NSUF Facility Utilization</vt:lpstr>
      <vt:lpstr>Combined Materials Experiment Toolkit (CoMET) </vt:lpstr>
      <vt:lpstr>Quantifying the Impact of NSUF Fuels and Materials Understanding Scale (FaMUS) </vt:lpstr>
      <vt:lpstr>PowerPoint Presentation</vt:lpstr>
      <vt:lpstr>FY 2021 Action Areas (CR Budget) </vt:lpstr>
      <vt:lpstr>FY 2021 Action Areas (CR Budget) </vt:lpstr>
      <vt:lpstr>FY 2021 Non-Action Areas (CR Budget) </vt:lpstr>
      <vt:lpstr>FY 2021 Milestones (CR Budget)</vt:lpstr>
      <vt:lpstr>PowerPoint Presentation</vt:lpstr>
    </vt:vector>
  </TitlesOfParts>
  <Company>INL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Dain P. White</dc:creator>
  <cp:lastModifiedBy>Rory R. Kennedy</cp:lastModifiedBy>
  <cp:revision>498</cp:revision>
  <cp:lastPrinted>2019-11-05T22:02:28Z</cp:lastPrinted>
  <dcterms:created xsi:type="dcterms:W3CDTF">2017-10-10T18:57:14Z</dcterms:created>
  <dcterms:modified xsi:type="dcterms:W3CDTF">2020-11-09T14:51:10Z</dcterms:modified>
</cp:coreProperties>
</file>